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14">
  <p:sldMasterIdLst>
    <p:sldMasterId id="2147483648" r:id="rId4"/>
  </p:sldMasterIdLst>
  <p:notesMasterIdLst>
    <p:notesMasterId r:id="rId140"/>
  </p:notesMasterIdLst>
  <p:sldIdLst>
    <p:sldId id="284" r:id="rId5"/>
    <p:sldId id="286" r:id="rId6"/>
    <p:sldId id="287" r:id="rId7"/>
    <p:sldId id="297" r:id="rId8"/>
    <p:sldId id="298" r:id="rId9"/>
    <p:sldId id="299" r:id="rId10"/>
    <p:sldId id="300" r:id="rId11"/>
    <p:sldId id="301" r:id="rId12"/>
    <p:sldId id="302" r:id="rId13"/>
    <p:sldId id="371" r:id="rId14"/>
    <p:sldId id="372" r:id="rId15"/>
    <p:sldId id="285" r:id="rId16"/>
    <p:sldId id="303" r:id="rId17"/>
    <p:sldId id="304" r:id="rId18"/>
    <p:sldId id="305" r:id="rId19"/>
    <p:sldId id="306" r:id="rId20"/>
    <p:sldId id="311" r:id="rId21"/>
    <p:sldId id="309" r:id="rId22"/>
    <p:sldId id="310"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43" r:id="rId37"/>
    <p:sldId id="325" r:id="rId38"/>
    <p:sldId id="328" r:id="rId39"/>
    <p:sldId id="329" r:id="rId40"/>
    <p:sldId id="330" r:id="rId41"/>
    <p:sldId id="326" r:id="rId42"/>
    <p:sldId id="331" r:id="rId43"/>
    <p:sldId id="332" r:id="rId44"/>
    <p:sldId id="333" r:id="rId45"/>
    <p:sldId id="334" r:id="rId46"/>
    <p:sldId id="327" r:id="rId47"/>
    <p:sldId id="335" r:id="rId48"/>
    <p:sldId id="336" r:id="rId49"/>
    <p:sldId id="337" r:id="rId50"/>
    <p:sldId id="338" r:id="rId51"/>
    <p:sldId id="339" r:id="rId52"/>
    <p:sldId id="340" r:id="rId53"/>
    <p:sldId id="341" r:id="rId54"/>
    <p:sldId id="342" r:id="rId55"/>
    <p:sldId id="344" r:id="rId56"/>
    <p:sldId id="345" r:id="rId57"/>
    <p:sldId id="346" r:id="rId58"/>
    <p:sldId id="347" r:id="rId59"/>
    <p:sldId id="348" r:id="rId60"/>
    <p:sldId id="349" r:id="rId61"/>
    <p:sldId id="350" r:id="rId62"/>
    <p:sldId id="351" r:id="rId63"/>
    <p:sldId id="352" r:id="rId64"/>
    <p:sldId id="353" r:id="rId65"/>
    <p:sldId id="354" r:id="rId66"/>
    <p:sldId id="355" r:id="rId67"/>
    <p:sldId id="356" r:id="rId68"/>
    <p:sldId id="357" r:id="rId69"/>
    <p:sldId id="358" r:id="rId70"/>
    <p:sldId id="359" r:id="rId71"/>
    <p:sldId id="360" r:id="rId72"/>
    <p:sldId id="365" r:id="rId73"/>
    <p:sldId id="361" r:id="rId74"/>
    <p:sldId id="362" r:id="rId75"/>
    <p:sldId id="363" r:id="rId76"/>
    <p:sldId id="364" r:id="rId77"/>
    <p:sldId id="366" r:id="rId78"/>
    <p:sldId id="367" r:id="rId79"/>
    <p:sldId id="368" r:id="rId80"/>
    <p:sldId id="369" r:id="rId81"/>
    <p:sldId id="370" r:id="rId82"/>
    <p:sldId id="374" r:id="rId83"/>
    <p:sldId id="373" r:id="rId84"/>
    <p:sldId id="375" r:id="rId85"/>
    <p:sldId id="376" r:id="rId86"/>
    <p:sldId id="377" r:id="rId87"/>
    <p:sldId id="378" r:id="rId88"/>
    <p:sldId id="379" r:id="rId89"/>
    <p:sldId id="380" r:id="rId90"/>
    <p:sldId id="381" r:id="rId91"/>
    <p:sldId id="265" r:id="rId92"/>
    <p:sldId id="272" r:id="rId93"/>
    <p:sldId id="273" r:id="rId94"/>
    <p:sldId id="275" r:id="rId95"/>
    <p:sldId id="276" r:id="rId96"/>
    <p:sldId id="277" r:id="rId97"/>
    <p:sldId id="278" r:id="rId98"/>
    <p:sldId id="383" r:id="rId99"/>
    <p:sldId id="382" r:id="rId100"/>
    <p:sldId id="384" r:id="rId101"/>
    <p:sldId id="385" r:id="rId102"/>
    <p:sldId id="387" r:id="rId103"/>
    <p:sldId id="388" r:id="rId104"/>
    <p:sldId id="389" r:id="rId105"/>
    <p:sldId id="393" r:id="rId106"/>
    <p:sldId id="390" r:id="rId107"/>
    <p:sldId id="394" r:id="rId108"/>
    <p:sldId id="391" r:id="rId109"/>
    <p:sldId id="392" r:id="rId110"/>
    <p:sldId id="399" r:id="rId111"/>
    <p:sldId id="395" r:id="rId112"/>
    <p:sldId id="396" r:id="rId113"/>
    <p:sldId id="398" r:id="rId114"/>
    <p:sldId id="397" r:id="rId115"/>
    <p:sldId id="400" r:id="rId116"/>
    <p:sldId id="401" r:id="rId117"/>
    <p:sldId id="402" r:id="rId118"/>
    <p:sldId id="403" r:id="rId119"/>
    <p:sldId id="405" r:id="rId120"/>
    <p:sldId id="406" r:id="rId121"/>
    <p:sldId id="407" r:id="rId122"/>
    <p:sldId id="408" r:id="rId123"/>
    <p:sldId id="409" r:id="rId124"/>
    <p:sldId id="410" r:id="rId125"/>
    <p:sldId id="419" r:id="rId126"/>
    <p:sldId id="420" r:id="rId127"/>
    <p:sldId id="421" r:id="rId128"/>
    <p:sldId id="422" r:id="rId129"/>
    <p:sldId id="423" r:id="rId130"/>
    <p:sldId id="411" r:id="rId131"/>
    <p:sldId id="412" r:id="rId132"/>
    <p:sldId id="413" r:id="rId133"/>
    <p:sldId id="414" r:id="rId134"/>
    <p:sldId id="415" r:id="rId135"/>
    <p:sldId id="416" r:id="rId136"/>
    <p:sldId id="417" r:id="rId137"/>
    <p:sldId id="418" r:id="rId138"/>
    <p:sldId id="295"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561E8B-88EC-414E-B676-C4C1FFD41B51}">
          <p14:sldIdLst>
            <p14:sldId id="284"/>
            <p14:sldId id="286"/>
          </p14:sldIdLst>
        </p14:section>
        <p14:section name="Introduction" id="{6DB2F1B4-2446-4716-BD4F-74488B0992CF}">
          <p14:sldIdLst>
            <p14:sldId id="287"/>
            <p14:sldId id="297"/>
            <p14:sldId id="298"/>
            <p14:sldId id="299"/>
            <p14:sldId id="300"/>
            <p14:sldId id="301"/>
            <p14:sldId id="302"/>
            <p14:sldId id="371"/>
            <p14:sldId id="372"/>
            <p14:sldId id="285"/>
          </p14:sldIdLst>
        </p14:section>
        <p14:section name="Blockchain" id="{7131FDAF-B060-4CAE-A6A4-D039765C4B29}">
          <p14:sldIdLst>
            <p14:sldId id="303"/>
            <p14:sldId id="304"/>
            <p14:sldId id="305"/>
            <p14:sldId id="306"/>
            <p14:sldId id="311"/>
            <p14:sldId id="309"/>
            <p14:sldId id="310"/>
            <p14:sldId id="312"/>
            <p14:sldId id="313"/>
            <p14:sldId id="314"/>
            <p14:sldId id="315"/>
            <p14:sldId id="316"/>
            <p14:sldId id="317"/>
          </p14:sldIdLst>
        </p14:section>
        <p14:section name="Ethereum" id="{B1E51403-903C-4FF7-8EBF-CA9FEA8B5FF0}">
          <p14:sldIdLst>
            <p14:sldId id="318"/>
            <p14:sldId id="319"/>
            <p14:sldId id="320"/>
            <p14:sldId id="321"/>
            <p14:sldId id="322"/>
            <p14:sldId id="323"/>
            <p14:sldId id="324"/>
          </p14:sldIdLst>
        </p14:section>
        <p14:section name="Main Research" id="{8C3CCE41-04B5-4C25-97D7-7901D2BD413E}">
          <p14:sldIdLst>
            <p14:sldId id="343"/>
            <p14:sldId id="325"/>
            <p14:sldId id="328"/>
            <p14:sldId id="329"/>
            <p14:sldId id="330"/>
            <p14:sldId id="326"/>
            <p14:sldId id="331"/>
            <p14:sldId id="332"/>
            <p14:sldId id="333"/>
            <p14:sldId id="334"/>
            <p14:sldId id="327"/>
            <p14:sldId id="335"/>
            <p14:sldId id="336"/>
            <p14:sldId id="337"/>
            <p14:sldId id="338"/>
            <p14:sldId id="339"/>
            <p14:sldId id="340"/>
            <p14:sldId id="341"/>
          </p14:sldIdLst>
        </p14:section>
        <p14:section name="Similar Research" id="{03664C02-7C03-475C-BE5E-470AA4165E2D}">
          <p14:sldIdLst>
            <p14:sldId id="342"/>
            <p14:sldId id="344"/>
            <p14:sldId id="345"/>
            <p14:sldId id="346"/>
            <p14:sldId id="347"/>
            <p14:sldId id="348"/>
            <p14:sldId id="349"/>
            <p14:sldId id="350"/>
            <p14:sldId id="351"/>
            <p14:sldId id="352"/>
            <p14:sldId id="353"/>
            <p14:sldId id="354"/>
            <p14:sldId id="355"/>
            <p14:sldId id="356"/>
            <p14:sldId id="357"/>
            <p14:sldId id="358"/>
            <p14:sldId id="359"/>
            <p14:sldId id="360"/>
            <p14:sldId id="365"/>
            <p14:sldId id="361"/>
            <p14:sldId id="362"/>
            <p14:sldId id="363"/>
            <p14:sldId id="364"/>
            <p14:sldId id="366"/>
            <p14:sldId id="367"/>
            <p14:sldId id="368"/>
            <p14:sldId id="369"/>
            <p14:sldId id="370"/>
          </p14:sldIdLst>
        </p14:section>
        <p14:section name="Project Methodology" id="{A3985994-3F9A-4C89-868F-7DCF9F4833D2}">
          <p14:sldIdLst>
            <p14:sldId id="374"/>
            <p14:sldId id="373"/>
            <p14:sldId id="375"/>
            <p14:sldId id="376"/>
            <p14:sldId id="377"/>
            <p14:sldId id="378"/>
            <p14:sldId id="379"/>
            <p14:sldId id="380"/>
          </p14:sldIdLst>
        </p14:section>
        <p14:section name="Project Plan" id="{11243D21-D84C-4421-9477-0CB19D184BDD}">
          <p14:sldIdLst>
            <p14:sldId id="381"/>
            <p14:sldId id="265"/>
            <p14:sldId id="272"/>
            <p14:sldId id="273"/>
            <p14:sldId id="275"/>
            <p14:sldId id="276"/>
            <p14:sldId id="277"/>
            <p14:sldId id="278"/>
          </p14:sldIdLst>
        </p14:section>
        <p14:section name="Implementation" id="{BD6D884D-FB9B-4BA1-86CB-3384798C8B05}">
          <p14:sldIdLst>
            <p14:sldId id="383"/>
            <p14:sldId id="382"/>
            <p14:sldId id="384"/>
            <p14:sldId id="385"/>
            <p14:sldId id="387"/>
            <p14:sldId id="388"/>
            <p14:sldId id="389"/>
            <p14:sldId id="393"/>
            <p14:sldId id="390"/>
            <p14:sldId id="394"/>
            <p14:sldId id="391"/>
            <p14:sldId id="392"/>
            <p14:sldId id="399"/>
            <p14:sldId id="395"/>
            <p14:sldId id="396"/>
            <p14:sldId id="398"/>
            <p14:sldId id="397"/>
            <p14:sldId id="400"/>
            <p14:sldId id="401"/>
            <p14:sldId id="402"/>
            <p14:sldId id="403"/>
            <p14:sldId id="405"/>
            <p14:sldId id="406"/>
            <p14:sldId id="407"/>
            <p14:sldId id="408"/>
            <p14:sldId id="409"/>
          </p14:sldIdLst>
        </p14:section>
        <p14:section name="Results &amp; Discussions" id="{27FBF035-4574-44F3-95A0-9E38415722D5}">
          <p14:sldIdLst>
            <p14:sldId id="410"/>
            <p14:sldId id="419"/>
            <p14:sldId id="420"/>
            <p14:sldId id="421"/>
            <p14:sldId id="422"/>
            <p14:sldId id="423"/>
            <p14:sldId id="411"/>
            <p14:sldId id="412"/>
            <p14:sldId id="413"/>
            <p14:sldId id="414"/>
            <p14:sldId id="415"/>
          </p14:sldIdLst>
        </p14:section>
        <p14:section name="Conclusions" id="{16D6C3FE-96DA-4E13-9E44-4ECDD9384294}">
          <p14:sldIdLst>
            <p14:sldId id="416"/>
            <p14:sldId id="417"/>
            <p14:sldId id="418"/>
            <p14:sldId id="295"/>
          </p14:sldIdLst>
        </p14:section>
      </p14:sectionLst>
    </p:ex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C3DD19-3868-4374-8A09-8AF17990FE30}" v="339" dt="2024-05-12T13:13:50.4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9" autoAdjust="0"/>
    <p:restoredTop sz="94899" autoAdjust="0"/>
  </p:normalViewPr>
  <p:slideViewPr>
    <p:cSldViewPr snapToGrid="0" snapToObjects="1" showGuides="1">
      <p:cViewPr varScale="1">
        <p:scale>
          <a:sx n="153" d="100"/>
          <a:sy n="153" d="100"/>
        </p:scale>
        <p:origin x="600" y="84"/>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notesMaster" Target="notesMasters/notesMaster1.xml"/><Relationship Id="rId14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146"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7.svg"/></Relationships>
</file>

<file path=ppt/diagrams/_rels/data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14.svg"/></Relationships>
</file>

<file path=ppt/diagrams/_rels/data1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66.png"/><Relationship Id="rId7"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67.svg"/></Relationships>
</file>

<file path=ppt/diagrams/_rels/data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106.svg"/></Relationships>
</file>

<file path=ppt/diagrams/_rels/data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ata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4.svg"/><Relationship Id="rId4" Type="http://schemas.openxmlformats.org/officeDocument/2006/relationships/image" Target="../media/image16.svg"/><Relationship Id="rId9" Type="http://schemas.openxmlformats.org/officeDocument/2006/relationships/image" Target="../media/image18.png"/></Relationships>
</file>

<file path=ppt/diagrams/_rels/data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9.png"/><Relationship Id="rId7"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34.svg"/><Relationship Id="rId5" Type="http://schemas.openxmlformats.org/officeDocument/2006/relationships/image" Target="../media/image18.png"/><Relationship Id="rId10" Type="http://schemas.openxmlformats.org/officeDocument/2006/relationships/image" Target="../media/image40.svg"/><Relationship Id="rId4" Type="http://schemas.openxmlformats.org/officeDocument/2006/relationships/image" Target="../media/image10.svg"/><Relationship Id="rId9" Type="http://schemas.openxmlformats.org/officeDocument/2006/relationships/image" Target="../media/image39.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14.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66.png"/><Relationship Id="rId7"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67.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106.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4.svg"/><Relationship Id="rId4" Type="http://schemas.openxmlformats.org/officeDocument/2006/relationships/image" Target="../media/image16.svg"/><Relationship Id="rId9" Type="http://schemas.openxmlformats.org/officeDocument/2006/relationships/image" Target="../media/image18.png"/></Relationships>
</file>

<file path=ppt/diagrams/_rels/drawing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9.png"/><Relationship Id="rId7"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34.svg"/><Relationship Id="rId5" Type="http://schemas.openxmlformats.org/officeDocument/2006/relationships/image" Target="../media/image18.png"/><Relationship Id="rId10" Type="http://schemas.openxmlformats.org/officeDocument/2006/relationships/image" Target="../media/image40.svg"/><Relationship Id="rId4" Type="http://schemas.openxmlformats.org/officeDocument/2006/relationships/image" Target="../media/image10.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405215-21C0-48B5-9D58-69E7206F5A8B}"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MY"/>
        </a:p>
      </dgm:t>
    </dgm:pt>
    <dgm:pt modelId="{424E212A-118B-4234-BE52-9B85A41BAD4C}">
      <dgm:prSet phldrT="[Text]"/>
      <dgm:spPr/>
      <dgm:t>
        <a:bodyPr/>
        <a:lstStyle/>
        <a:p>
          <a:r>
            <a:rPr lang="en-MY" dirty="0">
              <a:solidFill>
                <a:schemeClr val="tx1"/>
              </a:solidFill>
            </a:rPr>
            <a:t>Finance</a:t>
          </a:r>
        </a:p>
      </dgm:t>
    </dgm:pt>
    <dgm:pt modelId="{7F5C5593-CE45-4FA3-B195-672C91B67924}" type="parTrans" cxnId="{A4BE017A-C97E-497A-A1C0-EA06A442F3A7}">
      <dgm:prSet/>
      <dgm:spPr/>
      <dgm:t>
        <a:bodyPr/>
        <a:lstStyle/>
        <a:p>
          <a:endParaRPr lang="en-MY"/>
        </a:p>
      </dgm:t>
    </dgm:pt>
    <dgm:pt modelId="{14C97621-6E32-4E98-B5AF-B659012285BB}" type="sibTrans" cxnId="{A4BE017A-C97E-497A-A1C0-EA06A442F3A7}">
      <dgm:prSet/>
      <dgm:spPr/>
      <dgm:t>
        <a:bodyPr/>
        <a:lstStyle/>
        <a:p>
          <a:endParaRPr lang="en-MY"/>
        </a:p>
      </dgm:t>
    </dgm:pt>
    <dgm:pt modelId="{302EC821-E984-4149-9873-7299531DF1A1}">
      <dgm:prSet phldrT="[Text]"/>
      <dgm:spPr/>
      <dgm:t>
        <a:bodyPr/>
        <a:lstStyle/>
        <a:p>
          <a:r>
            <a:rPr lang="en-MY" dirty="0"/>
            <a:t>Cryptocurrencies, </a:t>
          </a:r>
        </a:p>
      </dgm:t>
    </dgm:pt>
    <dgm:pt modelId="{5CADA14A-BED5-447F-AC8D-579985BE8D72}" type="parTrans" cxnId="{C6FEE07F-5D2B-4B74-BB1F-209888C1E65C}">
      <dgm:prSet/>
      <dgm:spPr/>
      <dgm:t>
        <a:bodyPr/>
        <a:lstStyle/>
        <a:p>
          <a:endParaRPr lang="en-MY"/>
        </a:p>
      </dgm:t>
    </dgm:pt>
    <dgm:pt modelId="{C7038C51-9EC4-4C16-B5AE-69CEBDF6FB0B}" type="sibTrans" cxnId="{C6FEE07F-5D2B-4B74-BB1F-209888C1E65C}">
      <dgm:prSet/>
      <dgm:spPr/>
      <dgm:t>
        <a:bodyPr/>
        <a:lstStyle/>
        <a:p>
          <a:endParaRPr lang="en-MY"/>
        </a:p>
      </dgm:t>
    </dgm:pt>
    <dgm:pt modelId="{8A73C507-59B6-4F29-B10B-816E87B3E4CD}">
      <dgm:prSet phldrT="[Text]"/>
      <dgm:spPr/>
      <dgm:t>
        <a:bodyPr/>
        <a:lstStyle/>
        <a:p>
          <a:r>
            <a:rPr lang="en-MY" dirty="0"/>
            <a:t>Non-Fungible Tokens (NFTs) </a:t>
          </a:r>
        </a:p>
      </dgm:t>
    </dgm:pt>
    <dgm:pt modelId="{90E2D742-BECE-40C3-919A-75860B2842FE}" type="parTrans" cxnId="{46D1E115-B9D8-4509-BAD0-7171CD7C82A4}">
      <dgm:prSet/>
      <dgm:spPr/>
      <dgm:t>
        <a:bodyPr/>
        <a:lstStyle/>
        <a:p>
          <a:endParaRPr lang="en-MY"/>
        </a:p>
      </dgm:t>
    </dgm:pt>
    <dgm:pt modelId="{52449AC7-0431-43AA-8020-86AC7123D7FD}" type="sibTrans" cxnId="{46D1E115-B9D8-4509-BAD0-7171CD7C82A4}">
      <dgm:prSet/>
      <dgm:spPr/>
      <dgm:t>
        <a:bodyPr/>
        <a:lstStyle/>
        <a:p>
          <a:endParaRPr lang="en-MY"/>
        </a:p>
      </dgm:t>
    </dgm:pt>
    <dgm:pt modelId="{F3CB4DEF-1577-4278-8048-12B721A140FB}">
      <dgm:prSet phldrT="[Text]"/>
      <dgm:spPr/>
      <dgm:t>
        <a:bodyPr/>
        <a:lstStyle/>
        <a:p>
          <a:r>
            <a:rPr lang="en-MY" dirty="0">
              <a:solidFill>
                <a:schemeClr val="tx1"/>
              </a:solidFill>
            </a:rPr>
            <a:t>Healthcare</a:t>
          </a:r>
        </a:p>
      </dgm:t>
    </dgm:pt>
    <dgm:pt modelId="{12235530-0CDE-41C6-BBA0-99DBAC64C3C8}" type="parTrans" cxnId="{347E5C80-77D1-4019-BA7B-74461D02475C}">
      <dgm:prSet/>
      <dgm:spPr/>
      <dgm:t>
        <a:bodyPr/>
        <a:lstStyle/>
        <a:p>
          <a:endParaRPr lang="en-MY"/>
        </a:p>
      </dgm:t>
    </dgm:pt>
    <dgm:pt modelId="{30B60A5F-B2FB-4DF4-A395-0595C137886C}" type="sibTrans" cxnId="{347E5C80-77D1-4019-BA7B-74461D02475C}">
      <dgm:prSet/>
      <dgm:spPr/>
      <dgm:t>
        <a:bodyPr/>
        <a:lstStyle/>
        <a:p>
          <a:endParaRPr lang="en-MY"/>
        </a:p>
      </dgm:t>
    </dgm:pt>
    <dgm:pt modelId="{28A5FC20-65D7-4B65-871C-6F338E1D0F33}">
      <dgm:prSet phldrT="[Text]"/>
      <dgm:spPr/>
      <dgm:t>
        <a:bodyPr/>
        <a:lstStyle/>
        <a:p>
          <a:r>
            <a:rPr lang="en-MY" dirty="0"/>
            <a:t>Electronic Health Records</a:t>
          </a:r>
        </a:p>
      </dgm:t>
    </dgm:pt>
    <dgm:pt modelId="{2DC227C3-2B7A-4AC5-BD3F-09439C65E3A4}" type="parTrans" cxnId="{F5583A1C-D5A4-4E41-B24E-E4341A391D52}">
      <dgm:prSet/>
      <dgm:spPr/>
      <dgm:t>
        <a:bodyPr/>
        <a:lstStyle/>
        <a:p>
          <a:endParaRPr lang="en-MY"/>
        </a:p>
      </dgm:t>
    </dgm:pt>
    <dgm:pt modelId="{D07D433A-25DC-4E82-B590-30C627C4BB9C}" type="sibTrans" cxnId="{F5583A1C-D5A4-4E41-B24E-E4341A391D52}">
      <dgm:prSet/>
      <dgm:spPr/>
      <dgm:t>
        <a:bodyPr/>
        <a:lstStyle/>
        <a:p>
          <a:endParaRPr lang="en-MY"/>
        </a:p>
      </dgm:t>
    </dgm:pt>
    <dgm:pt modelId="{841E47C7-801C-4027-A3CB-1B90A57F1061}">
      <dgm:prSet phldrT="[Text]"/>
      <dgm:spPr/>
      <dgm:t>
        <a:bodyPr/>
        <a:lstStyle/>
        <a:p>
          <a:r>
            <a:rPr lang="en-MY" dirty="0">
              <a:solidFill>
                <a:schemeClr val="tx1"/>
              </a:solidFill>
            </a:rPr>
            <a:t>Mobile</a:t>
          </a:r>
        </a:p>
      </dgm:t>
    </dgm:pt>
    <dgm:pt modelId="{74C52B42-8AC7-48CA-B04B-D20EDD8D6455}" type="parTrans" cxnId="{9D673323-8C92-4472-B168-5324E00DEA94}">
      <dgm:prSet/>
      <dgm:spPr/>
      <dgm:t>
        <a:bodyPr/>
        <a:lstStyle/>
        <a:p>
          <a:endParaRPr lang="en-MY"/>
        </a:p>
      </dgm:t>
    </dgm:pt>
    <dgm:pt modelId="{2FFE0F13-0F6B-4E83-9AEC-9D432046E5A7}" type="sibTrans" cxnId="{9D673323-8C92-4472-B168-5324E00DEA94}">
      <dgm:prSet/>
      <dgm:spPr/>
      <dgm:t>
        <a:bodyPr/>
        <a:lstStyle/>
        <a:p>
          <a:endParaRPr lang="en-MY"/>
        </a:p>
      </dgm:t>
    </dgm:pt>
    <dgm:pt modelId="{401E48CE-4963-49B8-BC83-C8038A6D9171}">
      <dgm:prSet phldrT="[Text]"/>
      <dgm:spPr/>
      <dgm:t>
        <a:bodyPr/>
        <a:lstStyle/>
        <a:p>
          <a:r>
            <a:rPr lang="en-MY" dirty="0"/>
            <a:t>Digital assets</a:t>
          </a:r>
        </a:p>
      </dgm:t>
    </dgm:pt>
    <dgm:pt modelId="{FDD202E8-F583-44C2-921B-334CF9CDBD5D}" type="parTrans" cxnId="{EE01FB60-B1FD-4FF8-837E-7464681978E9}">
      <dgm:prSet/>
      <dgm:spPr/>
      <dgm:t>
        <a:bodyPr/>
        <a:lstStyle/>
        <a:p>
          <a:endParaRPr lang="en-MY"/>
        </a:p>
      </dgm:t>
    </dgm:pt>
    <dgm:pt modelId="{D043BC46-4932-43D4-A9BB-6CB63D9F5838}" type="sibTrans" cxnId="{EE01FB60-B1FD-4FF8-837E-7464681978E9}">
      <dgm:prSet/>
      <dgm:spPr/>
      <dgm:t>
        <a:bodyPr/>
        <a:lstStyle/>
        <a:p>
          <a:endParaRPr lang="en-MY"/>
        </a:p>
      </dgm:t>
    </dgm:pt>
    <dgm:pt modelId="{42F8DCCF-B16B-4C96-BBC2-18E1C6635AFC}">
      <dgm:prSet phldrT="[Text]"/>
      <dgm:spPr/>
      <dgm:t>
        <a:bodyPr/>
        <a:lstStyle/>
        <a:p>
          <a:r>
            <a:rPr lang="en-MY" dirty="0"/>
            <a:t>Decentralized Finance (DeFi) mobile apps</a:t>
          </a:r>
        </a:p>
      </dgm:t>
    </dgm:pt>
    <dgm:pt modelId="{E812A354-7837-4DC8-B1DC-BFA0D2FB6FA6}" type="parTrans" cxnId="{2C122620-A4F4-4B92-B7E0-5CAE5336C428}">
      <dgm:prSet/>
      <dgm:spPr/>
      <dgm:t>
        <a:bodyPr/>
        <a:lstStyle/>
        <a:p>
          <a:endParaRPr lang="en-MY"/>
        </a:p>
      </dgm:t>
    </dgm:pt>
    <dgm:pt modelId="{12711690-1279-483F-AC10-C8EB59EB977D}" type="sibTrans" cxnId="{2C122620-A4F4-4B92-B7E0-5CAE5336C428}">
      <dgm:prSet/>
      <dgm:spPr/>
      <dgm:t>
        <a:bodyPr/>
        <a:lstStyle/>
        <a:p>
          <a:endParaRPr lang="en-MY"/>
        </a:p>
      </dgm:t>
    </dgm:pt>
    <dgm:pt modelId="{973A3D91-77EB-4171-B631-FCAEB9C022EE}">
      <dgm:prSet phldrT="[Text]"/>
      <dgm:spPr/>
      <dgm:t>
        <a:bodyPr/>
        <a:lstStyle/>
        <a:p>
          <a:r>
            <a:rPr lang="en-MY" dirty="0">
              <a:solidFill>
                <a:schemeClr val="tx1"/>
              </a:solidFill>
            </a:rPr>
            <a:t>Internet of Things (IoT)</a:t>
          </a:r>
        </a:p>
      </dgm:t>
    </dgm:pt>
    <dgm:pt modelId="{356F1DEB-7E73-4682-9117-947141A68886}" type="parTrans" cxnId="{DC253C3A-E841-407E-BFC8-24D40639D14B}">
      <dgm:prSet/>
      <dgm:spPr/>
      <dgm:t>
        <a:bodyPr/>
        <a:lstStyle/>
        <a:p>
          <a:endParaRPr lang="en-MY"/>
        </a:p>
      </dgm:t>
    </dgm:pt>
    <dgm:pt modelId="{1C4810A9-8A7C-418C-90A8-0EBB76EC30B1}" type="sibTrans" cxnId="{DC253C3A-E841-407E-BFC8-24D40639D14B}">
      <dgm:prSet/>
      <dgm:spPr/>
      <dgm:t>
        <a:bodyPr/>
        <a:lstStyle/>
        <a:p>
          <a:endParaRPr lang="en-MY"/>
        </a:p>
      </dgm:t>
    </dgm:pt>
    <dgm:pt modelId="{A9D0C904-865F-4D14-B4B3-330EC95388CE}">
      <dgm:prSet phldrT="[Text]"/>
      <dgm:spPr/>
      <dgm:t>
        <a:bodyPr/>
        <a:lstStyle/>
        <a:p>
          <a:pPr>
            <a:buFont typeface="Symbol" panose="05050102010706020507" pitchFamily="18" charset="2"/>
            <a:buChar char=""/>
          </a:pPr>
          <a:r>
            <a:rPr lang="en-MY"/>
            <a:t>Better data exchange between devices with limited resources </a:t>
          </a:r>
          <a:r>
            <a:rPr lang="en-US"/>
            <a:t>(Tran, N. K. , Babar, M. A. , Boan, J. , 2020)</a:t>
          </a:r>
          <a:r>
            <a:rPr lang="en-MY"/>
            <a:t>.</a:t>
          </a:r>
          <a:endParaRPr lang="en-MY" dirty="0"/>
        </a:p>
      </dgm:t>
    </dgm:pt>
    <dgm:pt modelId="{ABAA60A6-7E17-4442-8C4D-1B7F25AB16B8}" type="parTrans" cxnId="{8E7B8322-0241-4A40-95F1-1349817E73D6}">
      <dgm:prSet/>
      <dgm:spPr/>
      <dgm:t>
        <a:bodyPr/>
        <a:lstStyle/>
        <a:p>
          <a:endParaRPr lang="en-MY"/>
        </a:p>
      </dgm:t>
    </dgm:pt>
    <dgm:pt modelId="{1DA5D535-11C6-431F-9174-70175857979D}" type="sibTrans" cxnId="{8E7B8322-0241-4A40-95F1-1349817E73D6}">
      <dgm:prSet/>
      <dgm:spPr/>
      <dgm:t>
        <a:bodyPr/>
        <a:lstStyle/>
        <a:p>
          <a:endParaRPr lang="en-MY"/>
        </a:p>
      </dgm:t>
    </dgm:pt>
    <dgm:pt modelId="{C94D2BA7-60E3-4F95-85E8-958700453CB3}">
      <dgm:prSet phldrT="[Text]"/>
      <dgm:spPr/>
      <dgm:t>
        <a:bodyPr/>
        <a:lstStyle/>
        <a:p>
          <a:r>
            <a:rPr lang="en-MY" dirty="0">
              <a:solidFill>
                <a:schemeClr val="tx1"/>
              </a:solidFill>
            </a:rPr>
            <a:t>Supply Chain</a:t>
          </a:r>
        </a:p>
      </dgm:t>
    </dgm:pt>
    <dgm:pt modelId="{004692AE-FEAA-4256-B6E6-5C54E25F8FFE}" type="parTrans" cxnId="{75779245-3645-457A-9D02-8969567EE607}">
      <dgm:prSet/>
      <dgm:spPr/>
      <dgm:t>
        <a:bodyPr/>
        <a:lstStyle/>
        <a:p>
          <a:endParaRPr lang="en-MY"/>
        </a:p>
      </dgm:t>
    </dgm:pt>
    <dgm:pt modelId="{80006C7D-1C0B-43A4-A8B6-DE08C28A9B15}" type="sibTrans" cxnId="{75779245-3645-457A-9D02-8969567EE607}">
      <dgm:prSet/>
      <dgm:spPr/>
      <dgm:t>
        <a:bodyPr/>
        <a:lstStyle/>
        <a:p>
          <a:endParaRPr lang="en-MY"/>
        </a:p>
      </dgm:t>
    </dgm:pt>
    <dgm:pt modelId="{DDFE19DC-6959-4EA6-A060-B7B365974272}">
      <dgm:prSet phldrT="[Text]"/>
      <dgm:spPr/>
      <dgm:t>
        <a:bodyPr/>
        <a:lstStyle/>
        <a:p>
          <a:r>
            <a:rPr lang="en-MY" dirty="0"/>
            <a:t>Secure validation of material and supply flow from faulty product (Ahmad et al., 2022)</a:t>
          </a:r>
        </a:p>
      </dgm:t>
    </dgm:pt>
    <dgm:pt modelId="{E2D8AD25-C215-4CA5-B901-96041B8A7F4F}" type="parTrans" cxnId="{D88BC2BB-273D-45B4-8BB1-BC78C911B399}">
      <dgm:prSet/>
      <dgm:spPr/>
      <dgm:t>
        <a:bodyPr/>
        <a:lstStyle/>
        <a:p>
          <a:endParaRPr lang="en-MY"/>
        </a:p>
      </dgm:t>
    </dgm:pt>
    <dgm:pt modelId="{B2423A0E-ECE0-4906-9902-7E0A59BDD8E2}" type="sibTrans" cxnId="{D88BC2BB-273D-45B4-8BB1-BC78C911B399}">
      <dgm:prSet/>
      <dgm:spPr/>
      <dgm:t>
        <a:bodyPr/>
        <a:lstStyle/>
        <a:p>
          <a:endParaRPr lang="en-MY"/>
        </a:p>
      </dgm:t>
    </dgm:pt>
    <dgm:pt modelId="{37124E33-3020-4A16-9180-B24BDAD70382}" type="pres">
      <dgm:prSet presAssocID="{42405215-21C0-48B5-9D58-69E7206F5A8B}" presName="Name0" presStyleCnt="0">
        <dgm:presLayoutVars>
          <dgm:dir/>
          <dgm:animLvl val="lvl"/>
          <dgm:resizeHandles val="exact"/>
        </dgm:presLayoutVars>
      </dgm:prSet>
      <dgm:spPr/>
    </dgm:pt>
    <dgm:pt modelId="{EF8D8EE9-5D96-464F-A298-6E71DBFB306B}" type="pres">
      <dgm:prSet presAssocID="{424E212A-118B-4234-BE52-9B85A41BAD4C}" presName="composite" presStyleCnt="0"/>
      <dgm:spPr/>
    </dgm:pt>
    <dgm:pt modelId="{22362F64-4F13-4180-86A9-1293DAC4BA09}" type="pres">
      <dgm:prSet presAssocID="{424E212A-118B-4234-BE52-9B85A41BAD4C}" presName="parTx" presStyleLbl="alignNode1" presStyleIdx="0" presStyleCnt="5">
        <dgm:presLayoutVars>
          <dgm:chMax val="0"/>
          <dgm:chPref val="0"/>
          <dgm:bulletEnabled val="1"/>
        </dgm:presLayoutVars>
      </dgm:prSet>
      <dgm:spPr/>
    </dgm:pt>
    <dgm:pt modelId="{5F2B0095-C183-42CC-A2C1-ABBC369EB8E4}" type="pres">
      <dgm:prSet presAssocID="{424E212A-118B-4234-BE52-9B85A41BAD4C}" presName="desTx" presStyleLbl="alignAccFollowNode1" presStyleIdx="0" presStyleCnt="5">
        <dgm:presLayoutVars>
          <dgm:bulletEnabled val="1"/>
        </dgm:presLayoutVars>
      </dgm:prSet>
      <dgm:spPr/>
    </dgm:pt>
    <dgm:pt modelId="{3FF4DD7F-638B-4947-9DEC-972CC1BCA6CA}" type="pres">
      <dgm:prSet presAssocID="{14C97621-6E32-4E98-B5AF-B659012285BB}" presName="space" presStyleCnt="0"/>
      <dgm:spPr/>
    </dgm:pt>
    <dgm:pt modelId="{41B4667E-DB67-421C-AC4F-1CEB21A27A38}" type="pres">
      <dgm:prSet presAssocID="{F3CB4DEF-1577-4278-8048-12B721A140FB}" presName="composite" presStyleCnt="0"/>
      <dgm:spPr/>
    </dgm:pt>
    <dgm:pt modelId="{7D345118-3A48-4C17-B73B-5879499993B8}" type="pres">
      <dgm:prSet presAssocID="{F3CB4DEF-1577-4278-8048-12B721A140FB}" presName="parTx" presStyleLbl="alignNode1" presStyleIdx="1" presStyleCnt="5">
        <dgm:presLayoutVars>
          <dgm:chMax val="0"/>
          <dgm:chPref val="0"/>
          <dgm:bulletEnabled val="1"/>
        </dgm:presLayoutVars>
      </dgm:prSet>
      <dgm:spPr/>
    </dgm:pt>
    <dgm:pt modelId="{BA714144-14A6-406A-9725-998606A797AA}" type="pres">
      <dgm:prSet presAssocID="{F3CB4DEF-1577-4278-8048-12B721A140FB}" presName="desTx" presStyleLbl="alignAccFollowNode1" presStyleIdx="1" presStyleCnt="5">
        <dgm:presLayoutVars>
          <dgm:bulletEnabled val="1"/>
        </dgm:presLayoutVars>
      </dgm:prSet>
      <dgm:spPr/>
    </dgm:pt>
    <dgm:pt modelId="{9DDBDAC1-39A1-472A-8B36-4A1D5C966F47}" type="pres">
      <dgm:prSet presAssocID="{30B60A5F-B2FB-4DF4-A395-0595C137886C}" presName="space" presStyleCnt="0"/>
      <dgm:spPr/>
    </dgm:pt>
    <dgm:pt modelId="{C04B473C-0FB7-4909-9DAB-A66176B4B26A}" type="pres">
      <dgm:prSet presAssocID="{841E47C7-801C-4027-A3CB-1B90A57F1061}" presName="composite" presStyleCnt="0"/>
      <dgm:spPr/>
    </dgm:pt>
    <dgm:pt modelId="{6CBEFFB2-4EEC-4A62-A248-AD23D9CC5067}" type="pres">
      <dgm:prSet presAssocID="{841E47C7-801C-4027-A3CB-1B90A57F1061}" presName="parTx" presStyleLbl="alignNode1" presStyleIdx="2" presStyleCnt="5">
        <dgm:presLayoutVars>
          <dgm:chMax val="0"/>
          <dgm:chPref val="0"/>
          <dgm:bulletEnabled val="1"/>
        </dgm:presLayoutVars>
      </dgm:prSet>
      <dgm:spPr/>
    </dgm:pt>
    <dgm:pt modelId="{09596D14-B9DE-4382-AF8F-B536B8E5A04D}" type="pres">
      <dgm:prSet presAssocID="{841E47C7-801C-4027-A3CB-1B90A57F1061}" presName="desTx" presStyleLbl="alignAccFollowNode1" presStyleIdx="2" presStyleCnt="5">
        <dgm:presLayoutVars>
          <dgm:bulletEnabled val="1"/>
        </dgm:presLayoutVars>
      </dgm:prSet>
      <dgm:spPr/>
    </dgm:pt>
    <dgm:pt modelId="{12409C36-0681-4D00-8508-3EE643D909A2}" type="pres">
      <dgm:prSet presAssocID="{2FFE0F13-0F6B-4E83-9AEC-9D432046E5A7}" presName="space" presStyleCnt="0"/>
      <dgm:spPr/>
    </dgm:pt>
    <dgm:pt modelId="{51409691-8B08-41DB-8787-3487CEE55FF4}" type="pres">
      <dgm:prSet presAssocID="{973A3D91-77EB-4171-B631-FCAEB9C022EE}" presName="composite" presStyleCnt="0"/>
      <dgm:spPr/>
    </dgm:pt>
    <dgm:pt modelId="{0B4A3A2D-6A0C-4EA4-88A8-86CDB44A81B5}" type="pres">
      <dgm:prSet presAssocID="{973A3D91-77EB-4171-B631-FCAEB9C022EE}" presName="parTx" presStyleLbl="alignNode1" presStyleIdx="3" presStyleCnt="5">
        <dgm:presLayoutVars>
          <dgm:chMax val="0"/>
          <dgm:chPref val="0"/>
          <dgm:bulletEnabled val="1"/>
        </dgm:presLayoutVars>
      </dgm:prSet>
      <dgm:spPr/>
    </dgm:pt>
    <dgm:pt modelId="{2263D947-83BF-42D8-AB79-C01B78E7D9C4}" type="pres">
      <dgm:prSet presAssocID="{973A3D91-77EB-4171-B631-FCAEB9C022EE}" presName="desTx" presStyleLbl="alignAccFollowNode1" presStyleIdx="3" presStyleCnt="5">
        <dgm:presLayoutVars>
          <dgm:bulletEnabled val="1"/>
        </dgm:presLayoutVars>
      </dgm:prSet>
      <dgm:spPr/>
    </dgm:pt>
    <dgm:pt modelId="{B5F8B816-97A2-47B4-8E76-EFDDA46C17E0}" type="pres">
      <dgm:prSet presAssocID="{1C4810A9-8A7C-418C-90A8-0EBB76EC30B1}" presName="space" presStyleCnt="0"/>
      <dgm:spPr/>
    </dgm:pt>
    <dgm:pt modelId="{46A32486-515E-4F24-98B1-D7157683CA66}" type="pres">
      <dgm:prSet presAssocID="{C94D2BA7-60E3-4F95-85E8-958700453CB3}" presName="composite" presStyleCnt="0"/>
      <dgm:spPr/>
    </dgm:pt>
    <dgm:pt modelId="{A37CF710-3C68-436C-99F6-91ED4F5FAEFC}" type="pres">
      <dgm:prSet presAssocID="{C94D2BA7-60E3-4F95-85E8-958700453CB3}" presName="parTx" presStyleLbl="alignNode1" presStyleIdx="4" presStyleCnt="5">
        <dgm:presLayoutVars>
          <dgm:chMax val="0"/>
          <dgm:chPref val="0"/>
          <dgm:bulletEnabled val="1"/>
        </dgm:presLayoutVars>
      </dgm:prSet>
      <dgm:spPr/>
    </dgm:pt>
    <dgm:pt modelId="{78B72AAE-C086-485D-8347-461A55AA5F94}" type="pres">
      <dgm:prSet presAssocID="{C94D2BA7-60E3-4F95-85E8-958700453CB3}" presName="desTx" presStyleLbl="alignAccFollowNode1" presStyleIdx="4" presStyleCnt="5">
        <dgm:presLayoutVars>
          <dgm:bulletEnabled val="1"/>
        </dgm:presLayoutVars>
      </dgm:prSet>
      <dgm:spPr/>
    </dgm:pt>
  </dgm:ptLst>
  <dgm:cxnLst>
    <dgm:cxn modelId="{46D1E115-B9D8-4509-BAD0-7171CD7C82A4}" srcId="{424E212A-118B-4234-BE52-9B85A41BAD4C}" destId="{8A73C507-59B6-4F29-B10B-816E87B3E4CD}" srcOrd="1" destOrd="0" parTransId="{90E2D742-BECE-40C3-919A-75860B2842FE}" sibTransId="{52449AC7-0431-43AA-8020-86AC7123D7FD}"/>
    <dgm:cxn modelId="{5941491B-475F-4D6C-8DE6-05C8930120C3}" type="presOf" srcId="{8A73C507-59B6-4F29-B10B-816E87B3E4CD}" destId="{5F2B0095-C183-42CC-A2C1-ABBC369EB8E4}" srcOrd="0" destOrd="1" presId="urn:microsoft.com/office/officeart/2005/8/layout/hList1"/>
    <dgm:cxn modelId="{F5583A1C-D5A4-4E41-B24E-E4341A391D52}" srcId="{F3CB4DEF-1577-4278-8048-12B721A140FB}" destId="{28A5FC20-65D7-4B65-871C-6F338E1D0F33}" srcOrd="0" destOrd="0" parTransId="{2DC227C3-2B7A-4AC5-BD3F-09439C65E3A4}" sibTransId="{D07D433A-25DC-4E82-B590-30C627C4BB9C}"/>
    <dgm:cxn modelId="{2C122620-A4F4-4B92-B7E0-5CAE5336C428}" srcId="{841E47C7-801C-4027-A3CB-1B90A57F1061}" destId="{42F8DCCF-B16B-4C96-BBC2-18E1C6635AFC}" srcOrd="0" destOrd="0" parTransId="{E812A354-7837-4DC8-B1DC-BFA0D2FB6FA6}" sibTransId="{12711690-1279-483F-AC10-C8EB59EB977D}"/>
    <dgm:cxn modelId="{8E7B8322-0241-4A40-95F1-1349817E73D6}" srcId="{973A3D91-77EB-4171-B631-FCAEB9C022EE}" destId="{A9D0C904-865F-4D14-B4B3-330EC95388CE}" srcOrd="0" destOrd="0" parTransId="{ABAA60A6-7E17-4442-8C4D-1B7F25AB16B8}" sibTransId="{1DA5D535-11C6-431F-9174-70175857979D}"/>
    <dgm:cxn modelId="{9D673323-8C92-4472-B168-5324E00DEA94}" srcId="{42405215-21C0-48B5-9D58-69E7206F5A8B}" destId="{841E47C7-801C-4027-A3CB-1B90A57F1061}" srcOrd="2" destOrd="0" parTransId="{74C52B42-8AC7-48CA-B04B-D20EDD8D6455}" sibTransId="{2FFE0F13-0F6B-4E83-9AEC-9D432046E5A7}"/>
    <dgm:cxn modelId="{DC253C3A-E841-407E-BFC8-24D40639D14B}" srcId="{42405215-21C0-48B5-9D58-69E7206F5A8B}" destId="{973A3D91-77EB-4171-B631-FCAEB9C022EE}" srcOrd="3" destOrd="0" parTransId="{356F1DEB-7E73-4682-9117-947141A68886}" sibTransId="{1C4810A9-8A7C-418C-90A8-0EBB76EC30B1}"/>
    <dgm:cxn modelId="{91BB903A-0B06-44D5-84C7-533709523A57}" type="presOf" srcId="{42405215-21C0-48B5-9D58-69E7206F5A8B}" destId="{37124E33-3020-4A16-9180-B24BDAD70382}" srcOrd="0" destOrd="0" presId="urn:microsoft.com/office/officeart/2005/8/layout/hList1"/>
    <dgm:cxn modelId="{CE4F053E-9737-4B2D-A20E-4434EDAA6EAD}" type="presOf" srcId="{42F8DCCF-B16B-4C96-BBC2-18E1C6635AFC}" destId="{09596D14-B9DE-4382-AF8F-B536B8E5A04D}" srcOrd="0" destOrd="0" presId="urn:microsoft.com/office/officeart/2005/8/layout/hList1"/>
    <dgm:cxn modelId="{4C417C5D-9405-44DE-B286-EF6C14AD0245}" type="presOf" srcId="{424E212A-118B-4234-BE52-9B85A41BAD4C}" destId="{22362F64-4F13-4180-86A9-1293DAC4BA09}" srcOrd="0" destOrd="0" presId="urn:microsoft.com/office/officeart/2005/8/layout/hList1"/>
    <dgm:cxn modelId="{EE01FB60-B1FD-4FF8-837E-7464681978E9}" srcId="{424E212A-118B-4234-BE52-9B85A41BAD4C}" destId="{401E48CE-4963-49B8-BC83-C8038A6D9171}" srcOrd="2" destOrd="0" parTransId="{FDD202E8-F583-44C2-921B-334CF9CDBD5D}" sibTransId="{D043BC46-4932-43D4-A9BB-6CB63D9F5838}"/>
    <dgm:cxn modelId="{75779245-3645-457A-9D02-8969567EE607}" srcId="{42405215-21C0-48B5-9D58-69E7206F5A8B}" destId="{C94D2BA7-60E3-4F95-85E8-958700453CB3}" srcOrd="4" destOrd="0" parTransId="{004692AE-FEAA-4256-B6E6-5C54E25F8FFE}" sibTransId="{80006C7D-1C0B-43A4-A8B6-DE08C28A9B15}"/>
    <dgm:cxn modelId="{BBF29866-5CEB-4EB1-854B-C127345835D2}" type="presOf" srcId="{F3CB4DEF-1577-4278-8048-12B721A140FB}" destId="{7D345118-3A48-4C17-B73B-5879499993B8}" srcOrd="0" destOrd="0" presId="urn:microsoft.com/office/officeart/2005/8/layout/hList1"/>
    <dgm:cxn modelId="{DB08D959-2FE7-439E-88E4-CB2E0941D905}" type="presOf" srcId="{C94D2BA7-60E3-4F95-85E8-958700453CB3}" destId="{A37CF710-3C68-436C-99F6-91ED4F5FAEFC}" srcOrd="0" destOrd="0" presId="urn:microsoft.com/office/officeart/2005/8/layout/hList1"/>
    <dgm:cxn modelId="{A4BE017A-C97E-497A-A1C0-EA06A442F3A7}" srcId="{42405215-21C0-48B5-9D58-69E7206F5A8B}" destId="{424E212A-118B-4234-BE52-9B85A41BAD4C}" srcOrd="0" destOrd="0" parTransId="{7F5C5593-CE45-4FA3-B195-672C91B67924}" sibTransId="{14C97621-6E32-4E98-B5AF-B659012285BB}"/>
    <dgm:cxn modelId="{C6FEE07F-5D2B-4B74-BB1F-209888C1E65C}" srcId="{424E212A-118B-4234-BE52-9B85A41BAD4C}" destId="{302EC821-E984-4149-9873-7299531DF1A1}" srcOrd="0" destOrd="0" parTransId="{5CADA14A-BED5-447F-AC8D-579985BE8D72}" sibTransId="{C7038C51-9EC4-4C16-B5AE-69CEBDF6FB0B}"/>
    <dgm:cxn modelId="{347E5C80-77D1-4019-BA7B-74461D02475C}" srcId="{42405215-21C0-48B5-9D58-69E7206F5A8B}" destId="{F3CB4DEF-1577-4278-8048-12B721A140FB}" srcOrd="1" destOrd="0" parTransId="{12235530-0CDE-41C6-BBA0-99DBAC64C3C8}" sibTransId="{30B60A5F-B2FB-4DF4-A395-0595C137886C}"/>
    <dgm:cxn modelId="{E69E8385-7E09-4E0C-893F-2C4F3DC5A0CC}" type="presOf" srcId="{A9D0C904-865F-4D14-B4B3-330EC95388CE}" destId="{2263D947-83BF-42D8-AB79-C01B78E7D9C4}" srcOrd="0" destOrd="0" presId="urn:microsoft.com/office/officeart/2005/8/layout/hList1"/>
    <dgm:cxn modelId="{3CF8B49A-ACA9-41A1-9155-B77AF7BCCF66}" type="presOf" srcId="{DDFE19DC-6959-4EA6-A060-B7B365974272}" destId="{78B72AAE-C086-485D-8347-461A55AA5F94}" srcOrd="0" destOrd="0" presId="urn:microsoft.com/office/officeart/2005/8/layout/hList1"/>
    <dgm:cxn modelId="{ABCBFFA5-465B-4A7B-8D6B-1B7D71FA4E28}" type="presOf" srcId="{302EC821-E984-4149-9873-7299531DF1A1}" destId="{5F2B0095-C183-42CC-A2C1-ABBC369EB8E4}" srcOrd="0" destOrd="0" presId="urn:microsoft.com/office/officeart/2005/8/layout/hList1"/>
    <dgm:cxn modelId="{D88BC2BB-273D-45B4-8BB1-BC78C911B399}" srcId="{C94D2BA7-60E3-4F95-85E8-958700453CB3}" destId="{DDFE19DC-6959-4EA6-A060-B7B365974272}" srcOrd="0" destOrd="0" parTransId="{E2D8AD25-C215-4CA5-B901-96041B8A7F4F}" sibTransId="{B2423A0E-ECE0-4906-9902-7E0A59BDD8E2}"/>
    <dgm:cxn modelId="{AF9B3ED3-95EB-4571-968D-E7B69F780DAA}" type="presOf" srcId="{401E48CE-4963-49B8-BC83-C8038A6D9171}" destId="{5F2B0095-C183-42CC-A2C1-ABBC369EB8E4}" srcOrd="0" destOrd="2" presId="urn:microsoft.com/office/officeart/2005/8/layout/hList1"/>
    <dgm:cxn modelId="{E68E29DD-D8FA-43D1-8391-7D7884E1FD73}" type="presOf" srcId="{841E47C7-801C-4027-A3CB-1B90A57F1061}" destId="{6CBEFFB2-4EEC-4A62-A248-AD23D9CC5067}" srcOrd="0" destOrd="0" presId="urn:microsoft.com/office/officeart/2005/8/layout/hList1"/>
    <dgm:cxn modelId="{895774E5-A925-4076-BCCA-238DB468E5A3}" type="presOf" srcId="{28A5FC20-65D7-4B65-871C-6F338E1D0F33}" destId="{BA714144-14A6-406A-9725-998606A797AA}" srcOrd="0" destOrd="0" presId="urn:microsoft.com/office/officeart/2005/8/layout/hList1"/>
    <dgm:cxn modelId="{293A16FD-32E3-47C3-96BF-1388ECA4C5D5}" type="presOf" srcId="{973A3D91-77EB-4171-B631-FCAEB9C022EE}" destId="{0B4A3A2D-6A0C-4EA4-88A8-86CDB44A81B5}" srcOrd="0" destOrd="0" presId="urn:microsoft.com/office/officeart/2005/8/layout/hList1"/>
    <dgm:cxn modelId="{5DC2DD2B-0D9C-4AB7-981F-872B151B0EA1}" type="presParOf" srcId="{37124E33-3020-4A16-9180-B24BDAD70382}" destId="{EF8D8EE9-5D96-464F-A298-6E71DBFB306B}" srcOrd="0" destOrd="0" presId="urn:microsoft.com/office/officeart/2005/8/layout/hList1"/>
    <dgm:cxn modelId="{F5C8056D-2D73-4FF1-92E7-3FB01B640D0A}" type="presParOf" srcId="{EF8D8EE9-5D96-464F-A298-6E71DBFB306B}" destId="{22362F64-4F13-4180-86A9-1293DAC4BA09}" srcOrd="0" destOrd="0" presId="urn:microsoft.com/office/officeart/2005/8/layout/hList1"/>
    <dgm:cxn modelId="{14D84B57-E012-4F78-A32D-AF8426AF8F9C}" type="presParOf" srcId="{EF8D8EE9-5D96-464F-A298-6E71DBFB306B}" destId="{5F2B0095-C183-42CC-A2C1-ABBC369EB8E4}" srcOrd="1" destOrd="0" presId="urn:microsoft.com/office/officeart/2005/8/layout/hList1"/>
    <dgm:cxn modelId="{378D44A2-7159-4BAB-AE6B-701F63F9673B}" type="presParOf" srcId="{37124E33-3020-4A16-9180-B24BDAD70382}" destId="{3FF4DD7F-638B-4947-9DEC-972CC1BCA6CA}" srcOrd="1" destOrd="0" presId="urn:microsoft.com/office/officeart/2005/8/layout/hList1"/>
    <dgm:cxn modelId="{ABACEE59-9BF3-479E-88D6-1788D1E5692F}" type="presParOf" srcId="{37124E33-3020-4A16-9180-B24BDAD70382}" destId="{41B4667E-DB67-421C-AC4F-1CEB21A27A38}" srcOrd="2" destOrd="0" presId="urn:microsoft.com/office/officeart/2005/8/layout/hList1"/>
    <dgm:cxn modelId="{761DB8F2-6D8E-408B-9EC9-EEFFFED79112}" type="presParOf" srcId="{41B4667E-DB67-421C-AC4F-1CEB21A27A38}" destId="{7D345118-3A48-4C17-B73B-5879499993B8}" srcOrd="0" destOrd="0" presId="urn:microsoft.com/office/officeart/2005/8/layout/hList1"/>
    <dgm:cxn modelId="{14CBFE40-B707-4A36-A5AF-76A6F4901D7D}" type="presParOf" srcId="{41B4667E-DB67-421C-AC4F-1CEB21A27A38}" destId="{BA714144-14A6-406A-9725-998606A797AA}" srcOrd="1" destOrd="0" presId="urn:microsoft.com/office/officeart/2005/8/layout/hList1"/>
    <dgm:cxn modelId="{0960FF8A-CEF4-4324-A01F-0FDEB54A6FCB}" type="presParOf" srcId="{37124E33-3020-4A16-9180-B24BDAD70382}" destId="{9DDBDAC1-39A1-472A-8B36-4A1D5C966F47}" srcOrd="3" destOrd="0" presId="urn:microsoft.com/office/officeart/2005/8/layout/hList1"/>
    <dgm:cxn modelId="{FA2E350D-D92A-45B7-9FE2-B400343CB76E}" type="presParOf" srcId="{37124E33-3020-4A16-9180-B24BDAD70382}" destId="{C04B473C-0FB7-4909-9DAB-A66176B4B26A}" srcOrd="4" destOrd="0" presId="urn:microsoft.com/office/officeart/2005/8/layout/hList1"/>
    <dgm:cxn modelId="{BCD7363C-43BE-4B75-9933-C34601315261}" type="presParOf" srcId="{C04B473C-0FB7-4909-9DAB-A66176B4B26A}" destId="{6CBEFFB2-4EEC-4A62-A248-AD23D9CC5067}" srcOrd="0" destOrd="0" presId="urn:microsoft.com/office/officeart/2005/8/layout/hList1"/>
    <dgm:cxn modelId="{1E7F3FA3-A53A-48E8-82AA-8E1A27FCDA1D}" type="presParOf" srcId="{C04B473C-0FB7-4909-9DAB-A66176B4B26A}" destId="{09596D14-B9DE-4382-AF8F-B536B8E5A04D}" srcOrd="1" destOrd="0" presId="urn:microsoft.com/office/officeart/2005/8/layout/hList1"/>
    <dgm:cxn modelId="{F70226FB-8178-4669-A982-9A9F9FF15388}" type="presParOf" srcId="{37124E33-3020-4A16-9180-B24BDAD70382}" destId="{12409C36-0681-4D00-8508-3EE643D909A2}" srcOrd="5" destOrd="0" presId="urn:microsoft.com/office/officeart/2005/8/layout/hList1"/>
    <dgm:cxn modelId="{0A882D48-EB03-4782-94CF-6584872AB77F}" type="presParOf" srcId="{37124E33-3020-4A16-9180-B24BDAD70382}" destId="{51409691-8B08-41DB-8787-3487CEE55FF4}" srcOrd="6" destOrd="0" presId="urn:microsoft.com/office/officeart/2005/8/layout/hList1"/>
    <dgm:cxn modelId="{A6F20F3D-3847-4044-A0A2-A4C9AFB15B00}" type="presParOf" srcId="{51409691-8B08-41DB-8787-3487CEE55FF4}" destId="{0B4A3A2D-6A0C-4EA4-88A8-86CDB44A81B5}" srcOrd="0" destOrd="0" presId="urn:microsoft.com/office/officeart/2005/8/layout/hList1"/>
    <dgm:cxn modelId="{21075879-8CFF-4D43-9542-26C087CF54DD}" type="presParOf" srcId="{51409691-8B08-41DB-8787-3487CEE55FF4}" destId="{2263D947-83BF-42D8-AB79-C01B78E7D9C4}" srcOrd="1" destOrd="0" presId="urn:microsoft.com/office/officeart/2005/8/layout/hList1"/>
    <dgm:cxn modelId="{094A96CF-A6A1-41BC-82A0-AC8E016B15A9}" type="presParOf" srcId="{37124E33-3020-4A16-9180-B24BDAD70382}" destId="{B5F8B816-97A2-47B4-8E76-EFDDA46C17E0}" srcOrd="7" destOrd="0" presId="urn:microsoft.com/office/officeart/2005/8/layout/hList1"/>
    <dgm:cxn modelId="{06AE219B-8B40-401D-A081-C4E3D59931E9}" type="presParOf" srcId="{37124E33-3020-4A16-9180-B24BDAD70382}" destId="{46A32486-515E-4F24-98B1-D7157683CA66}" srcOrd="8" destOrd="0" presId="urn:microsoft.com/office/officeart/2005/8/layout/hList1"/>
    <dgm:cxn modelId="{3522338B-058C-4AE4-BA97-6E48F37F2024}" type="presParOf" srcId="{46A32486-515E-4F24-98B1-D7157683CA66}" destId="{A37CF710-3C68-436C-99F6-91ED4F5FAEFC}" srcOrd="0" destOrd="0" presId="urn:microsoft.com/office/officeart/2005/8/layout/hList1"/>
    <dgm:cxn modelId="{18BA6EF9-0E62-4FAD-A06A-BC846FC267F6}" type="presParOf" srcId="{46A32486-515E-4F24-98B1-D7157683CA66}" destId="{78B72AAE-C086-485D-8347-461A55AA5F9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5F862E2-B41C-4CAE-8D07-B35A784D913E}"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30D1F59A-BE82-46E4-A0DA-97F8C882ABA8}">
      <dgm:prSet/>
      <dgm:spPr/>
      <dgm:t>
        <a:bodyPr/>
        <a:lstStyle/>
        <a:p>
          <a:pPr>
            <a:defRPr b="1"/>
          </a:pPr>
          <a:r>
            <a:rPr lang="en-US" b="1"/>
            <a:t>Gas and Transactions:</a:t>
          </a:r>
          <a:endParaRPr lang="en-US"/>
        </a:p>
      </dgm:t>
    </dgm:pt>
    <dgm:pt modelId="{91C51727-9C2B-472F-9224-8AA3C183FA40}" type="parTrans" cxnId="{5424BF3C-1B11-494D-A408-AF8F846F8F67}">
      <dgm:prSet/>
      <dgm:spPr/>
      <dgm:t>
        <a:bodyPr/>
        <a:lstStyle/>
        <a:p>
          <a:endParaRPr lang="en-US"/>
        </a:p>
      </dgm:t>
    </dgm:pt>
    <dgm:pt modelId="{F7E8CB81-21CD-4095-9428-0C0E91F37032}" type="sibTrans" cxnId="{5424BF3C-1B11-494D-A408-AF8F846F8F67}">
      <dgm:prSet/>
      <dgm:spPr/>
      <dgm:t>
        <a:bodyPr/>
        <a:lstStyle/>
        <a:p>
          <a:endParaRPr lang="en-US"/>
        </a:p>
      </dgm:t>
    </dgm:pt>
    <dgm:pt modelId="{60E23EA4-9916-4423-9249-32004D564EDB}">
      <dgm:prSet/>
      <dgm:spPr/>
      <dgm:t>
        <a:bodyPr/>
        <a:lstStyle/>
        <a:p>
          <a:r>
            <a:rPr lang="en-US"/>
            <a:t>Gas is used to measure computational effort on Ethereum network.</a:t>
          </a:r>
        </a:p>
      </dgm:t>
    </dgm:pt>
    <dgm:pt modelId="{D2B6E9BC-3AC3-4642-8146-C02F41A9D955}" type="parTrans" cxnId="{2C1CA27B-2A4F-4C4F-A9F5-47BD8740CBBB}">
      <dgm:prSet/>
      <dgm:spPr/>
      <dgm:t>
        <a:bodyPr/>
        <a:lstStyle/>
        <a:p>
          <a:endParaRPr lang="en-US"/>
        </a:p>
      </dgm:t>
    </dgm:pt>
    <dgm:pt modelId="{46D40B2D-3221-41FA-907D-3A821964DED8}" type="sibTrans" cxnId="{2C1CA27B-2A4F-4C4F-A9F5-47BD8740CBBB}">
      <dgm:prSet/>
      <dgm:spPr/>
      <dgm:t>
        <a:bodyPr/>
        <a:lstStyle/>
        <a:p>
          <a:endParaRPr lang="en-US"/>
        </a:p>
      </dgm:t>
    </dgm:pt>
    <dgm:pt modelId="{1DC6AEA5-9EA1-4F8A-8D7B-D5C59CB8784B}">
      <dgm:prSet/>
      <dgm:spPr/>
      <dgm:t>
        <a:bodyPr/>
        <a:lstStyle/>
        <a:p>
          <a:r>
            <a:rPr lang="en-US"/>
            <a:t>It is the unit for paying for operations performed on the Ethereum Virtual Machine (EVM).</a:t>
          </a:r>
        </a:p>
      </dgm:t>
    </dgm:pt>
    <dgm:pt modelId="{A4A7CBB9-D578-4FF1-866D-E2E589C3B8F8}" type="parTrans" cxnId="{97E78CC4-B3A3-48E1-8030-5D49B1AA874E}">
      <dgm:prSet/>
      <dgm:spPr/>
      <dgm:t>
        <a:bodyPr/>
        <a:lstStyle/>
        <a:p>
          <a:endParaRPr lang="en-US"/>
        </a:p>
      </dgm:t>
    </dgm:pt>
    <dgm:pt modelId="{5400CD79-7267-45C7-A0E7-11C9FC30F418}" type="sibTrans" cxnId="{97E78CC4-B3A3-48E1-8030-5D49B1AA874E}">
      <dgm:prSet/>
      <dgm:spPr/>
      <dgm:t>
        <a:bodyPr/>
        <a:lstStyle/>
        <a:p>
          <a:endParaRPr lang="en-US"/>
        </a:p>
      </dgm:t>
    </dgm:pt>
    <dgm:pt modelId="{562C9BBE-83E1-4194-99CB-D1121AAAF634}">
      <dgm:prSet/>
      <dgm:spPr/>
      <dgm:t>
        <a:bodyPr/>
        <a:lstStyle/>
        <a:p>
          <a:pPr>
            <a:defRPr b="1"/>
          </a:pPr>
          <a:r>
            <a:rPr lang="en-US" b="1"/>
            <a:t>Gas Usage:</a:t>
          </a:r>
          <a:endParaRPr lang="en-US"/>
        </a:p>
      </dgm:t>
    </dgm:pt>
    <dgm:pt modelId="{29EEA579-66C6-4918-8768-E44DFAF9CF8E}" type="parTrans" cxnId="{68114141-528D-4A44-847A-ECD151CE4261}">
      <dgm:prSet/>
      <dgm:spPr/>
      <dgm:t>
        <a:bodyPr/>
        <a:lstStyle/>
        <a:p>
          <a:endParaRPr lang="en-US"/>
        </a:p>
      </dgm:t>
    </dgm:pt>
    <dgm:pt modelId="{DB5108AD-D550-42C6-AE2B-2E8C1ED03D08}" type="sibTrans" cxnId="{68114141-528D-4A44-847A-ECD151CE4261}">
      <dgm:prSet/>
      <dgm:spPr/>
      <dgm:t>
        <a:bodyPr/>
        <a:lstStyle/>
        <a:p>
          <a:endParaRPr lang="en-US"/>
        </a:p>
      </dgm:t>
    </dgm:pt>
    <dgm:pt modelId="{90321679-7914-427A-B24C-CECFDBBD75D2}">
      <dgm:prSet/>
      <dgm:spPr/>
      <dgm:t>
        <a:bodyPr/>
        <a:lstStyle/>
        <a:p>
          <a:r>
            <a:rPr lang="en-US"/>
            <a:t>Each operation on the EVM consumes a specific amount of gas.</a:t>
          </a:r>
        </a:p>
      </dgm:t>
    </dgm:pt>
    <dgm:pt modelId="{2C499D20-9480-455B-8446-8CAEE65D6C23}" type="parTrans" cxnId="{81AAE278-FB81-433E-B977-DBB1B68628DA}">
      <dgm:prSet/>
      <dgm:spPr/>
      <dgm:t>
        <a:bodyPr/>
        <a:lstStyle/>
        <a:p>
          <a:endParaRPr lang="en-US"/>
        </a:p>
      </dgm:t>
    </dgm:pt>
    <dgm:pt modelId="{D5215ED8-799D-4659-841F-ACD5A8BD8582}" type="sibTrans" cxnId="{81AAE278-FB81-433E-B977-DBB1B68628DA}">
      <dgm:prSet/>
      <dgm:spPr/>
      <dgm:t>
        <a:bodyPr/>
        <a:lstStyle/>
        <a:p>
          <a:endParaRPr lang="en-US"/>
        </a:p>
      </dgm:t>
    </dgm:pt>
    <dgm:pt modelId="{39DFE9F0-9C59-4FEF-B7F2-D0C3E26BB401}">
      <dgm:prSet/>
      <dgm:spPr/>
      <dgm:t>
        <a:bodyPr/>
        <a:lstStyle/>
        <a:p>
          <a:r>
            <a:rPr lang="en-US"/>
            <a:t>Users pay for operations using Ether, Ethereum's native cryptocurrency.</a:t>
          </a:r>
        </a:p>
      </dgm:t>
    </dgm:pt>
    <dgm:pt modelId="{BDEF8E9D-5BAF-4565-B956-1B316C38FC37}" type="parTrans" cxnId="{C43D0F6A-490E-4D16-A70C-FA817AF0D8D5}">
      <dgm:prSet/>
      <dgm:spPr/>
      <dgm:t>
        <a:bodyPr/>
        <a:lstStyle/>
        <a:p>
          <a:endParaRPr lang="en-US"/>
        </a:p>
      </dgm:t>
    </dgm:pt>
    <dgm:pt modelId="{9207D1A4-7368-4DC4-B770-3F6EF83596A0}" type="sibTrans" cxnId="{C43D0F6A-490E-4D16-A70C-FA817AF0D8D5}">
      <dgm:prSet/>
      <dgm:spPr/>
      <dgm:t>
        <a:bodyPr/>
        <a:lstStyle/>
        <a:p>
          <a:endParaRPr lang="en-US"/>
        </a:p>
      </dgm:t>
    </dgm:pt>
    <dgm:pt modelId="{B042B2A8-BB64-4C9E-B51A-BB371CBD4D08}">
      <dgm:prSet/>
      <dgm:spPr/>
      <dgm:t>
        <a:bodyPr/>
        <a:lstStyle/>
        <a:p>
          <a:pPr>
            <a:defRPr b="1"/>
          </a:pPr>
          <a:r>
            <a:rPr lang="en-US" b="1"/>
            <a:t>Transaction Parameters:</a:t>
          </a:r>
          <a:endParaRPr lang="en-US"/>
        </a:p>
      </dgm:t>
    </dgm:pt>
    <dgm:pt modelId="{CEC72C18-4BC6-4318-8231-0EA1023B0215}" type="parTrans" cxnId="{7E91C0C1-9A85-470A-BF2A-56CCF501EDE0}">
      <dgm:prSet/>
      <dgm:spPr/>
      <dgm:t>
        <a:bodyPr/>
        <a:lstStyle/>
        <a:p>
          <a:endParaRPr lang="en-US"/>
        </a:p>
      </dgm:t>
    </dgm:pt>
    <dgm:pt modelId="{4F3E8B9C-0B29-43E1-81FA-93AA4F6684EB}" type="sibTrans" cxnId="{7E91C0C1-9A85-470A-BF2A-56CCF501EDE0}">
      <dgm:prSet/>
      <dgm:spPr/>
      <dgm:t>
        <a:bodyPr/>
        <a:lstStyle/>
        <a:p>
          <a:endParaRPr lang="en-US"/>
        </a:p>
      </dgm:t>
    </dgm:pt>
    <dgm:pt modelId="{9E753B0F-B18E-4CFC-B731-4CDD5D7A9144}">
      <dgm:prSet/>
      <dgm:spPr/>
      <dgm:t>
        <a:bodyPr/>
        <a:lstStyle/>
        <a:p>
          <a:r>
            <a:rPr lang="en-US"/>
            <a:t>Users specify gas limit and gas price when initiating transactions or deploying smart contracts.</a:t>
          </a:r>
        </a:p>
      </dgm:t>
    </dgm:pt>
    <dgm:pt modelId="{7E7A1A27-0ACF-4AAA-8AE0-20C1FF644E6D}" type="parTrans" cxnId="{B974E6DC-F23A-4254-AD36-FED33C426E91}">
      <dgm:prSet/>
      <dgm:spPr/>
      <dgm:t>
        <a:bodyPr/>
        <a:lstStyle/>
        <a:p>
          <a:endParaRPr lang="en-US"/>
        </a:p>
      </dgm:t>
    </dgm:pt>
    <dgm:pt modelId="{CB2F7C6B-EC75-46FC-9A84-DB8BB48AB58C}" type="sibTrans" cxnId="{B974E6DC-F23A-4254-AD36-FED33C426E91}">
      <dgm:prSet/>
      <dgm:spPr/>
      <dgm:t>
        <a:bodyPr/>
        <a:lstStyle/>
        <a:p>
          <a:endParaRPr lang="en-US"/>
        </a:p>
      </dgm:t>
    </dgm:pt>
    <dgm:pt modelId="{3BED29AE-975B-4434-978B-8E510190E039}">
      <dgm:prSet/>
      <dgm:spPr/>
      <dgm:t>
        <a:bodyPr/>
        <a:lstStyle/>
        <a:p>
          <a:r>
            <a:rPr lang="en-US"/>
            <a:t>Gas limit defines maximum amount of gas user is willing to consume.</a:t>
          </a:r>
        </a:p>
      </dgm:t>
    </dgm:pt>
    <dgm:pt modelId="{482D6401-30DD-4ED2-956F-6AFD0A9E45D0}" type="parTrans" cxnId="{0C479B26-30F5-475A-8B1B-5CA0EE5D6ED6}">
      <dgm:prSet/>
      <dgm:spPr/>
      <dgm:t>
        <a:bodyPr/>
        <a:lstStyle/>
        <a:p>
          <a:endParaRPr lang="en-US"/>
        </a:p>
      </dgm:t>
    </dgm:pt>
    <dgm:pt modelId="{0B26750C-7551-4224-BC7B-21176D9F5530}" type="sibTrans" cxnId="{0C479B26-30F5-475A-8B1B-5CA0EE5D6ED6}">
      <dgm:prSet/>
      <dgm:spPr/>
      <dgm:t>
        <a:bodyPr/>
        <a:lstStyle/>
        <a:p>
          <a:endParaRPr lang="en-US"/>
        </a:p>
      </dgm:t>
    </dgm:pt>
    <dgm:pt modelId="{FA8A212E-E261-49D5-95D5-6B7762CF5E93}">
      <dgm:prSet/>
      <dgm:spPr/>
      <dgm:t>
        <a:bodyPr/>
        <a:lstStyle/>
        <a:p>
          <a:r>
            <a:rPr lang="en-US"/>
            <a:t>Gas price determines cost per unit of gas.</a:t>
          </a:r>
        </a:p>
      </dgm:t>
    </dgm:pt>
    <dgm:pt modelId="{CBDA53B2-8821-44E4-A10A-E4F1FC3F17FD}" type="parTrans" cxnId="{FC95B35A-73DC-4CE4-9EF2-C8ED6BCB997E}">
      <dgm:prSet/>
      <dgm:spPr/>
      <dgm:t>
        <a:bodyPr/>
        <a:lstStyle/>
        <a:p>
          <a:endParaRPr lang="en-US"/>
        </a:p>
      </dgm:t>
    </dgm:pt>
    <dgm:pt modelId="{6CA06955-5506-4B7B-B86B-A9ABF7DED952}" type="sibTrans" cxnId="{FC95B35A-73DC-4CE4-9EF2-C8ED6BCB997E}">
      <dgm:prSet/>
      <dgm:spPr/>
      <dgm:t>
        <a:bodyPr/>
        <a:lstStyle/>
        <a:p>
          <a:endParaRPr lang="en-US"/>
        </a:p>
      </dgm:t>
    </dgm:pt>
    <dgm:pt modelId="{1BF1E343-9E74-484E-9677-93FC048F4997}">
      <dgm:prSet/>
      <dgm:spPr/>
      <dgm:t>
        <a:bodyPr/>
        <a:lstStyle/>
        <a:p>
          <a:pPr>
            <a:defRPr b="1"/>
          </a:pPr>
          <a:r>
            <a:rPr lang="en-US" b="1"/>
            <a:t>Miner Compensation:</a:t>
          </a:r>
          <a:endParaRPr lang="en-US"/>
        </a:p>
      </dgm:t>
    </dgm:pt>
    <dgm:pt modelId="{EA4AA87D-2C49-4EB2-A778-DB021955B1EC}" type="parTrans" cxnId="{7DB57E15-BD34-46FC-BDFF-C503FF5857DE}">
      <dgm:prSet/>
      <dgm:spPr/>
      <dgm:t>
        <a:bodyPr/>
        <a:lstStyle/>
        <a:p>
          <a:endParaRPr lang="en-US"/>
        </a:p>
      </dgm:t>
    </dgm:pt>
    <dgm:pt modelId="{855C5671-3F15-45A8-996B-855D51ADC851}" type="sibTrans" cxnId="{7DB57E15-BD34-46FC-BDFF-C503FF5857DE}">
      <dgm:prSet/>
      <dgm:spPr/>
      <dgm:t>
        <a:bodyPr/>
        <a:lstStyle/>
        <a:p>
          <a:endParaRPr lang="en-US"/>
        </a:p>
      </dgm:t>
    </dgm:pt>
    <dgm:pt modelId="{69FEDA5B-1E7F-49D5-B380-A74A4F11CEB0}">
      <dgm:prSet/>
      <dgm:spPr/>
      <dgm:t>
        <a:bodyPr/>
        <a:lstStyle/>
        <a:p>
          <a:r>
            <a:rPr lang="en-US"/>
            <a:t>Miners process transactions and smart contract deployments.</a:t>
          </a:r>
        </a:p>
      </dgm:t>
    </dgm:pt>
    <dgm:pt modelId="{798C1C9A-9749-4F92-987E-DDCD4265772E}" type="parTrans" cxnId="{A3DB5DA2-A724-4440-8564-6F16EB0CA233}">
      <dgm:prSet/>
      <dgm:spPr/>
      <dgm:t>
        <a:bodyPr/>
        <a:lstStyle/>
        <a:p>
          <a:endParaRPr lang="en-US"/>
        </a:p>
      </dgm:t>
    </dgm:pt>
    <dgm:pt modelId="{AEA634DC-4328-473B-B0B3-9ACBCCF052DF}" type="sibTrans" cxnId="{A3DB5DA2-A724-4440-8564-6F16EB0CA233}">
      <dgm:prSet/>
      <dgm:spPr/>
      <dgm:t>
        <a:bodyPr/>
        <a:lstStyle/>
        <a:p>
          <a:endParaRPr lang="en-US"/>
        </a:p>
      </dgm:t>
    </dgm:pt>
    <dgm:pt modelId="{DECDF87B-5185-4CB2-B20B-2992F374855D}">
      <dgm:prSet/>
      <dgm:spPr/>
      <dgm:t>
        <a:bodyPr/>
        <a:lstStyle/>
        <a:p>
          <a:r>
            <a:rPr lang="en-US"/>
            <a:t>They are compensated with gas fees paid by users for processing transactions and smart contracts.</a:t>
          </a:r>
        </a:p>
      </dgm:t>
    </dgm:pt>
    <dgm:pt modelId="{2226AA4A-815C-4451-AA44-FF044C83C2CE}" type="parTrans" cxnId="{55168057-E7D3-4849-8188-BD1CB441F40C}">
      <dgm:prSet/>
      <dgm:spPr/>
      <dgm:t>
        <a:bodyPr/>
        <a:lstStyle/>
        <a:p>
          <a:endParaRPr lang="en-US"/>
        </a:p>
      </dgm:t>
    </dgm:pt>
    <dgm:pt modelId="{7B8B0445-0126-45C2-91D2-F3F48FE8C594}" type="sibTrans" cxnId="{55168057-E7D3-4849-8188-BD1CB441F40C}">
      <dgm:prSet/>
      <dgm:spPr/>
      <dgm:t>
        <a:bodyPr/>
        <a:lstStyle/>
        <a:p>
          <a:endParaRPr lang="en-US"/>
        </a:p>
      </dgm:t>
    </dgm:pt>
    <dgm:pt modelId="{2477E46F-D226-4281-90AC-958B2DBCE5EB}" type="pres">
      <dgm:prSet presAssocID="{95F862E2-B41C-4CAE-8D07-B35A784D913E}" presName="root" presStyleCnt="0">
        <dgm:presLayoutVars>
          <dgm:dir/>
          <dgm:resizeHandles val="exact"/>
        </dgm:presLayoutVars>
      </dgm:prSet>
      <dgm:spPr/>
    </dgm:pt>
    <dgm:pt modelId="{9EB4DB47-B056-437F-9A52-9E9E7025377A}" type="pres">
      <dgm:prSet presAssocID="{30D1F59A-BE82-46E4-A0DA-97F8C882ABA8}" presName="compNode" presStyleCnt="0"/>
      <dgm:spPr/>
    </dgm:pt>
    <dgm:pt modelId="{C3F8AD5C-4D62-434E-89E8-0583C6B20218}" type="pres">
      <dgm:prSet presAssocID="{30D1F59A-BE82-46E4-A0DA-97F8C882AB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4E8289D-4D7E-4578-B75E-344030105C26}" type="pres">
      <dgm:prSet presAssocID="{30D1F59A-BE82-46E4-A0DA-97F8C882ABA8}" presName="iconSpace" presStyleCnt="0"/>
      <dgm:spPr/>
    </dgm:pt>
    <dgm:pt modelId="{2F390FAA-3F88-46B5-B274-B25E74586406}" type="pres">
      <dgm:prSet presAssocID="{30D1F59A-BE82-46E4-A0DA-97F8C882ABA8}" presName="parTx" presStyleLbl="revTx" presStyleIdx="0" presStyleCnt="8">
        <dgm:presLayoutVars>
          <dgm:chMax val="0"/>
          <dgm:chPref val="0"/>
        </dgm:presLayoutVars>
      </dgm:prSet>
      <dgm:spPr/>
    </dgm:pt>
    <dgm:pt modelId="{94BECE6B-1EBC-440B-9D79-D3D9D68A0155}" type="pres">
      <dgm:prSet presAssocID="{30D1F59A-BE82-46E4-A0DA-97F8C882ABA8}" presName="txSpace" presStyleCnt="0"/>
      <dgm:spPr/>
    </dgm:pt>
    <dgm:pt modelId="{EC421593-A881-4EA7-87FD-971923BCFBFA}" type="pres">
      <dgm:prSet presAssocID="{30D1F59A-BE82-46E4-A0DA-97F8C882ABA8}" presName="desTx" presStyleLbl="revTx" presStyleIdx="1" presStyleCnt="8">
        <dgm:presLayoutVars/>
      </dgm:prSet>
      <dgm:spPr/>
    </dgm:pt>
    <dgm:pt modelId="{6F436DF2-56E9-4684-88F4-2D4A1379A2FD}" type="pres">
      <dgm:prSet presAssocID="{F7E8CB81-21CD-4095-9428-0C0E91F37032}" presName="sibTrans" presStyleCnt="0"/>
      <dgm:spPr/>
    </dgm:pt>
    <dgm:pt modelId="{61FEC7C9-EA7F-4E22-B02D-0CBCEAB8ECC7}" type="pres">
      <dgm:prSet presAssocID="{562C9BBE-83E1-4194-99CB-D1121AAAF634}" presName="compNode" presStyleCnt="0"/>
      <dgm:spPr/>
    </dgm:pt>
    <dgm:pt modelId="{7B039116-388A-40FC-81F7-80302E6A737B}" type="pres">
      <dgm:prSet presAssocID="{562C9BBE-83E1-4194-99CB-D1121AAAF63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B856535-E8B4-425F-9747-48C7AF7F7DEA}" type="pres">
      <dgm:prSet presAssocID="{562C9BBE-83E1-4194-99CB-D1121AAAF634}" presName="iconSpace" presStyleCnt="0"/>
      <dgm:spPr/>
    </dgm:pt>
    <dgm:pt modelId="{93C9315B-6170-48B1-A7B8-46ECC6C5CDA2}" type="pres">
      <dgm:prSet presAssocID="{562C9BBE-83E1-4194-99CB-D1121AAAF634}" presName="parTx" presStyleLbl="revTx" presStyleIdx="2" presStyleCnt="8">
        <dgm:presLayoutVars>
          <dgm:chMax val="0"/>
          <dgm:chPref val="0"/>
        </dgm:presLayoutVars>
      </dgm:prSet>
      <dgm:spPr/>
    </dgm:pt>
    <dgm:pt modelId="{B7EC59DF-8B5F-4FEE-8CD1-930CCFD0E8C1}" type="pres">
      <dgm:prSet presAssocID="{562C9BBE-83E1-4194-99CB-D1121AAAF634}" presName="txSpace" presStyleCnt="0"/>
      <dgm:spPr/>
    </dgm:pt>
    <dgm:pt modelId="{12DCE814-191D-4479-A450-0B71754B39B9}" type="pres">
      <dgm:prSet presAssocID="{562C9BBE-83E1-4194-99CB-D1121AAAF634}" presName="desTx" presStyleLbl="revTx" presStyleIdx="3" presStyleCnt="8">
        <dgm:presLayoutVars/>
      </dgm:prSet>
      <dgm:spPr/>
    </dgm:pt>
    <dgm:pt modelId="{78118E85-71A4-4D5C-9533-715A9EC516A4}" type="pres">
      <dgm:prSet presAssocID="{DB5108AD-D550-42C6-AE2B-2E8C1ED03D08}" presName="sibTrans" presStyleCnt="0"/>
      <dgm:spPr/>
    </dgm:pt>
    <dgm:pt modelId="{75E3F31C-346F-48BF-B6FF-A824269A7EFB}" type="pres">
      <dgm:prSet presAssocID="{B042B2A8-BB64-4C9E-B51A-BB371CBD4D08}" presName="compNode" presStyleCnt="0"/>
      <dgm:spPr/>
    </dgm:pt>
    <dgm:pt modelId="{D0A7BF1C-0316-4252-AEAC-FD2455BBACCE}" type="pres">
      <dgm:prSet presAssocID="{B042B2A8-BB64-4C9E-B51A-BB371CBD4D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AC31A43D-8BC3-4E99-9B08-9B579D94FD29}" type="pres">
      <dgm:prSet presAssocID="{B042B2A8-BB64-4C9E-B51A-BB371CBD4D08}" presName="iconSpace" presStyleCnt="0"/>
      <dgm:spPr/>
    </dgm:pt>
    <dgm:pt modelId="{4DF36AEC-BC61-41A7-9B28-37BD792A1063}" type="pres">
      <dgm:prSet presAssocID="{B042B2A8-BB64-4C9E-B51A-BB371CBD4D08}" presName="parTx" presStyleLbl="revTx" presStyleIdx="4" presStyleCnt="8">
        <dgm:presLayoutVars>
          <dgm:chMax val="0"/>
          <dgm:chPref val="0"/>
        </dgm:presLayoutVars>
      </dgm:prSet>
      <dgm:spPr/>
    </dgm:pt>
    <dgm:pt modelId="{4715F1B1-75CB-45BC-9594-A5A447DE47AF}" type="pres">
      <dgm:prSet presAssocID="{B042B2A8-BB64-4C9E-B51A-BB371CBD4D08}" presName="txSpace" presStyleCnt="0"/>
      <dgm:spPr/>
    </dgm:pt>
    <dgm:pt modelId="{0A660DA2-8D70-4B25-825D-047E869E8C64}" type="pres">
      <dgm:prSet presAssocID="{B042B2A8-BB64-4C9E-B51A-BB371CBD4D08}" presName="desTx" presStyleLbl="revTx" presStyleIdx="5" presStyleCnt="8">
        <dgm:presLayoutVars/>
      </dgm:prSet>
      <dgm:spPr/>
    </dgm:pt>
    <dgm:pt modelId="{861822D1-A6B1-449D-B528-1B1FE3E48A25}" type="pres">
      <dgm:prSet presAssocID="{4F3E8B9C-0B29-43E1-81FA-93AA4F6684EB}" presName="sibTrans" presStyleCnt="0"/>
      <dgm:spPr/>
    </dgm:pt>
    <dgm:pt modelId="{6AEE45EA-CFA0-474E-9E00-272B7C1C0EC8}" type="pres">
      <dgm:prSet presAssocID="{1BF1E343-9E74-484E-9677-93FC048F4997}" presName="compNode" presStyleCnt="0"/>
      <dgm:spPr/>
    </dgm:pt>
    <dgm:pt modelId="{45391809-669A-44CA-A16F-1C1194EFA3FE}" type="pres">
      <dgm:prSet presAssocID="{1BF1E343-9E74-484E-9677-93FC048F499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xcavator"/>
        </a:ext>
      </dgm:extLst>
    </dgm:pt>
    <dgm:pt modelId="{F55D5120-8E95-4AF8-8D09-B15F1EC3FFF4}" type="pres">
      <dgm:prSet presAssocID="{1BF1E343-9E74-484E-9677-93FC048F4997}" presName="iconSpace" presStyleCnt="0"/>
      <dgm:spPr/>
    </dgm:pt>
    <dgm:pt modelId="{8F75CDB6-43A0-4811-954A-01305CDDC07E}" type="pres">
      <dgm:prSet presAssocID="{1BF1E343-9E74-484E-9677-93FC048F4997}" presName="parTx" presStyleLbl="revTx" presStyleIdx="6" presStyleCnt="8">
        <dgm:presLayoutVars>
          <dgm:chMax val="0"/>
          <dgm:chPref val="0"/>
        </dgm:presLayoutVars>
      </dgm:prSet>
      <dgm:spPr/>
    </dgm:pt>
    <dgm:pt modelId="{2145EA93-0A8E-405A-93BF-0063C78A7A6C}" type="pres">
      <dgm:prSet presAssocID="{1BF1E343-9E74-484E-9677-93FC048F4997}" presName="txSpace" presStyleCnt="0"/>
      <dgm:spPr/>
    </dgm:pt>
    <dgm:pt modelId="{70B84D44-1D2E-4160-9B80-A0988B8583F0}" type="pres">
      <dgm:prSet presAssocID="{1BF1E343-9E74-484E-9677-93FC048F4997}" presName="desTx" presStyleLbl="revTx" presStyleIdx="7" presStyleCnt="8">
        <dgm:presLayoutVars/>
      </dgm:prSet>
      <dgm:spPr/>
    </dgm:pt>
  </dgm:ptLst>
  <dgm:cxnLst>
    <dgm:cxn modelId="{F477C314-26C9-4EB9-BBBA-D44562CA7959}" type="presOf" srcId="{69FEDA5B-1E7F-49D5-B380-A74A4F11CEB0}" destId="{70B84D44-1D2E-4160-9B80-A0988B8583F0}" srcOrd="0" destOrd="0" presId="urn:microsoft.com/office/officeart/2018/2/layout/IconLabelDescriptionList"/>
    <dgm:cxn modelId="{7DB57E15-BD34-46FC-BDFF-C503FF5857DE}" srcId="{95F862E2-B41C-4CAE-8D07-B35A784D913E}" destId="{1BF1E343-9E74-484E-9677-93FC048F4997}" srcOrd="3" destOrd="0" parTransId="{EA4AA87D-2C49-4EB2-A778-DB021955B1EC}" sibTransId="{855C5671-3F15-45A8-996B-855D51ADC851}"/>
    <dgm:cxn modelId="{0C479B26-30F5-475A-8B1B-5CA0EE5D6ED6}" srcId="{B042B2A8-BB64-4C9E-B51A-BB371CBD4D08}" destId="{3BED29AE-975B-4434-978B-8E510190E039}" srcOrd="1" destOrd="0" parTransId="{482D6401-30DD-4ED2-956F-6AFD0A9E45D0}" sibTransId="{0B26750C-7551-4224-BC7B-21176D9F5530}"/>
    <dgm:cxn modelId="{839BE336-C6BB-4D3D-99C4-89FDA7B82610}" type="presOf" srcId="{562C9BBE-83E1-4194-99CB-D1121AAAF634}" destId="{93C9315B-6170-48B1-A7B8-46ECC6C5CDA2}" srcOrd="0" destOrd="0" presId="urn:microsoft.com/office/officeart/2018/2/layout/IconLabelDescriptionList"/>
    <dgm:cxn modelId="{5424BF3C-1B11-494D-A408-AF8F846F8F67}" srcId="{95F862E2-B41C-4CAE-8D07-B35A784D913E}" destId="{30D1F59A-BE82-46E4-A0DA-97F8C882ABA8}" srcOrd="0" destOrd="0" parTransId="{91C51727-9C2B-472F-9224-8AA3C183FA40}" sibTransId="{F7E8CB81-21CD-4095-9428-0C0E91F37032}"/>
    <dgm:cxn modelId="{B92FE05D-CF63-4AA6-8A05-BAC23E1DFFF6}" type="presOf" srcId="{39DFE9F0-9C59-4FEF-B7F2-D0C3E26BB401}" destId="{12DCE814-191D-4479-A450-0B71754B39B9}" srcOrd="0" destOrd="1" presId="urn:microsoft.com/office/officeart/2018/2/layout/IconLabelDescriptionList"/>
    <dgm:cxn modelId="{68114141-528D-4A44-847A-ECD151CE4261}" srcId="{95F862E2-B41C-4CAE-8D07-B35A784D913E}" destId="{562C9BBE-83E1-4194-99CB-D1121AAAF634}" srcOrd="1" destOrd="0" parTransId="{29EEA579-66C6-4918-8768-E44DFAF9CF8E}" sibTransId="{DB5108AD-D550-42C6-AE2B-2E8C1ED03D08}"/>
    <dgm:cxn modelId="{7BFD3667-B8DE-47BE-9201-1E047901EF12}" type="presOf" srcId="{B042B2A8-BB64-4C9E-B51A-BB371CBD4D08}" destId="{4DF36AEC-BC61-41A7-9B28-37BD792A1063}" srcOrd="0" destOrd="0" presId="urn:microsoft.com/office/officeart/2018/2/layout/IconLabelDescriptionList"/>
    <dgm:cxn modelId="{C43D0F6A-490E-4D16-A70C-FA817AF0D8D5}" srcId="{562C9BBE-83E1-4194-99CB-D1121AAAF634}" destId="{39DFE9F0-9C59-4FEF-B7F2-D0C3E26BB401}" srcOrd="1" destOrd="0" parTransId="{BDEF8E9D-5BAF-4565-B956-1B316C38FC37}" sibTransId="{9207D1A4-7368-4DC4-B770-3F6EF83596A0}"/>
    <dgm:cxn modelId="{133B824D-7AF2-462A-B7D9-18FC4191E916}" type="presOf" srcId="{DECDF87B-5185-4CB2-B20B-2992F374855D}" destId="{70B84D44-1D2E-4160-9B80-A0988B8583F0}" srcOrd="0" destOrd="1" presId="urn:microsoft.com/office/officeart/2018/2/layout/IconLabelDescriptionList"/>
    <dgm:cxn modelId="{F8DBD871-B8DB-4CCD-BE2B-2F396D8F8ED5}" type="presOf" srcId="{FA8A212E-E261-49D5-95D5-6B7762CF5E93}" destId="{0A660DA2-8D70-4B25-825D-047E869E8C64}" srcOrd="0" destOrd="2" presId="urn:microsoft.com/office/officeart/2018/2/layout/IconLabelDescriptionList"/>
    <dgm:cxn modelId="{55168057-E7D3-4849-8188-BD1CB441F40C}" srcId="{1BF1E343-9E74-484E-9677-93FC048F4997}" destId="{DECDF87B-5185-4CB2-B20B-2992F374855D}" srcOrd="1" destOrd="0" parTransId="{2226AA4A-815C-4451-AA44-FF044C83C2CE}" sibTransId="{7B8B0445-0126-45C2-91D2-F3F48FE8C594}"/>
    <dgm:cxn modelId="{81AAE278-FB81-433E-B977-DBB1B68628DA}" srcId="{562C9BBE-83E1-4194-99CB-D1121AAAF634}" destId="{90321679-7914-427A-B24C-CECFDBBD75D2}" srcOrd="0" destOrd="0" parTransId="{2C499D20-9480-455B-8446-8CAEE65D6C23}" sibTransId="{D5215ED8-799D-4659-841F-ACD5A8BD8582}"/>
    <dgm:cxn modelId="{FC95B35A-73DC-4CE4-9EF2-C8ED6BCB997E}" srcId="{B042B2A8-BB64-4C9E-B51A-BB371CBD4D08}" destId="{FA8A212E-E261-49D5-95D5-6B7762CF5E93}" srcOrd="2" destOrd="0" parTransId="{CBDA53B2-8821-44E4-A10A-E4F1FC3F17FD}" sibTransId="{6CA06955-5506-4B7B-B86B-A9ABF7DED952}"/>
    <dgm:cxn modelId="{2C1CA27B-2A4F-4C4F-A9F5-47BD8740CBBB}" srcId="{30D1F59A-BE82-46E4-A0DA-97F8C882ABA8}" destId="{60E23EA4-9916-4423-9249-32004D564EDB}" srcOrd="0" destOrd="0" parTransId="{D2B6E9BC-3AC3-4642-8146-C02F41A9D955}" sibTransId="{46D40B2D-3221-41FA-907D-3A821964DED8}"/>
    <dgm:cxn modelId="{DC7D3F86-7578-41F6-8AD0-48D82A9A0B04}" type="presOf" srcId="{1BF1E343-9E74-484E-9677-93FC048F4997}" destId="{8F75CDB6-43A0-4811-954A-01305CDDC07E}" srcOrd="0" destOrd="0" presId="urn:microsoft.com/office/officeart/2018/2/layout/IconLabelDescriptionList"/>
    <dgm:cxn modelId="{EF7FDAA0-44D2-41AA-97DC-A63FC31D1845}" type="presOf" srcId="{95F862E2-B41C-4CAE-8D07-B35A784D913E}" destId="{2477E46F-D226-4281-90AC-958B2DBCE5EB}" srcOrd="0" destOrd="0" presId="urn:microsoft.com/office/officeart/2018/2/layout/IconLabelDescriptionList"/>
    <dgm:cxn modelId="{A3DB5DA2-A724-4440-8564-6F16EB0CA233}" srcId="{1BF1E343-9E74-484E-9677-93FC048F4997}" destId="{69FEDA5B-1E7F-49D5-B380-A74A4F11CEB0}" srcOrd="0" destOrd="0" parTransId="{798C1C9A-9749-4F92-987E-DDCD4265772E}" sibTransId="{AEA634DC-4328-473B-B0B3-9ACBCCF052DF}"/>
    <dgm:cxn modelId="{7E91C0C1-9A85-470A-BF2A-56CCF501EDE0}" srcId="{95F862E2-B41C-4CAE-8D07-B35A784D913E}" destId="{B042B2A8-BB64-4C9E-B51A-BB371CBD4D08}" srcOrd="2" destOrd="0" parTransId="{CEC72C18-4BC6-4318-8231-0EA1023B0215}" sibTransId="{4F3E8B9C-0B29-43E1-81FA-93AA4F6684EB}"/>
    <dgm:cxn modelId="{97E78CC4-B3A3-48E1-8030-5D49B1AA874E}" srcId="{30D1F59A-BE82-46E4-A0DA-97F8C882ABA8}" destId="{1DC6AEA5-9EA1-4F8A-8D7B-D5C59CB8784B}" srcOrd="1" destOrd="0" parTransId="{A4A7CBB9-D578-4FF1-866D-E2E589C3B8F8}" sibTransId="{5400CD79-7267-45C7-A0E7-11C9FC30F418}"/>
    <dgm:cxn modelId="{F2EC7EC7-D17A-49C8-9002-0D4D024E53FA}" type="presOf" srcId="{90321679-7914-427A-B24C-CECFDBBD75D2}" destId="{12DCE814-191D-4479-A450-0B71754B39B9}" srcOrd="0" destOrd="0" presId="urn:microsoft.com/office/officeart/2018/2/layout/IconLabelDescriptionList"/>
    <dgm:cxn modelId="{A7BDB5C8-A14A-473A-B6D6-864402562F93}" type="presOf" srcId="{1DC6AEA5-9EA1-4F8A-8D7B-D5C59CB8784B}" destId="{EC421593-A881-4EA7-87FD-971923BCFBFA}" srcOrd="0" destOrd="1" presId="urn:microsoft.com/office/officeart/2018/2/layout/IconLabelDescriptionList"/>
    <dgm:cxn modelId="{30B4E1D7-34B8-4E71-9F43-3D514CAE9161}" type="presOf" srcId="{3BED29AE-975B-4434-978B-8E510190E039}" destId="{0A660DA2-8D70-4B25-825D-047E869E8C64}" srcOrd="0" destOrd="1" presId="urn:microsoft.com/office/officeart/2018/2/layout/IconLabelDescriptionList"/>
    <dgm:cxn modelId="{B974E6DC-F23A-4254-AD36-FED33C426E91}" srcId="{B042B2A8-BB64-4C9E-B51A-BB371CBD4D08}" destId="{9E753B0F-B18E-4CFC-B731-4CDD5D7A9144}" srcOrd="0" destOrd="0" parTransId="{7E7A1A27-0ACF-4AAA-8AE0-20C1FF644E6D}" sibTransId="{CB2F7C6B-EC75-46FC-9A84-DB8BB48AB58C}"/>
    <dgm:cxn modelId="{437E27DD-13FE-47E6-9FF6-7B10CBD56222}" type="presOf" srcId="{60E23EA4-9916-4423-9249-32004D564EDB}" destId="{EC421593-A881-4EA7-87FD-971923BCFBFA}" srcOrd="0" destOrd="0" presId="urn:microsoft.com/office/officeart/2018/2/layout/IconLabelDescriptionList"/>
    <dgm:cxn modelId="{CB9CD0E4-4CEB-4479-AA7E-8590B60B289B}" type="presOf" srcId="{30D1F59A-BE82-46E4-A0DA-97F8C882ABA8}" destId="{2F390FAA-3F88-46B5-B274-B25E74586406}" srcOrd="0" destOrd="0" presId="urn:microsoft.com/office/officeart/2018/2/layout/IconLabelDescriptionList"/>
    <dgm:cxn modelId="{6B28D4F5-BB7E-4F70-A3C3-25DBA3D50BD4}" type="presOf" srcId="{9E753B0F-B18E-4CFC-B731-4CDD5D7A9144}" destId="{0A660DA2-8D70-4B25-825D-047E869E8C64}" srcOrd="0" destOrd="0" presId="urn:microsoft.com/office/officeart/2018/2/layout/IconLabelDescriptionList"/>
    <dgm:cxn modelId="{7F388207-0107-4474-8530-42697918309C}" type="presParOf" srcId="{2477E46F-D226-4281-90AC-958B2DBCE5EB}" destId="{9EB4DB47-B056-437F-9A52-9E9E7025377A}" srcOrd="0" destOrd="0" presId="urn:microsoft.com/office/officeart/2018/2/layout/IconLabelDescriptionList"/>
    <dgm:cxn modelId="{2CD19805-C8F0-4417-B568-2FE828CCC606}" type="presParOf" srcId="{9EB4DB47-B056-437F-9A52-9E9E7025377A}" destId="{C3F8AD5C-4D62-434E-89E8-0583C6B20218}" srcOrd="0" destOrd="0" presId="urn:microsoft.com/office/officeart/2018/2/layout/IconLabelDescriptionList"/>
    <dgm:cxn modelId="{0F0E93BB-9BD8-4E38-ACC0-84A7075D3D09}" type="presParOf" srcId="{9EB4DB47-B056-437F-9A52-9E9E7025377A}" destId="{E4E8289D-4D7E-4578-B75E-344030105C26}" srcOrd="1" destOrd="0" presId="urn:microsoft.com/office/officeart/2018/2/layout/IconLabelDescriptionList"/>
    <dgm:cxn modelId="{72ED2F22-79B5-4193-9391-F6663D0277C1}" type="presParOf" srcId="{9EB4DB47-B056-437F-9A52-9E9E7025377A}" destId="{2F390FAA-3F88-46B5-B274-B25E74586406}" srcOrd="2" destOrd="0" presId="urn:microsoft.com/office/officeart/2018/2/layout/IconLabelDescriptionList"/>
    <dgm:cxn modelId="{EF2DD8F8-20F9-4C9C-82E5-6C7EA1815337}" type="presParOf" srcId="{9EB4DB47-B056-437F-9A52-9E9E7025377A}" destId="{94BECE6B-1EBC-440B-9D79-D3D9D68A0155}" srcOrd="3" destOrd="0" presId="urn:microsoft.com/office/officeart/2018/2/layout/IconLabelDescriptionList"/>
    <dgm:cxn modelId="{837F8E76-F030-460E-9BFC-194A9FCFD9DE}" type="presParOf" srcId="{9EB4DB47-B056-437F-9A52-9E9E7025377A}" destId="{EC421593-A881-4EA7-87FD-971923BCFBFA}" srcOrd="4" destOrd="0" presId="urn:microsoft.com/office/officeart/2018/2/layout/IconLabelDescriptionList"/>
    <dgm:cxn modelId="{42A21587-EF7B-4579-965D-DB1052190B77}" type="presParOf" srcId="{2477E46F-D226-4281-90AC-958B2DBCE5EB}" destId="{6F436DF2-56E9-4684-88F4-2D4A1379A2FD}" srcOrd="1" destOrd="0" presId="urn:microsoft.com/office/officeart/2018/2/layout/IconLabelDescriptionList"/>
    <dgm:cxn modelId="{11AF1428-16AF-4A22-AF0F-3E8E5050ADF1}" type="presParOf" srcId="{2477E46F-D226-4281-90AC-958B2DBCE5EB}" destId="{61FEC7C9-EA7F-4E22-B02D-0CBCEAB8ECC7}" srcOrd="2" destOrd="0" presId="urn:microsoft.com/office/officeart/2018/2/layout/IconLabelDescriptionList"/>
    <dgm:cxn modelId="{890E7E3C-18BD-4CDE-955E-207D6FCC485E}" type="presParOf" srcId="{61FEC7C9-EA7F-4E22-B02D-0CBCEAB8ECC7}" destId="{7B039116-388A-40FC-81F7-80302E6A737B}" srcOrd="0" destOrd="0" presId="urn:microsoft.com/office/officeart/2018/2/layout/IconLabelDescriptionList"/>
    <dgm:cxn modelId="{4DEC353D-88FE-4AE3-8958-24C86F18B69C}" type="presParOf" srcId="{61FEC7C9-EA7F-4E22-B02D-0CBCEAB8ECC7}" destId="{4B856535-E8B4-425F-9747-48C7AF7F7DEA}" srcOrd="1" destOrd="0" presId="urn:microsoft.com/office/officeart/2018/2/layout/IconLabelDescriptionList"/>
    <dgm:cxn modelId="{D53DDFBD-6FDB-4F8A-9CA4-C3AF3EFA49DC}" type="presParOf" srcId="{61FEC7C9-EA7F-4E22-B02D-0CBCEAB8ECC7}" destId="{93C9315B-6170-48B1-A7B8-46ECC6C5CDA2}" srcOrd="2" destOrd="0" presId="urn:microsoft.com/office/officeart/2018/2/layout/IconLabelDescriptionList"/>
    <dgm:cxn modelId="{FAFA680A-AF57-43E4-9D36-1D78311E3546}" type="presParOf" srcId="{61FEC7C9-EA7F-4E22-B02D-0CBCEAB8ECC7}" destId="{B7EC59DF-8B5F-4FEE-8CD1-930CCFD0E8C1}" srcOrd="3" destOrd="0" presId="urn:microsoft.com/office/officeart/2018/2/layout/IconLabelDescriptionList"/>
    <dgm:cxn modelId="{B867A7D9-10D7-43BB-9C92-1888BDA2157E}" type="presParOf" srcId="{61FEC7C9-EA7F-4E22-B02D-0CBCEAB8ECC7}" destId="{12DCE814-191D-4479-A450-0B71754B39B9}" srcOrd="4" destOrd="0" presId="urn:microsoft.com/office/officeart/2018/2/layout/IconLabelDescriptionList"/>
    <dgm:cxn modelId="{3BE64CB3-06B2-470F-B9CD-8496D91E1E9F}" type="presParOf" srcId="{2477E46F-D226-4281-90AC-958B2DBCE5EB}" destId="{78118E85-71A4-4D5C-9533-715A9EC516A4}" srcOrd="3" destOrd="0" presId="urn:microsoft.com/office/officeart/2018/2/layout/IconLabelDescriptionList"/>
    <dgm:cxn modelId="{C3F8A766-5251-4391-AB78-AA716CD1367D}" type="presParOf" srcId="{2477E46F-D226-4281-90AC-958B2DBCE5EB}" destId="{75E3F31C-346F-48BF-B6FF-A824269A7EFB}" srcOrd="4" destOrd="0" presId="urn:microsoft.com/office/officeart/2018/2/layout/IconLabelDescriptionList"/>
    <dgm:cxn modelId="{8677FEE8-F7B6-4598-9328-56A048E1B95B}" type="presParOf" srcId="{75E3F31C-346F-48BF-B6FF-A824269A7EFB}" destId="{D0A7BF1C-0316-4252-AEAC-FD2455BBACCE}" srcOrd="0" destOrd="0" presId="urn:microsoft.com/office/officeart/2018/2/layout/IconLabelDescriptionList"/>
    <dgm:cxn modelId="{AD5698B5-21DC-4C7A-BE77-ECD2D999733F}" type="presParOf" srcId="{75E3F31C-346F-48BF-B6FF-A824269A7EFB}" destId="{AC31A43D-8BC3-4E99-9B08-9B579D94FD29}" srcOrd="1" destOrd="0" presId="urn:microsoft.com/office/officeart/2018/2/layout/IconLabelDescriptionList"/>
    <dgm:cxn modelId="{676351D8-E29B-44F6-BAF7-6F2D3B153E91}" type="presParOf" srcId="{75E3F31C-346F-48BF-B6FF-A824269A7EFB}" destId="{4DF36AEC-BC61-41A7-9B28-37BD792A1063}" srcOrd="2" destOrd="0" presId="urn:microsoft.com/office/officeart/2018/2/layout/IconLabelDescriptionList"/>
    <dgm:cxn modelId="{49719058-0DEF-4E0C-82A0-CA01042A5733}" type="presParOf" srcId="{75E3F31C-346F-48BF-B6FF-A824269A7EFB}" destId="{4715F1B1-75CB-45BC-9594-A5A447DE47AF}" srcOrd="3" destOrd="0" presId="urn:microsoft.com/office/officeart/2018/2/layout/IconLabelDescriptionList"/>
    <dgm:cxn modelId="{17916CAF-0EC9-452D-AAF2-97EC508F9B6D}" type="presParOf" srcId="{75E3F31C-346F-48BF-B6FF-A824269A7EFB}" destId="{0A660DA2-8D70-4B25-825D-047E869E8C64}" srcOrd="4" destOrd="0" presId="urn:microsoft.com/office/officeart/2018/2/layout/IconLabelDescriptionList"/>
    <dgm:cxn modelId="{AD7AA731-0B0B-4BE6-B596-5F9FDA52970C}" type="presParOf" srcId="{2477E46F-D226-4281-90AC-958B2DBCE5EB}" destId="{861822D1-A6B1-449D-B528-1B1FE3E48A25}" srcOrd="5" destOrd="0" presId="urn:microsoft.com/office/officeart/2018/2/layout/IconLabelDescriptionList"/>
    <dgm:cxn modelId="{4327E8B3-63B2-493C-8AED-798FC3ADEAD1}" type="presParOf" srcId="{2477E46F-D226-4281-90AC-958B2DBCE5EB}" destId="{6AEE45EA-CFA0-474E-9E00-272B7C1C0EC8}" srcOrd="6" destOrd="0" presId="urn:microsoft.com/office/officeart/2018/2/layout/IconLabelDescriptionList"/>
    <dgm:cxn modelId="{C401A86C-2334-4522-B5B8-C4CE29878F38}" type="presParOf" srcId="{6AEE45EA-CFA0-474E-9E00-272B7C1C0EC8}" destId="{45391809-669A-44CA-A16F-1C1194EFA3FE}" srcOrd="0" destOrd="0" presId="urn:microsoft.com/office/officeart/2018/2/layout/IconLabelDescriptionList"/>
    <dgm:cxn modelId="{90CAA745-798F-4B67-8AEC-68E9F895BDCC}" type="presParOf" srcId="{6AEE45EA-CFA0-474E-9E00-272B7C1C0EC8}" destId="{F55D5120-8E95-4AF8-8D09-B15F1EC3FFF4}" srcOrd="1" destOrd="0" presId="urn:microsoft.com/office/officeart/2018/2/layout/IconLabelDescriptionList"/>
    <dgm:cxn modelId="{D008FBB5-CDF8-4F63-AA08-F1E918D7A9F6}" type="presParOf" srcId="{6AEE45EA-CFA0-474E-9E00-272B7C1C0EC8}" destId="{8F75CDB6-43A0-4811-954A-01305CDDC07E}" srcOrd="2" destOrd="0" presId="urn:microsoft.com/office/officeart/2018/2/layout/IconLabelDescriptionList"/>
    <dgm:cxn modelId="{5E2071E8-5EF2-435B-91B0-E8C453AF8FE1}" type="presParOf" srcId="{6AEE45EA-CFA0-474E-9E00-272B7C1C0EC8}" destId="{2145EA93-0A8E-405A-93BF-0063C78A7A6C}" srcOrd="3" destOrd="0" presId="urn:microsoft.com/office/officeart/2018/2/layout/IconLabelDescriptionList"/>
    <dgm:cxn modelId="{6206E0A2-D38E-4FDD-9FF0-63E73F24A342}" type="presParOf" srcId="{6AEE45EA-CFA0-474E-9E00-272B7C1C0EC8}" destId="{70B84D44-1D2E-4160-9B80-A0988B8583F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4188FD-91F6-4A18-991E-54E0FD0C4A96}"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MY"/>
        </a:p>
      </dgm:t>
    </dgm:pt>
    <dgm:pt modelId="{9F67E9E1-226D-4383-81E2-DE2A6B54D4A4}">
      <dgm:prSet phldrT="[Text]"/>
      <dgm:spPr/>
      <dgm:t>
        <a:bodyPr/>
        <a:lstStyle/>
        <a:p>
          <a:pPr>
            <a:buFont typeface="+mj-lt"/>
            <a:buAutoNum type="arabicPeriod"/>
          </a:pPr>
          <a:r>
            <a:rPr lang="en-MY" b="1" dirty="0">
              <a:solidFill>
                <a:schemeClr val="tx1"/>
              </a:solidFill>
            </a:rPr>
            <a:t>Ethereum Ecosystem:</a:t>
          </a:r>
          <a:endParaRPr lang="en-MY" dirty="0">
            <a:solidFill>
              <a:schemeClr val="tx1"/>
            </a:solidFill>
          </a:endParaRPr>
        </a:p>
      </dgm:t>
    </dgm:pt>
    <dgm:pt modelId="{F29F65C8-3781-485B-AE1C-BA65E59D3899}" type="parTrans" cxnId="{60F8587C-7071-48CA-BFC4-7FF5B49E0C91}">
      <dgm:prSet/>
      <dgm:spPr/>
      <dgm:t>
        <a:bodyPr/>
        <a:lstStyle/>
        <a:p>
          <a:endParaRPr lang="en-MY"/>
        </a:p>
      </dgm:t>
    </dgm:pt>
    <dgm:pt modelId="{82738E0B-AEDB-4E3D-BD35-2AED669CE541}" type="sibTrans" cxnId="{60F8587C-7071-48CA-BFC4-7FF5B49E0C91}">
      <dgm:prSet/>
      <dgm:spPr/>
      <dgm:t>
        <a:bodyPr/>
        <a:lstStyle/>
        <a:p>
          <a:endParaRPr lang="en-MY"/>
        </a:p>
      </dgm:t>
    </dgm:pt>
    <dgm:pt modelId="{3AAFCC97-BDBD-4D65-AEF8-ABC2F5927233}">
      <dgm:prSet/>
      <dgm:spPr/>
      <dgm:t>
        <a:bodyPr/>
        <a:lstStyle/>
        <a:p>
          <a:pPr>
            <a:buFont typeface="+mj-lt"/>
            <a:buAutoNum type="arabicPeriod"/>
          </a:pPr>
          <a:r>
            <a:rPr lang="en-US"/>
            <a:t>Support for tokens has led to a vast ecosystem of digital assets and decentralized finance (DeFi) applications.</a:t>
          </a:r>
        </a:p>
      </dgm:t>
    </dgm:pt>
    <dgm:pt modelId="{EE5992AD-E9E1-48C9-A5CD-DA587ADDD329}" type="parTrans" cxnId="{91CDC437-E4CB-428D-AF56-FE90480410DE}">
      <dgm:prSet/>
      <dgm:spPr/>
      <dgm:t>
        <a:bodyPr/>
        <a:lstStyle/>
        <a:p>
          <a:endParaRPr lang="en-MY"/>
        </a:p>
      </dgm:t>
    </dgm:pt>
    <dgm:pt modelId="{4FC282AC-4ED1-499A-8A13-615E454AA64D}" type="sibTrans" cxnId="{91CDC437-E4CB-428D-AF56-FE90480410DE}">
      <dgm:prSet/>
      <dgm:spPr/>
      <dgm:t>
        <a:bodyPr/>
        <a:lstStyle/>
        <a:p>
          <a:endParaRPr lang="en-MY"/>
        </a:p>
      </dgm:t>
    </dgm:pt>
    <dgm:pt modelId="{3DCBDE29-73D7-4336-A807-371B06DCBDD3}">
      <dgm:prSet/>
      <dgm:spPr/>
      <dgm:t>
        <a:bodyPr/>
        <a:lstStyle/>
        <a:p>
          <a:pPr>
            <a:buFont typeface="+mj-lt"/>
            <a:buAutoNum type="arabicPeriod"/>
          </a:pPr>
          <a:r>
            <a:rPr lang="en-MY" b="1" dirty="0">
              <a:solidFill>
                <a:schemeClr val="tx1"/>
              </a:solidFill>
            </a:rPr>
            <a:t>Decentralized Applications (</a:t>
          </a:r>
          <a:r>
            <a:rPr lang="en-MY" b="1" dirty="0" err="1">
              <a:solidFill>
                <a:schemeClr val="tx1"/>
              </a:solidFill>
            </a:rPr>
            <a:t>DApps</a:t>
          </a:r>
          <a:r>
            <a:rPr lang="en-MY" b="1" dirty="0">
              <a:solidFill>
                <a:schemeClr val="tx1"/>
              </a:solidFill>
            </a:rPr>
            <a:t>):</a:t>
          </a:r>
          <a:endParaRPr lang="en-MY" dirty="0">
            <a:solidFill>
              <a:schemeClr val="tx1"/>
            </a:solidFill>
          </a:endParaRPr>
        </a:p>
      </dgm:t>
    </dgm:pt>
    <dgm:pt modelId="{45011C60-CF28-4067-A9A1-CD33803DA084}" type="parTrans" cxnId="{91F01CC8-AC4D-417F-A87C-F80F2E10D31B}">
      <dgm:prSet/>
      <dgm:spPr/>
      <dgm:t>
        <a:bodyPr/>
        <a:lstStyle/>
        <a:p>
          <a:endParaRPr lang="en-MY"/>
        </a:p>
      </dgm:t>
    </dgm:pt>
    <dgm:pt modelId="{E1584636-8101-46E2-929C-CB8236AF8306}" type="sibTrans" cxnId="{91F01CC8-AC4D-417F-A87C-F80F2E10D31B}">
      <dgm:prSet/>
      <dgm:spPr/>
      <dgm:t>
        <a:bodyPr/>
        <a:lstStyle/>
        <a:p>
          <a:endParaRPr lang="en-MY"/>
        </a:p>
      </dgm:t>
    </dgm:pt>
    <dgm:pt modelId="{4948C897-5B80-4EDC-839D-6771BBAB5F1A}">
      <dgm:prSet/>
      <dgm:spPr/>
      <dgm:t>
        <a:bodyPr/>
        <a:lstStyle/>
        <a:p>
          <a:pPr>
            <a:buFont typeface="+mj-lt"/>
            <a:buAutoNum type="arabicPeriod"/>
          </a:pPr>
          <a:r>
            <a:rPr lang="en-US"/>
            <a:t>Ethereum platform facilitates the development of DApps operating on a peer-to-peer network.</a:t>
          </a:r>
        </a:p>
      </dgm:t>
    </dgm:pt>
    <dgm:pt modelId="{BFED1700-ABD4-4AD0-90A0-24081071F72D}" type="parTrans" cxnId="{FD281782-9AFA-42ED-9465-F3786FB57D97}">
      <dgm:prSet/>
      <dgm:spPr/>
      <dgm:t>
        <a:bodyPr/>
        <a:lstStyle/>
        <a:p>
          <a:endParaRPr lang="en-MY"/>
        </a:p>
      </dgm:t>
    </dgm:pt>
    <dgm:pt modelId="{D369C5F1-B3C0-442D-8449-6DFC74F08618}" type="sibTrans" cxnId="{FD281782-9AFA-42ED-9465-F3786FB57D97}">
      <dgm:prSet/>
      <dgm:spPr/>
      <dgm:t>
        <a:bodyPr/>
        <a:lstStyle/>
        <a:p>
          <a:endParaRPr lang="en-MY"/>
        </a:p>
      </dgm:t>
    </dgm:pt>
    <dgm:pt modelId="{7B683208-B6F1-4A21-B7AC-486B203D5F9A}">
      <dgm:prSet/>
      <dgm:spPr/>
      <dgm:t>
        <a:bodyPr/>
        <a:lstStyle/>
        <a:p>
          <a:pPr>
            <a:buFont typeface="+mj-lt"/>
            <a:buAutoNum type="arabicPeriod"/>
          </a:pPr>
          <a:r>
            <a:rPr lang="en-US"/>
            <a:t>DApps enable functionalities such as decentralized finance, gaming, marketplaces, and social networking on the blockchain.</a:t>
          </a:r>
        </a:p>
      </dgm:t>
    </dgm:pt>
    <dgm:pt modelId="{592A7358-6822-456A-8EBE-86626D0FC0CA}" type="parTrans" cxnId="{5B3DDACD-E02F-4C8F-ACC2-0F4A93D7D526}">
      <dgm:prSet/>
      <dgm:spPr/>
      <dgm:t>
        <a:bodyPr/>
        <a:lstStyle/>
        <a:p>
          <a:endParaRPr lang="en-MY"/>
        </a:p>
      </dgm:t>
    </dgm:pt>
    <dgm:pt modelId="{020FE003-4451-4F7C-9D1C-81F3E8DC1C8F}" type="sibTrans" cxnId="{5B3DDACD-E02F-4C8F-ACC2-0F4A93D7D526}">
      <dgm:prSet/>
      <dgm:spPr/>
      <dgm:t>
        <a:bodyPr/>
        <a:lstStyle/>
        <a:p>
          <a:endParaRPr lang="en-MY"/>
        </a:p>
      </dgm:t>
    </dgm:pt>
    <dgm:pt modelId="{004B3A36-E4ED-4999-92E7-136FB0FED938}">
      <dgm:prSet/>
      <dgm:spPr/>
      <dgm:t>
        <a:bodyPr/>
        <a:lstStyle/>
        <a:p>
          <a:pPr>
            <a:buFont typeface="+mj-lt"/>
            <a:buAutoNum type="arabicPeriod"/>
          </a:pPr>
          <a:r>
            <a:rPr lang="en-MY" b="1" dirty="0">
              <a:solidFill>
                <a:schemeClr val="tx1"/>
              </a:solidFill>
            </a:rPr>
            <a:t>Initial Coin Offerings (ICO):</a:t>
          </a:r>
          <a:endParaRPr lang="en-MY" dirty="0">
            <a:solidFill>
              <a:schemeClr val="tx1"/>
            </a:solidFill>
          </a:endParaRPr>
        </a:p>
      </dgm:t>
    </dgm:pt>
    <dgm:pt modelId="{92DF34BC-4C09-469C-A642-10EF6500BD54}" type="parTrans" cxnId="{420AA295-2C95-4E80-93A5-C92347A7736C}">
      <dgm:prSet/>
      <dgm:spPr/>
      <dgm:t>
        <a:bodyPr/>
        <a:lstStyle/>
        <a:p>
          <a:endParaRPr lang="en-MY"/>
        </a:p>
      </dgm:t>
    </dgm:pt>
    <dgm:pt modelId="{E9E3EFF8-69C1-4CE3-8E0A-61C08E79FDC9}" type="sibTrans" cxnId="{420AA295-2C95-4E80-93A5-C92347A7736C}">
      <dgm:prSet/>
      <dgm:spPr/>
      <dgm:t>
        <a:bodyPr/>
        <a:lstStyle/>
        <a:p>
          <a:endParaRPr lang="en-MY"/>
        </a:p>
      </dgm:t>
    </dgm:pt>
    <dgm:pt modelId="{40F87047-CBD1-46E9-A474-3512CAE01A00}">
      <dgm:prSet/>
      <dgm:spPr/>
      <dgm:t>
        <a:bodyPr/>
        <a:lstStyle/>
        <a:p>
          <a:pPr>
            <a:buFont typeface="+mj-lt"/>
            <a:buAutoNum type="arabicPeriod"/>
          </a:pPr>
          <a:r>
            <a:rPr lang="en-US"/>
            <a:t>Ethereum's smart contracts are utilized for creating and executing ICOs, a fundraising method for new cryptocurrencies or tokens.</a:t>
          </a:r>
        </a:p>
      </dgm:t>
    </dgm:pt>
    <dgm:pt modelId="{AA71761B-6415-4555-90DF-F0E4AAC16302}" type="parTrans" cxnId="{41227FA4-C17C-444D-A77B-98BAE42EF542}">
      <dgm:prSet/>
      <dgm:spPr/>
      <dgm:t>
        <a:bodyPr/>
        <a:lstStyle/>
        <a:p>
          <a:endParaRPr lang="en-MY"/>
        </a:p>
      </dgm:t>
    </dgm:pt>
    <dgm:pt modelId="{35CBA735-7029-4E0A-860D-50375A44BC5B}" type="sibTrans" cxnId="{41227FA4-C17C-444D-A77B-98BAE42EF542}">
      <dgm:prSet/>
      <dgm:spPr/>
      <dgm:t>
        <a:bodyPr/>
        <a:lstStyle/>
        <a:p>
          <a:endParaRPr lang="en-MY"/>
        </a:p>
      </dgm:t>
    </dgm:pt>
    <dgm:pt modelId="{0ABA2823-D6FF-4B30-8578-5342D287B875}">
      <dgm:prSet/>
      <dgm:spPr/>
      <dgm:t>
        <a:bodyPr/>
        <a:lstStyle/>
        <a:p>
          <a:pPr>
            <a:buFont typeface="+mj-lt"/>
            <a:buAutoNum type="arabicPeriod"/>
          </a:pPr>
          <a:r>
            <a:rPr lang="en-US"/>
            <a:t>ICOs have facilitated the launch of numerous blockchain projects and startups.</a:t>
          </a:r>
        </a:p>
      </dgm:t>
    </dgm:pt>
    <dgm:pt modelId="{6E2F45E3-57BC-4681-B150-8ACC9EFE28B9}" type="parTrans" cxnId="{1C3AA46C-EDDC-4925-90CF-A60E6667469E}">
      <dgm:prSet/>
      <dgm:spPr/>
      <dgm:t>
        <a:bodyPr/>
        <a:lstStyle/>
        <a:p>
          <a:endParaRPr lang="en-MY"/>
        </a:p>
      </dgm:t>
    </dgm:pt>
    <dgm:pt modelId="{040035F7-103B-4069-A4B5-986848ADF8C0}" type="sibTrans" cxnId="{1C3AA46C-EDDC-4925-90CF-A60E6667469E}">
      <dgm:prSet/>
      <dgm:spPr/>
      <dgm:t>
        <a:bodyPr/>
        <a:lstStyle/>
        <a:p>
          <a:endParaRPr lang="en-MY"/>
        </a:p>
      </dgm:t>
    </dgm:pt>
    <dgm:pt modelId="{AE0D62CE-8C8B-4D25-8547-8981DBA9391E}">
      <dgm:prSet/>
      <dgm:spPr/>
      <dgm:t>
        <a:bodyPr/>
        <a:lstStyle/>
        <a:p>
          <a:pPr>
            <a:buFont typeface="+mj-lt"/>
            <a:buAutoNum type="arabicPeriod"/>
          </a:pPr>
          <a:r>
            <a:rPr lang="en-MY" b="1" dirty="0">
              <a:solidFill>
                <a:schemeClr val="tx1"/>
              </a:solidFill>
            </a:rPr>
            <a:t>Stablecoins:</a:t>
          </a:r>
          <a:endParaRPr lang="en-MY" dirty="0">
            <a:solidFill>
              <a:schemeClr val="tx1"/>
            </a:solidFill>
          </a:endParaRPr>
        </a:p>
      </dgm:t>
    </dgm:pt>
    <dgm:pt modelId="{C2FBB4A7-BB3D-417A-8A99-11CC16B6F1B9}" type="parTrans" cxnId="{AA298621-915D-470B-B2C6-EF5F6C871F63}">
      <dgm:prSet/>
      <dgm:spPr/>
      <dgm:t>
        <a:bodyPr/>
        <a:lstStyle/>
        <a:p>
          <a:endParaRPr lang="en-MY"/>
        </a:p>
      </dgm:t>
    </dgm:pt>
    <dgm:pt modelId="{3BC6C808-9594-4E59-B78C-D8C48B1CAF3E}" type="sibTrans" cxnId="{AA298621-915D-470B-B2C6-EF5F6C871F63}">
      <dgm:prSet/>
      <dgm:spPr/>
      <dgm:t>
        <a:bodyPr/>
        <a:lstStyle/>
        <a:p>
          <a:endParaRPr lang="en-MY"/>
        </a:p>
      </dgm:t>
    </dgm:pt>
    <dgm:pt modelId="{7DAC46F3-225C-4C1E-ABC7-9E35ACB221D7}">
      <dgm:prSet/>
      <dgm:spPr/>
      <dgm:t>
        <a:bodyPr/>
        <a:lstStyle/>
        <a:p>
          <a:pPr>
            <a:buFont typeface="+mj-lt"/>
            <a:buAutoNum type="arabicPeriod"/>
          </a:pPr>
          <a:r>
            <a:rPr lang="en-US"/>
            <a:t>Ethereum infrastructure supports stablecoins, digital assets pegged to a stable value like fiat currency.</a:t>
          </a:r>
        </a:p>
      </dgm:t>
    </dgm:pt>
    <dgm:pt modelId="{FA904FDF-B252-456F-A787-EBD36B2F3CC2}" type="parTrans" cxnId="{4F085C54-EA51-4BD3-AD63-88C7AA2FC6A2}">
      <dgm:prSet/>
      <dgm:spPr/>
      <dgm:t>
        <a:bodyPr/>
        <a:lstStyle/>
        <a:p>
          <a:endParaRPr lang="en-MY"/>
        </a:p>
      </dgm:t>
    </dgm:pt>
    <dgm:pt modelId="{B6DE8C7A-9A8F-44FD-B638-3B28B7EBD067}" type="sibTrans" cxnId="{4F085C54-EA51-4BD3-AD63-88C7AA2FC6A2}">
      <dgm:prSet/>
      <dgm:spPr/>
      <dgm:t>
        <a:bodyPr/>
        <a:lstStyle/>
        <a:p>
          <a:endParaRPr lang="en-MY"/>
        </a:p>
      </dgm:t>
    </dgm:pt>
    <dgm:pt modelId="{19446233-AF24-473B-98A3-861A48E5E7F3}">
      <dgm:prSet/>
      <dgm:spPr/>
      <dgm:t>
        <a:bodyPr/>
        <a:lstStyle/>
        <a:p>
          <a:pPr>
            <a:buFont typeface="+mj-lt"/>
            <a:buAutoNum type="arabicPeriod"/>
          </a:pPr>
          <a:r>
            <a:rPr lang="en-US"/>
            <a:t>Stablecoins provide stability in the volatile cryptocurrency market and are widely used for trading and as a store of value.</a:t>
          </a:r>
        </a:p>
      </dgm:t>
    </dgm:pt>
    <dgm:pt modelId="{9EAD8431-3884-4853-8D3B-CC1F63C92C0F}" type="parTrans" cxnId="{B2BB9CEB-67B9-4252-9835-150D765C04B2}">
      <dgm:prSet/>
      <dgm:spPr/>
      <dgm:t>
        <a:bodyPr/>
        <a:lstStyle/>
        <a:p>
          <a:endParaRPr lang="en-MY"/>
        </a:p>
      </dgm:t>
    </dgm:pt>
    <dgm:pt modelId="{0F54F6E7-1416-4F7C-8C22-21AA67B99EC2}" type="sibTrans" cxnId="{B2BB9CEB-67B9-4252-9835-150D765C04B2}">
      <dgm:prSet/>
      <dgm:spPr/>
      <dgm:t>
        <a:bodyPr/>
        <a:lstStyle/>
        <a:p>
          <a:endParaRPr lang="en-MY"/>
        </a:p>
      </dgm:t>
    </dgm:pt>
    <dgm:pt modelId="{575E18B5-15AC-4D95-AB15-64D99F355A7E}">
      <dgm:prSet/>
      <dgm:spPr/>
      <dgm:t>
        <a:bodyPr/>
        <a:lstStyle/>
        <a:p>
          <a:pPr>
            <a:buFont typeface="+mj-lt"/>
            <a:buAutoNum type="arabicPeriod"/>
          </a:pPr>
          <a:r>
            <a:rPr lang="en-MY" b="1" dirty="0">
              <a:solidFill>
                <a:schemeClr val="tx1"/>
              </a:solidFill>
            </a:rPr>
            <a:t>Decentralized Finance (DeFi):</a:t>
          </a:r>
          <a:endParaRPr lang="en-MY" dirty="0">
            <a:solidFill>
              <a:schemeClr val="tx1"/>
            </a:solidFill>
          </a:endParaRPr>
        </a:p>
      </dgm:t>
    </dgm:pt>
    <dgm:pt modelId="{6D256E85-7D18-4A7F-8D12-C80EEFC209CC}" type="parTrans" cxnId="{758DC732-1D77-4383-B7CD-0540592FF37E}">
      <dgm:prSet/>
      <dgm:spPr/>
      <dgm:t>
        <a:bodyPr/>
        <a:lstStyle/>
        <a:p>
          <a:endParaRPr lang="en-MY"/>
        </a:p>
      </dgm:t>
    </dgm:pt>
    <dgm:pt modelId="{6C9051B9-7A01-44DA-9807-EB21AE9D1494}" type="sibTrans" cxnId="{758DC732-1D77-4383-B7CD-0540592FF37E}">
      <dgm:prSet/>
      <dgm:spPr/>
      <dgm:t>
        <a:bodyPr/>
        <a:lstStyle/>
        <a:p>
          <a:endParaRPr lang="en-MY"/>
        </a:p>
      </dgm:t>
    </dgm:pt>
    <dgm:pt modelId="{D1D1B2F5-4A7D-4A4B-A0EB-440C04BB8FB2}">
      <dgm:prSet/>
      <dgm:spPr/>
      <dgm:t>
        <a:bodyPr/>
        <a:lstStyle/>
        <a:p>
          <a:pPr>
            <a:buFont typeface="+mj-lt"/>
            <a:buAutoNum type="arabicPeriod"/>
          </a:pPr>
          <a:r>
            <a:rPr lang="en-US"/>
            <a:t>Ethereum is pivotal in the rise of DeFi, creating open and permissionless financial services accessible to anyone with internet connection.</a:t>
          </a:r>
        </a:p>
      </dgm:t>
    </dgm:pt>
    <dgm:pt modelId="{3539C258-4EC0-4C2A-8B42-DCD1D6FADEBB}" type="parTrans" cxnId="{15133158-7F51-4CBE-80FC-623A1F79B46F}">
      <dgm:prSet/>
      <dgm:spPr/>
      <dgm:t>
        <a:bodyPr/>
        <a:lstStyle/>
        <a:p>
          <a:endParaRPr lang="en-MY"/>
        </a:p>
      </dgm:t>
    </dgm:pt>
    <dgm:pt modelId="{135680C1-31FA-490F-B77A-0A4E4C2447CB}" type="sibTrans" cxnId="{15133158-7F51-4CBE-80FC-623A1F79B46F}">
      <dgm:prSet/>
      <dgm:spPr/>
      <dgm:t>
        <a:bodyPr/>
        <a:lstStyle/>
        <a:p>
          <a:endParaRPr lang="en-MY"/>
        </a:p>
      </dgm:t>
    </dgm:pt>
    <dgm:pt modelId="{B455E983-3B96-4121-95F5-E7BA4627F957}">
      <dgm:prSet/>
      <dgm:spPr/>
      <dgm:t>
        <a:bodyPr/>
        <a:lstStyle/>
        <a:p>
          <a:pPr>
            <a:buFont typeface="+mj-lt"/>
            <a:buAutoNum type="arabicPeriod"/>
          </a:pPr>
          <a:r>
            <a:rPr lang="en-US"/>
            <a:t>DeFi protocols enable activities such as lending, borrowing, yield farming, and decentralized exchanges.</a:t>
          </a:r>
        </a:p>
      </dgm:t>
    </dgm:pt>
    <dgm:pt modelId="{B7CA31D8-D571-49E2-9B1E-7743CB38A971}" type="parTrans" cxnId="{FBE5F2E0-C8FB-460E-99AE-A22B9C494199}">
      <dgm:prSet/>
      <dgm:spPr/>
      <dgm:t>
        <a:bodyPr/>
        <a:lstStyle/>
        <a:p>
          <a:endParaRPr lang="en-MY"/>
        </a:p>
      </dgm:t>
    </dgm:pt>
    <dgm:pt modelId="{CDC2090D-BACF-4FAB-97DB-4ADA8F376CC6}" type="sibTrans" cxnId="{FBE5F2E0-C8FB-460E-99AE-A22B9C494199}">
      <dgm:prSet/>
      <dgm:spPr/>
      <dgm:t>
        <a:bodyPr/>
        <a:lstStyle/>
        <a:p>
          <a:endParaRPr lang="en-MY"/>
        </a:p>
      </dgm:t>
    </dgm:pt>
    <dgm:pt modelId="{6745A8C2-CC48-41EC-AC9A-87EF855EB0FE}">
      <dgm:prSet/>
      <dgm:spPr/>
      <dgm:t>
        <a:bodyPr/>
        <a:lstStyle/>
        <a:p>
          <a:pPr>
            <a:buFont typeface="+mj-lt"/>
            <a:buAutoNum type="arabicPeriod"/>
          </a:pPr>
          <a:r>
            <a:rPr lang="en-MY" b="1" dirty="0">
              <a:solidFill>
                <a:schemeClr val="tx1"/>
              </a:solidFill>
            </a:rPr>
            <a:t>Impact and Innovation:</a:t>
          </a:r>
          <a:endParaRPr lang="en-MY" dirty="0">
            <a:solidFill>
              <a:schemeClr val="tx1"/>
            </a:solidFill>
          </a:endParaRPr>
        </a:p>
      </dgm:t>
    </dgm:pt>
    <dgm:pt modelId="{D6CB68B3-EF61-4A8A-AC53-0C6A6B11FCB4}" type="parTrans" cxnId="{B6E2D58A-D26A-4C54-9EAA-AB341D038EB9}">
      <dgm:prSet/>
      <dgm:spPr/>
      <dgm:t>
        <a:bodyPr/>
        <a:lstStyle/>
        <a:p>
          <a:endParaRPr lang="en-MY"/>
        </a:p>
      </dgm:t>
    </dgm:pt>
    <dgm:pt modelId="{AFFC78DA-DFAA-495F-A624-662604A1352C}" type="sibTrans" cxnId="{B6E2D58A-D26A-4C54-9EAA-AB341D038EB9}">
      <dgm:prSet/>
      <dgm:spPr/>
      <dgm:t>
        <a:bodyPr/>
        <a:lstStyle/>
        <a:p>
          <a:endParaRPr lang="en-MY"/>
        </a:p>
      </dgm:t>
    </dgm:pt>
    <dgm:pt modelId="{6AAD93DA-A8BD-4058-8255-B961A8538E9C}">
      <dgm:prSet/>
      <dgm:spPr/>
      <dgm:t>
        <a:bodyPr/>
        <a:lstStyle/>
        <a:p>
          <a:pPr>
            <a:buFont typeface="+mj-lt"/>
            <a:buAutoNum type="arabicPeriod"/>
          </a:pPr>
          <a:r>
            <a:rPr lang="en-US"/>
            <a:t>Ethereum's versatile ecosystem fosters innovation and reshapes the landscape of digital finance and decentralized applications.</a:t>
          </a:r>
        </a:p>
      </dgm:t>
    </dgm:pt>
    <dgm:pt modelId="{9EE0B2B7-5E3A-48B0-9DE8-83CBA59E9E28}" type="parTrans" cxnId="{79057F91-AF9D-4BC7-811C-2B31079853AE}">
      <dgm:prSet/>
      <dgm:spPr/>
      <dgm:t>
        <a:bodyPr/>
        <a:lstStyle/>
        <a:p>
          <a:endParaRPr lang="en-MY"/>
        </a:p>
      </dgm:t>
    </dgm:pt>
    <dgm:pt modelId="{87F005E0-8F02-4523-B4AE-73A18593A9AE}" type="sibTrans" cxnId="{79057F91-AF9D-4BC7-811C-2B31079853AE}">
      <dgm:prSet/>
      <dgm:spPr/>
      <dgm:t>
        <a:bodyPr/>
        <a:lstStyle/>
        <a:p>
          <a:endParaRPr lang="en-MY"/>
        </a:p>
      </dgm:t>
    </dgm:pt>
    <dgm:pt modelId="{42DEDAE4-8A7A-4165-9731-4FA7833E9E13}">
      <dgm:prSet/>
      <dgm:spPr/>
      <dgm:t>
        <a:bodyPr/>
        <a:lstStyle/>
        <a:p>
          <a:pPr>
            <a:buFont typeface="+mj-lt"/>
            <a:buAutoNum type="arabicPeriod"/>
          </a:pPr>
          <a:r>
            <a:rPr lang="en-US"/>
            <a:t>From smart contracts and tokens to groundbreaking applications, Ethereum serves as a catalyst for blockchain technology advancement.</a:t>
          </a:r>
        </a:p>
      </dgm:t>
    </dgm:pt>
    <dgm:pt modelId="{23716B25-A302-4EF3-9C6B-F829B660A244}" type="parTrans" cxnId="{B1973392-721A-4E2C-9C2D-555156BC8337}">
      <dgm:prSet/>
      <dgm:spPr/>
      <dgm:t>
        <a:bodyPr/>
        <a:lstStyle/>
        <a:p>
          <a:endParaRPr lang="en-MY"/>
        </a:p>
      </dgm:t>
    </dgm:pt>
    <dgm:pt modelId="{0D859734-12D9-4C20-99DE-C8F9E09003A0}" type="sibTrans" cxnId="{B1973392-721A-4E2C-9C2D-555156BC8337}">
      <dgm:prSet/>
      <dgm:spPr/>
      <dgm:t>
        <a:bodyPr/>
        <a:lstStyle/>
        <a:p>
          <a:endParaRPr lang="en-MY"/>
        </a:p>
      </dgm:t>
    </dgm:pt>
    <dgm:pt modelId="{820CF813-D3A4-4086-BFD5-8C099F14A861}">
      <dgm:prSet/>
      <dgm:spPr/>
      <dgm:t>
        <a:bodyPr/>
        <a:lstStyle/>
        <a:p>
          <a:pPr>
            <a:buFont typeface="+mj-lt"/>
            <a:buAutoNum type="arabicPeriod"/>
          </a:pPr>
          <a:r>
            <a:rPr lang="en-MY" b="1" dirty="0">
              <a:solidFill>
                <a:schemeClr val="tx1"/>
              </a:solidFill>
            </a:rPr>
            <a:t>Future Potential:</a:t>
          </a:r>
          <a:endParaRPr lang="en-MY" dirty="0">
            <a:solidFill>
              <a:schemeClr val="tx1"/>
            </a:solidFill>
          </a:endParaRPr>
        </a:p>
      </dgm:t>
    </dgm:pt>
    <dgm:pt modelId="{FF017D00-7F4F-4FBE-A464-57C0BDE80FD1}" type="parTrans" cxnId="{02F55D93-95CE-49C0-881F-7768DF82651F}">
      <dgm:prSet/>
      <dgm:spPr/>
      <dgm:t>
        <a:bodyPr/>
        <a:lstStyle/>
        <a:p>
          <a:endParaRPr lang="en-MY"/>
        </a:p>
      </dgm:t>
    </dgm:pt>
    <dgm:pt modelId="{CAC06876-3FCD-420F-BF77-517B56C5C93D}" type="sibTrans" cxnId="{02F55D93-95CE-49C0-881F-7768DF82651F}">
      <dgm:prSet/>
      <dgm:spPr/>
      <dgm:t>
        <a:bodyPr/>
        <a:lstStyle/>
        <a:p>
          <a:endParaRPr lang="en-MY"/>
        </a:p>
      </dgm:t>
    </dgm:pt>
    <dgm:pt modelId="{965FCAB9-FFFB-4B0E-B880-52A3CDA98F94}">
      <dgm:prSet/>
      <dgm:spPr/>
      <dgm:t>
        <a:bodyPr/>
        <a:lstStyle/>
        <a:p>
          <a:pPr>
            <a:buFont typeface="+mj-lt"/>
            <a:buAutoNum type="arabicPeriod"/>
          </a:pPr>
          <a:r>
            <a:rPr lang="en-US"/>
            <a:t>Developers and entrepreneurs can pioneer transformative solutions across diverse industries by harnessing Ethereum's potential.</a:t>
          </a:r>
        </a:p>
      </dgm:t>
    </dgm:pt>
    <dgm:pt modelId="{2587C743-4D38-4626-B509-F100D6DCAB9E}" type="parTrans" cxnId="{AC460EF8-3B46-4DB1-9671-C4C4726B2262}">
      <dgm:prSet/>
      <dgm:spPr/>
      <dgm:t>
        <a:bodyPr/>
        <a:lstStyle/>
        <a:p>
          <a:endParaRPr lang="en-MY"/>
        </a:p>
      </dgm:t>
    </dgm:pt>
    <dgm:pt modelId="{A5C1020A-F4BA-4774-A500-48A8457FF909}" type="sibTrans" cxnId="{AC460EF8-3B46-4DB1-9671-C4C4726B2262}">
      <dgm:prSet/>
      <dgm:spPr/>
      <dgm:t>
        <a:bodyPr/>
        <a:lstStyle/>
        <a:p>
          <a:endParaRPr lang="en-MY"/>
        </a:p>
      </dgm:t>
    </dgm:pt>
    <dgm:pt modelId="{291792B4-3143-48BE-AB28-71C246024E4C}">
      <dgm:prSet/>
      <dgm:spPr/>
      <dgm:t>
        <a:bodyPr/>
        <a:lstStyle/>
        <a:p>
          <a:pPr>
            <a:buFont typeface="+mj-lt"/>
            <a:buAutoNum type="arabicPeriod"/>
          </a:pPr>
          <a:r>
            <a:rPr lang="en-US"/>
            <a:t>Its robust infrastructure and programmability make it an attractive platform for building next-generation decentralized applications.</a:t>
          </a:r>
        </a:p>
      </dgm:t>
    </dgm:pt>
    <dgm:pt modelId="{427F8806-C0B5-41D0-9118-D09A74BD609F}" type="parTrans" cxnId="{CB3DBADF-C001-4068-8BE7-34F41AAA269D}">
      <dgm:prSet/>
      <dgm:spPr/>
      <dgm:t>
        <a:bodyPr/>
        <a:lstStyle/>
        <a:p>
          <a:endParaRPr lang="en-MY"/>
        </a:p>
      </dgm:t>
    </dgm:pt>
    <dgm:pt modelId="{30AA6105-15B5-4604-AFE6-08C53F33E99D}" type="sibTrans" cxnId="{CB3DBADF-C001-4068-8BE7-34F41AAA269D}">
      <dgm:prSet/>
      <dgm:spPr/>
      <dgm:t>
        <a:bodyPr/>
        <a:lstStyle/>
        <a:p>
          <a:endParaRPr lang="en-MY"/>
        </a:p>
      </dgm:t>
    </dgm:pt>
    <dgm:pt modelId="{5692A996-0203-4B4B-B243-89C3880BE310}" type="pres">
      <dgm:prSet presAssocID="{724188FD-91F6-4A18-991E-54E0FD0C4A96}" presName="Name0" presStyleCnt="0">
        <dgm:presLayoutVars>
          <dgm:dir/>
          <dgm:animLvl val="lvl"/>
          <dgm:resizeHandles val="exact"/>
        </dgm:presLayoutVars>
      </dgm:prSet>
      <dgm:spPr/>
    </dgm:pt>
    <dgm:pt modelId="{C55E9933-1812-455E-A030-0623FDC19D04}" type="pres">
      <dgm:prSet presAssocID="{9F67E9E1-226D-4383-81E2-DE2A6B54D4A4}" presName="linNode" presStyleCnt="0"/>
      <dgm:spPr/>
    </dgm:pt>
    <dgm:pt modelId="{9FF39BBB-0ABD-4F1E-8D76-DAE1ED823B51}" type="pres">
      <dgm:prSet presAssocID="{9F67E9E1-226D-4383-81E2-DE2A6B54D4A4}" presName="parentText" presStyleLbl="node1" presStyleIdx="0" presStyleCnt="7">
        <dgm:presLayoutVars>
          <dgm:chMax val="1"/>
          <dgm:bulletEnabled val="1"/>
        </dgm:presLayoutVars>
      </dgm:prSet>
      <dgm:spPr/>
    </dgm:pt>
    <dgm:pt modelId="{FC47EFF5-E50F-4016-9802-349F0CD2A1E5}" type="pres">
      <dgm:prSet presAssocID="{9F67E9E1-226D-4383-81E2-DE2A6B54D4A4}" presName="descendantText" presStyleLbl="alignAccFollowNode1" presStyleIdx="0" presStyleCnt="7">
        <dgm:presLayoutVars>
          <dgm:bulletEnabled val="1"/>
        </dgm:presLayoutVars>
      </dgm:prSet>
      <dgm:spPr/>
    </dgm:pt>
    <dgm:pt modelId="{730F278D-0D8A-43E9-83F4-B8BF9B25F259}" type="pres">
      <dgm:prSet presAssocID="{82738E0B-AEDB-4E3D-BD35-2AED669CE541}" presName="sp" presStyleCnt="0"/>
      <dgm:spPr/>
    </dgm:pt>
    <dgm:pt modelId="{17BFF754-9DA7-40CD-9634-306B6B16F6EC}" type="pres">
      <dgm:prSet presAssocID="{3DCBDE29-73D7-4336-A807-371B06DCBDD3}" presName="linNode" presStyleCnt="0"/>
      <dgm:spPr/>
    </dgm:pt>
    <dgm:pt modelId="{AFF9FB59-FF59-48EF-B909-45DFF206E97F}" type="pres">
      <dgm:prSet presAssocID="{3DCBDE29-73D7-4336-A807-371B06DCBDD3}" presName="parentText" presStyleLbl="node1" presStyleIdx="1" presStyleCnt="7">
        <dgm:presLayoutVars>
          <dgm:chMax val="1"/>
          <dgm:bulletEnabled val="1"/>
        </dgm:presLayoutVars>
      </dgm:prSet>
      <dgm:spPr/>
    </dgm:pt>
    <dgm:pt modelId="{5A2F5FBE-1068-48CB-A89F-33EF523BCF2D}" type="pres">
      <dgm:prSet presAssocID="{3DCBDE29-73D7-4336-A807-371B06DCBDD3}" presName="descendantText" presStyleLbl="alignAccFollowNode1" presStyleIdx="1" presStyleCnt="7">
        <dgm:presLayoutVars>
          <dgm:bulletEnabled val="1"/>
        </dgm:presLayoutVars>
      </dgm:prSet>
      <dgm:spPr/>
    </dgm:pt>
    <dgm:pt modelId="{5523A754-40F8-4BCD-825C-B6602ACCF36D}" type="pres">
      <dgm:prSet presAssocID="{E1584636-8101-46E2-929C-CB8236AF8306}" presName="sp" presStyleCnt="0"/>
      <dgm:spPr/>
    </dgm:pt>
    <dgm:pt modelId="{AF3C90FE-3CE1-481A-91F9-234F4868B574}" type="pres">
      <dgm:prSet presAssocID="{004B3A36-E4ED-4999-92E7-136FB0FED938}" presName="linNode" presStyleCnt="0"/>
      <dgm:spPr/>
    </dgm:pt>
    <dgm:pt modelId="{36F333BD-184F-4E03-A40C-90F5708FC25E}" type="pres">
      <dgm:prSet presAssocID="{004B3A36-E4ED-4999-92E7-136FB0FED938}" presName="parentText" presStyleLbl="node1" presStyleIdx="2" presStyleCnt="7">
        <dgm:presLayoutVars>
          <dgm:chMax val="1"/>
          <dgm:bulletEnabled val="1"/>
        </dgm:presLayoutVars>
      </dgm:prSet>
      <dgm:spPr/>
    </dgm:pt>
    <dgm:pt modelId="{36BB907E-6365-44E5-9A15-775164F29219}" type="pres">
      <dgm:prSet presAssocID="{004B3A36-E4ED-4999-92E7-136FB0FED938}" presName="descendantText" presStyleLbl="alignAccFollowNode1" presStyleIdx="2" presStyleCnt="7">
        <dgm:presLayoutVars>
          <dgm:bulletEnabled val="1"/>
        </dgm:presLayoutVars>
      </dgm:prSet>
      <dgm:spPr/>
    </dgm:pt>
    <dgm:pt modelId="{3DAE5DCB-3FA6-4050-85CF-D8D7BFB2DED1}" type="pres">
      <dgm:prSet presAssocID="{E9E3EFF8-69C1-4CE3-8E0A-61C08E79FDC9}" presName="sp" presStyleCnt="0"/>
      <dgm:spPr/>
    </dgm:pt>
    <dgm:pt modelId="{2C4419CD-0FBC-4201-A3C6-B56206F46C7D}" type="pres">
      <dgm:prSet presAssocID="{AE0D62CE-8C8B-4D25-8547-8981DBA9391E}" presName="linNode" presStyleCnt="0"/>
      <dgm:spPr/>
    </dgm:pt>
    <dgm:pt modelId="{D7B47B88-E0C9-41F1-A2F4-66EA31E192CF}" type="pres">
      <dgm:prSet presAssocID="{AE0D62CE-8C8B-4D25-8547-8981DBA9391E}" presName="parentText" presStyleLbl="node1" presStyleIdx="3" presStyleCnt="7">
        <dgm:presLayoutVars>
          <dgm:chMax val="1"/>
          <dgm:bulletEnabled val="1"/>
        </dgm:presLayoutVars>
      </dgm:prSet>
      <dgm:spPr/>
    </dgm:pt>
    <dgm:pt modelId="{B230B454-4BEA-4ED0-AA47-259BDF6FA820}" type="pres">
      <dgm:prSet presAssocID="{AE0D62CE-8C8B-4D25-8547-8981DBA9391E}" presName="descendantText" presStyleLbl="alignAccFollowNode1" presStyleIdx="3" presStyleCnt="7">
        <dgm:presLayoutVars>
          <dgm:bulletEnabled val="1"/>
        </dgm:presLayoutVars>
      </dgm:prSet>
      <dgm:spPr/>
    </dgm:pt>
    <dgm:pt modelId="{672BA75A-80FA-440B-9336-0C953F746BF7}" type="pres">
      <dgm:prSet presAssocID="{3BC6C808-9594-4E59-B78C-D8C48B1CAF3E}" presName="sp" presStyleCnt="0"/>
      <dgm:spPr/>
    </dgm:pt>
    <dgm:pt modelId="{E0B93C93-01DB-4537-89F1-55D3EEC098A3}" type="pres">
      <dgm:prSet presAssocID="{575E18B5-15AC-4D95-AB15-64D99F355A7E}" presName="linNode" presStyleCnt="0"/>
      <dgm:spPr/>
    </dgm:pt>
    <dgm:pt modelId="{FBEEBCE7-EC6F-48AA-A3AE-1DB83F61D89B}" type="pres">
      <dgm:prSet presAssocID="{575E18B5-15AC-4D95-AB15-64D99F355A7E}" presName="parentText" presStyleLbl="node1" presStyleIdx="4" presStyleCnt="7">
        <dgm:presLayoutVars>
          <dgm:chMax val="1"/>
          <dgm:bulletEnabled val="1"/>
        </dgm:presLayoutVars>
      </dgm:prSet>
      <dgm:spPr/>
    </dgm:pt>
    <dgm:pt modelId="{FFF8E2BD-E4F4-4D25-A860-58923AB5B663}" type="pres">
      <dgm:prSet presAssocID="{575E18B5-15AC-4D95-AB15-64D99F355A7E}" presName="descendantText" presStyleLbl="alignAccFollowNode1" presStyleIdx="4" presStyleCnt="7">
        <dgm:presLayoutVars>
          <dgm:bulletEnabled val="1"/>
        </dgm:presLayoutVars>
      </dgm:prSet>
      <dgm:spPr/>
    </dgm:pt>
    <dgm:pt modelId="{7B5B135C-E74C-40BE-BD4C-FD45925B8E36}" type="pres">
      <dgm:prSet presAssocID="{6C9051B9-7A01-44DA-9807-EB21AE9D1494}" presName="sp" presStyleCnt="0"/>
      <dgm:spPr/>
    </dgm:pt>
    <dgm:pt modelId="{E5477B5A-8F1F-4924-B066-1D32D861FB1F}" type="pres">
      <dgm:prSet presAssocID="{6745A8C2-CC48-41EC-AC9A-87EF855EB0FE}" presName="linNode" presStyleCnt="0"/>
      <dgm:spPr/>
    </dgm:pt>
    <dgm:pt modelId="{53B23B47-BA94-4EBA-AA6C-5CCEADCA3879}" type="pres">
      <dgm:prSet presAssocID="{6745A8C2-CC48-41EC-AC9A-87EF855EB0FE}" presName="parentText" presStyleLbl="node1" presStyleIdx="5" presStyleCnt="7">
        <dgm:presLayoutVars>
          <dgm:chMax val="1"/>
          <dgm:bulletEnabled val="1"/>
        </dgm:presLayoutVars>
      </dgm:prSet>
      <dgm:spPr/>
    </dgm:pt>
    <dgm:pt modelId="{1CDE462D-65E9-43B2-AD87-79F29311E134}" type="pres">
      <dgm:prSet presAssocID="{6745A8C2-CC48-41EC-AC9A-87EF855EB0FE}" presName="descendantText" presStyleLbl="alignAccFollowNode1" presStyleIdx="5" presStyleCnt="7">
        <dgm:presLayoutVars>
          <dgm:bulletEnabled val="1"/>
        </dgm:presLayoutVars>
      </dgm:prSet>
      <dgm:spPr/>
    </dgm:pt>
    <dgm:pt modelId="{2D5A0F67-2011-4F0B-9106-4D8CB07B3BF9}" type="pres">
      <dgm:prSet presAssocID="{AFFC78DA-DFAA-495F-A624-662604A1352C}" presName="sp" presStyleCnt="0"/>
      <dgm:spPr/>
    </dgm:pt>
    <dgm:pt modelId="{28ABE26F-ECB5-4DEA-838C-BA0DFFF447C8}" type="pres">
      <dgm:prSet presAssocID="{820CF813-D3A4-4086-BFD5-8C099F14A861}" presName="linNode" presStyleCnt="0"/>
      <dgm:spPr/>
    </dgm:pt>
    <dgm:pt modelId="{A9425133-0F02-4037-85BD-162BA61BBCA9}" type="pres">
      <dgm:prSet presAssocID="{820CF813-D3A4-4086-BFD5-8C099F14A861}" presName="parentText" presStyleLbl="node1" presStyleIdx="6" presStyleCnt="7">
        <dgm:presLayoutVars>
          <dgm:chMax val="1"/>
          <dgm:bulletEnabled val="1"/>
        </dgm:presLayoutVars>
      </dgm:prSet>
      <dgm:spPr/>
    </dgm:pt>
    <dgm:pt modelId="{CF26A6B7-A9B6-483D-9B3E-06C5067771A5}" type="pres">
      <dgm:prSet presAssocID="{820CF813-D3A4-4086-BFD5-8C099F14A861}" presName="descendantText" presStyleLbl="alignAccFollowNode1" presStyleIdx="6" presStyleCnt="7">
        <dgm:presLayoutVars>
          <dgm:bulletEnabled val="1"/>
        </dgm:presLayoutVars>
      </dgm:prSet>
      <dgm:spPr/>
    </dgm:pt>
  </dgm:ptLst>
  <dgm:cxnLst>
    <dgm:cxn modelId="{D797FC15-31B3-4D0E-A99D-44502D77B840}" type="presOf" srcId="{D1D1B2F5-4A7D-4A4B-A0EB-440C04BB8FB2}" destId="{FFF8E2BD-E4F4-4D25-A860-58923AB5B663}" srcOrd="0" destOrd="0" presId="urn:microsoft.com/office/officeart/2005/8/layout/vList5"/>
    <dgm:cxn modelId="{AA298621-915D-470B-B2C6-EF5F6C871F63}" srcId="{724188FD-91F6-4A18-991E-54E0FD0C4A96}" destId="{AE0D62CE-8C8B-4D25-8547-8981DBA9391E}" srcOrd="3" destOrd="0" parTransId="{C2FBB4A7-BB3D-417A-8A99-11CC16B6F1B9}" sibTransId="{3BC6C808-9594-4E59-B78C-D8C48B1CAF3E}"/>
    <dgm:cxn modelId="{8B5EF12B-35B1-43FF-BD6F-C23DB9211AC2}" type="presOf" srcId="{965FCAB9-FFFB-4B0E-B880-52A3CDA98F94}" destId="{CF26A6B7-A9B6-483D-9B3E-06C5067771A5}" srcOrd="0" destOrd="0" presId="urn:microsoft.com/office/officeart/2005/8/layout/vList5"/>
    <dgm:cxn modelId="{758DC732-1D77-4383-B7CD-0540592FF37E}" srcId="{724188FD-91F6-4A18-991E-54E0FD0C4A96}" destId="{575E18B5-15AC-4D95-AB15-64D99F355A7E}" srcOrd="4" destOrd="0" parTransId="{6D256E85-7D18-4A7F-8D12-C80EEFC209CC}" sibTransId="{6C9051B9-7A01-44DA-9807-EB21AE9D1494}"/>
    <dgm:cxn modelId="{91CDC437-E4CB-428D-AF56-FE90480410DE}" srcId="{9F67E9E1-226D-4383-81E2-DE2A6B54D4A4}" destId="{3AAFCC97-BDBD-4D65-AEF8-ABC2F5927233}" srcOrd="0" destOrd="0" parTransId="{EE5992AD-E9E1-48C9-A5CD-DA587ADDD329}" sibTransId="{4FC282AC-4ED1-499A-8A13-615E454AA64D}"/>
    <dgm:cxn modelId="{7EF9403F-B5C0-457C-9F27-B71C2A86787D}" type="presOf" srcId="{42DEDAE4-8A7A-4165-9731-4FA7833E9E13}" destId="{1CDE462D-65E9-43B2-AD87-79F29311E134}" srcOrd="0" destOrd="1" presId="urn:microsoft.com/office/officeart/2005/8/layout/vList5"/>
    <dgm:cxn modelId="{C8FA2162-9BAE-4707-9C62-96FC070E02FF}" type="presOf" srcId="{291792B4-3143-48BE-AB28-71C246024E4C}" destId="{CF26A6B7-A9B6-483D-9B3E-06C5067771A5}" srcOrd="0" destOrd="1" presId="urn:microsoft.com/office/officeart/2005/8/layout/vList5"/>
    <dgm:cxn modelId="{553A2F65-7FC7-4FEC-8D9A-757F81C96B4A}" type="presOf" srcId="{AE0D62CE-8C8B-4D25-8547-8981DBA9391E}" destId="{D7B47B88-E0C9-41F1-A2F4-66EA31E192CF}" srcOrd="0" destOrd="0" presId="urn:microsoft.com/office/officeart/2005/8/layout/vList5"/>
    <dgm:cxn modelId="{64BCD766-2344-4F7B-9E9C-B32B5FF27A2A}" type="presOf" srcId="{6AAD93DA-A8BD-4058-8255-B961A8538E9C}" destId="{1CDE462D-65E9-43B2-AD87-79F29311E134}" srcOrd="0" destOrd="0" presId="urn:microsoft.com/office/officeart/2005/8/layout/vList5"/>
    <dgm:cxn modelId="{D439FC67-65E3-4964-9D95-5747E9D8C9CB}" type="presOf" srcId="{9F67E9E1-226D-4383-81E2-DE2A6B54D4A4}" destId="{9FF39BBB-0ABD-4F1E-8D76-DAE1ED823B51}" srcOrd="0" destOrd="0" presId="urn:microsoft.com/office/officeart/2005/8/layout/vList5"/>
    <dgm:cxn modelId="{1C3AA46C-EDDC-4925-90CF-A60E6667469E}" srcId="{004B3A36-E4ED-4999-92E7-136FB0FED938}" destId="{0ABA2823-D6FF-4B30-8578-5342D287B875}" srcOrd="1" destOrd="0" parTransId="{6E2F45E3-57BC-4681-B150-8ACC9EFE28B9}" sibTransId="{040035F7-103B-4069-A4B5-986848ADF8C0}"/>
    <dgm:cxn modelId="{4F085C54-EA51-4BD3-AD63-88C7AA2FC6A2}" srcId="{AE0D62CE-8C8B-4D25-8547-8981DBA9391E}" destId="{7DAC46F3-225C-4C1E-ABC7-9E35ACB221D7}" srcOrd="0" destOrd="0" parTransId="{FA904FDF-B252-456F-A787-EBD36B2F3CC2}" sibTransId="{B6DE8C7A-9A8F-44FD-B638-3B28B7EBD067}"/>
    <dgm:cxn modelId="{15133158-7F51-4CBE-80FC-623A1F79B46F}" srcId="{575E18B5-15AC-4D95-AB15-64D99F355A7E}" destId="{D1D1B2F5-4A7D-4A4B-A0EB-440C04BB8FB2}" srcOrd="0" destOrd="0" parTransId="{3539C258-4EC0-4C2A-8B42-DCD1D6FADEBB}" sibTransId="{135680C1-31FA-490F-B77A-0A4E4C2447CB}"/>
    <dgm:cxn modelId="{1336D47B-9092-4C49-BD06-D42AF3E4E0D8}" type="presOf" srcId="{0ABA2823-D6FF-4B30-8578-5342D287B875}" destId="{36BB907E-6365-44E5-9A15-775164F29219}" srcOrd="0" destOrd="1" presId="urn:microsoft.com/office/officeart/2005/8/layout/vList5"/>
    <dgm:cxn modelId="{60F8587C-7071-48CA-BFC4-7FF5B49E0C91}" srcId="{724188FD-91F6-4A18-991E-54E0FD0C4A96}" destId="{9F67E9E1-226D-4383-81E2-DE2A6B54D4A4}" srcOrd="0" destOrd="0" parTransId="{F29F65C8-3781-485B-AE1C-BA65E59D3899}" sibTransId="{82738E0B-AEDB-4E3D-BD35-2AED669CE541}"/>
    <dgm:cxn modelId="{FD281782-9AFA-42ED-9465-F3786FB57D97}" srcId="{3DCBDE29-73D7-4336-A807-371B06DCBDD3}" destId="{4948C897-5B80-4EDC-839D-6771BBAB5F1A}" srcOrd="0" destOrd="0" parTransId="{BFED1700-ABD4-4AD0-90A0-24081071F72D}" sibTransId="{D369C5F1-B3C0-442D-8449-6DFC74F08618}"/>
    <dgm:cxn modelId="{5A148B87-FA4F-402C-B77A-EDC8FDA89E26}" type="presOf" srcId="{4948C897-5B80-4EDC-839D-6771BBAB5F1A}" destId="{5A2F5FBE-1068-48CB-A89F-33EF523BCF2D}" srcOrd="0" destOrd="0" presId="urn:microsoft.com/office/officeart/2005/8/layout/vList5"/>
    <dgm:cxn modelId="{01A57688-582A-48F1-B560-3FBF4A9B1FAB}" type="presOf" srcId="{820CF813-D3A4-4086-BFD5-8C099F14A861}" destId="{A9425133-0F02-4037-85BD-162BA61BBCA9}" srcOrd="0" destOrd="0" presId="urn:microsoft.com/office/officeart/2005/8/layout/vList5"/>
    <dgm:cxn modelId="{E4CB2B89-2971-44C5-AC21-B177D5D8CA6C}" type="presOf" srcId="{6745A8C2-CC48-41EC-AC9A-87EF855EB0FE}" destId="{53B23B47-BA94-4EBA-AA6C-5CCEADCA3879}" srcOrd="0" destOrd="0" presId="urn:microsoft.com/office/officeart/2005/8/layout/vList5"/>
    <dgm:cxn modelId="{B6E2D58A-D26A-4C54-9EAA-AB341D038EB9}" srcId="{724188FD-91F6-4A18-991E-54E0FD0C4A96}" destId="{6745A8C2-CC48-41EC-AC9A-87EF855EB0FE}" srcOrd="5" destOrd="0" parTransId="{D6CB68B3-EF61-4A8A-AC53-0C6A6B11FCB4}" sibTransId="{AFFC78DA-DFAA-495F-A624-662604A1352C}"/>
    <dgm:cxn modelId="{79057F91-AF9D-4BC7-811C-2B31079853AE}" srcId="{6745A8C2-CC48-41EC-AC9A-87EF855EB0FE}" destId="{6AAD93DA-A8BD-4058-8255-B961A8538E9C}" srcOrd="0" destOrd="0" parTransId="{9EE0B2B7-5E3A-48B0-9DE8-83CBA59E9E28}" sibTransId="{87F005E0-8F02-4523-B4AE-73A18593A9AE}"/>
    <dgm:cxn modelId="{B1973392-721A-4E2C-9C2D-555156BC8337}" srcId="{6745A8C2-CC48-41EC-AC9A-87EF855EB0FE}" destId="{42DEDAE4-8A7A-4165-9731-4FA7833E9E13}" srcOrd="1" destOrd="0" parTransId="{23716B25-A302-4EF3-9C6B-F829B660A244}" sibTransId="{0D859734-12D9-4C20-99DE-C8F9E09003A0}"/>
    <dgm:cxn modelId="{02F55D93-95CE-49C0-881F-7768DF82651F}" srcId="{724188FD-91F6-4A18-991E-54E0FD0C4A96}" destId="{820CF813-D3A4-4086-BFD5-8C099F14A861}" srcOrd="6" destOrd="0" parTransId="{FF017D00-7F4F-4FBE-A464-57C0BDE80FD1}" sibTransId="{CAC06876-3FCD-420F-BF77-517B56C5C93D}"/>
    <dgm:cxn modelId="{420AA295-2C95-4E80-93A5-C92347A7736C}" srcId="{724188FD-91F6-4A18-991E-54E0FD0C4A96}" destId="{004B3A36-E4ED-4999-92E7-136FB0FED938}" srcOrd="2" destOrd="0" parTransId="{92DF34BC-4C09-469C-A642-10EF6500BD54}" sibTransId="{E9E3EFF8-69C1-4CE3-8E0A-61C08E79FDC9}"/>
    <dgm:cxn modelId="{73C5DCA1-1B56-419F-B365-3846951D5A08}" type="presOf" srcId="{724188FD-91F6-4A18-991E-54E0FD0C4A96}" destId="{5692A996-0203-4B4B-B243-89C3880BE310}" srcOrd="0" destOrd="0" presId="urn:microsoft.com/office/officeart/2005/8/layout/vList5"/>
    <dgm:cxn modelId="{41227FA4-C17C-444D-A77B-98BAE42EF542}" srcId="{004B3A36-E4ED-4999-92E7-136FB0FED938}" destId="{40F87047-CBD1-46E9-A474-3512CAE01A00}" srcOrd="0" destOrd="0" parTransId="{AA71761B-6415-4555-90DF-F0E4AAC16302}" sibTransId="{35CBA735-7029-4E0A-860D-50375A44BC5B}"/>
    <dgm:cxn modelId="{A82B30A6-88C0-40B4-8BFF-4E22822D0383}" type="presOf" srcId="{004B3A36-E4ED-4999-92E7-136FB0FED938}" destId="{36F333BD-184F-4E03-A40C-90F5708FC25E}" srcOrd="0" destOrd="0" presId="urn:microsoft.com/office/officeart/2005/8/layout/vList5"/>
    <dgm:cxn modelId="{A10A0AAD-9BF9-4F83-B37F-47F1DFACD216}" type="presOf" srcId="{B455E983-3B96-4121-95F5-E7BA4627F957}" destId="{FFF8E2BD-E4F4-4D25-A860-58923AB5B663}" srcOrd="0" destOrd="1" presId="urn:microsoft.com/office/officeart/2005/8/layout/vList5"/>
    <dgm:cxn modelId="{B478C7B6-7FF5-4308-8B27-073FAFF65035}" type="presOf" srcId="{3AAFCC97-BDBD-4D65-AEF8-ABC2F5927233}" destId="{FC47EFF5-E50F-4016-9802-349F0CD2A1E5}" srcOrd="0" destOrd="0" presId="urn:microsoft.com/office/officeart/2005/8/layout/vList5"/>
    <dgm:cxn modelId="{B74809BD-A63B-4B86-AD89-E1957167F80B}" type="presOf" srcId="{3DCBDE29-73D7-4336-A807-371B06DCBDD3}" destId="{AFF9FB59-FF59-48EF-B909-45DFF206E97F}" srcOrd="0" destOrd="0" presId="urn:microsoft.com/office/officeart/2005/8/layout/vList5"/>
    <dgm:cxn modelId="{71451BBF-D915-4C09-85EE-32B3F634DA9D}" type="presOf" srcId="{19446233-AF24-473B-98A3-861A48E5E7F3}" destId="{B230B454-4BEA-4ED0-AA47-259BDF6FA820}" srcOrd="0" destOrd="1" presId="urn:microsoft.com/office/officeart/2005/8/layout/vList5"/>
    <dgm:cxn modelId="{91F01CC8-AC4D-417F-A87C-F80F2E10D31B}" srcId="{724188FD-91F6-4A18-991E-54E0FD0C4A96}" destId="{3DCBDE29-73D7-4336-A807-371B06DCBDD3}" srcOrd="1" destOrd="0" parTransId="{45011C60-CF28-4067-A9A1-CD33803DA084}" sibTransId="{E1584636-8101-46E2-929C-CB8236AF8306}"/>
    <dgm:cxn modelId="{5B3DDACD-E02F-4C8F-ACC2-0F4A93D7D526}" srcId="{3DCBDE29-73D7-4336-A807-371B06DCBDD3}" destId="{7B683208-B6F1-4A21-B7AC-486B203D5F9A}" srcOrd="1" destOrd="0" parTransId="{592A7358-6822-456A-8EBE-86626D0FC0CA}" sibTransId="{020FE003-4451-4F7C-9D1C-81F3E8DC1C8F}"/>
    <dgm:cxn modelId="{F16D3BDA-AE46-41DF-A7AA-06B19A3AD00E}" type="presOf" srcId="{575E18B5-15AC-4D95-AB15-64D99F355A7E}" destId="{FBEEBCE7-EC6F-48AA-A3AE-1DB83F61D89B}" srcOrd="0" destOrd="0" presId="urn:microsoft.com/office/officeart/2005/8/layout/vList5"/>
    <dgm:cxn modelId="{CB3DBADF-C001-4068-8BE7-34F41AAA269D}" srcId="{820CF813-D3A4-4086-BFD5-8C099F14A861}" destId="{291792B4-3143-48BE-AB28-71C246024E4C}" srcOrd="1" destOrd="0" parTransId="{427F8806-C0B5-41D0-9118-D09A74BD609F}" sibTransId="{30AA6105-15B5-4604-AFE6-08C53F33E99D}"/>
    <dgm:cxn modelId="{FBE5F2E0-C8FB-460E-99AE-A22B9C494199}" srcId="{575E18B5-15AC-4D95-AB15-64D99F355A7E}" destId="{B455E983-3B96-4121-95F5-E7BA4627F957}" srcOrd="1" destOrd="0" parTransId="{B7CA31D8-D571-49E2-9B1E-7743CB38A971}" sibTransId="{CDC2090D-BACF-4FAB-97DB-4ADA8F376CC6}"/>
    <dgm:cxn modelId="{B2BB9CEB-67B9-4252-9835-150D765C04B2}" srcId="{AE0D62CE-8C8B-4D25-8547-8981DBA9391E}" destId="{19446233-AF24-473B-98A3-861A48E5E7F3}" srcOrd="1" destOrd="0" parTransId="{9EAD8431-3884-4853-8D3B-CC1F63C92C0F}" sibTransId="{0F54F6E7-1416-4F7C-8C22-21AA67B99EC2}"/>
    <dgm:cxn modelId="{E70A65EC-11EE-4491-8CF5-7B0A3DCA8393}" type="presOf" srcId="{7DAC46F3-225C-4C1E-ABC7-9E35ACB221D7}" destId="{B230B454-4BEA-4ED0-AA47-259BDF6FA820}" srcOrd="0" destOrd="0" presId="urn:microsoft.com/office/officeart/2005/8/layout/vList5"/>
    <dgm:cxn modelId="{FDDE9BF0-9445-4496-A2F6-8A2C3CDCA07B}" type="presOf" srcId="{7B683208-B6F1-4A21-B7AC-486B203D5F9A}" destId="{5A2F5FBE-1068-48CB-A89F-33EF523BCF2D}" srcOrd="0" destOrd="1" presId="urn:microsoft.com/office/officeart/2005/8/layout/vList5"/>
    <dgm:cxn modelId="{AC460EF8-3B46-4DB1-9671-C4C4726B2262}" srcId="{820CF813-D3A4-4086-BFD5-8C099F14A861}" destId="{965FCAB9-FFFB-4B0E-B880-52A3CDA98F94}" srcOrd="0" destOrd="0" parTransId="{2587C743-4D38-4626-B509-F100D6DCAB9E}" sibTransId="{A5C1020A-F4BA-4774-A500-48A8457FF909}"/>
    <dgm:cxn modelId="{2E6029FF-C14D-41C6-8949-456A833554D2}" type="presOf" srcId="{40F87047-CBD1-46E9-A474-3512CAE01A00}" destId="{36BB907E-6365-44E5-9A15-775164F29219}" srcOrd="0" destOrd="0" presId="urn:microsoft.com/office/officeart/2005/8/layout/vList5"/>
    <dgm:cxn modelId="{C88C1936-10D4-4C5F-A40A-5321C11217C1}" type="presParOf" srcId="{5692A996-0203-4B4B-B243-89C3880BE310}" destId="{C55E9933-1812-455E-A030-0623FDC19D04}" srcOrd="0" destOrd="0" presId="urn:microsoft.com/office/officeart/2005/8/layout/vList5"/>
    <dgm:cxn modelId="{65040098-3ECB-483C-9DC0-004B034F2DCA}" type="presParOf" srcId="{C55E9933-1812-455E-A030-0623FDC19D04}" destId="{9FF39BBB-0ABD-4F1E-8D76-DAE1ED823B51}" srcOrd="0" destOrd="0" presId="urn:microsoft.com/office/officeart/2005/8/layout/vList5"/>
    <dgm:cxn modelId="{162FAFBC-B298-4578-9E59-17A9FBC74C57}" type="presParOf" srcId="{C55E9933-1812-455E-A030-0623FDC19D04}" destId="{FC47EFF5-E50F-4016-9802-349F0CD2A1E5}" srcOrd="1" destOrd="0" presId="urn:microsoft.com/office/officeart/2005/8/layout/vList5"/>
    <dgm:cxn modelId="{99D9DE9D-1CFF-4796-B368-294B9251D123}" type="presParOf" srcId="{5692A996-0203-4B4B-B243-89C3880BE310}" destId="{730F278D-0D8A-43E9-83F4-B8BF9B25F259}" srcOrd="1" destOrd="0" presId="urn:microsoft.com/office/officeart/2005/8/layout/vList5"/>
    <dgm:cxn modelId="{D3E029BB-3A06-40DD-9AA8-40D100241E91}" type="presParOf" srcId="{5692A996-0203-4B4B-B243-89C3880BE310}" destId="{17BFF754-9DA7-40CD-9634-306B6B16F6EC}" srcOrd="2" destOrd="0" presId="urn:microsoft.com/office/officeart/2005/8/layout/vList5"/>
    <dgm:cxn modelId="{08D5C855-6F01-41E2-AC81-49C886BF34C3}" type="presParOf" srcId="{17BFF754-9DA7-40CD-9634-306B6B16F6EC}" destId="{AFF9FB59-FF59-48EF-B909-45DFF206E97F}" srcOrd="0" destOrd="0" presId="urn:microsoft.com/office/officeart/2005/8/layout/vList5"/>
    <dgm:cxn modelId="{9C652C21-E21D-4321-9DCF-574B3E4F93EB}" type="presParOf" srcId="{17BFF754-9DA7-40CD-9634-306B6B16F6EC}" destId="{5A2F5FBE-1068-48CB-A89F-33EF523BCF2D}" srcOrd="1" destOrd="0" presId="urn:microsoft.com/office/officeart/2005/8/layout/vList5"/>
    <dgm:cxn modelId="{BF54AB9E-91A8-4FF9-B2B6-22A07552C575}" type="presParOf" srcId="{5692A996-0203-4B4B-B243-89C3880BE310}" destId="{5523A754-40F8-4BCD-825C-B6602ACCF36D}" srcOrd="3" destOrd="0" presId="urn:microsoft.com/office/officeart/2005/8/layout/vList5"/>
    <dgm:cxn modelId="{BD5E5D62-04E8-40A8-B947-BA5F5997E243}" type="presParOf" srcId="{5692A996-0203-4B4B-B243-89C3880BE310}" destId="{AF3C90FE-3CE1-481A-91F9-234F4868B574}" srcOrd="4" destOrd="0" presId="urn:microsoft.com/office/officeart/2005/8/layout/vList5"/>
    <dgm:cxn modelId="{F5B512F2-3F5E-4B96-8606-530D80A3D255}" type="presParOf" srcId="{AF3C90FE-3CE1-481A-91F9-234F4868B574}" destId="{36F333BD-184F-4E03-A40C-90F5708FC25E}" srcOrd="0" destOrd="0" presId="urn:microsoft.com/office/officeart/2005/8/layout/vList5"/>
    <dgm:cxn modelId="{5E3694AD-7021-4FE8-BD12-CFCC59C6CE7C}" type="presParOf" srcId="{AF3C90FE-3CE1-481A-91F9-234F4868B574}" destId="{36BB907E-6365-44E5-9A15-775164F29219}" srcOrd="1" destOrd="0" presId="urn:microsoft.com/office/officeart/2005/8/layout/vList5"/>
    <dgm:cxn modelId="{A783014A-7B54-4A6B-B562-C95818EEAD1B}" type="presParOf" srcId="{5692A996-0203-4B4B-B243-89C3880BE310}" destId="{3DAE5DCB-3FA6-4050-85CF-D8D7BFB2DED1}" srcOrd="5" destOrd="0" presId="urn:microsoft.com/office/officeart/2005/8/layout/vList5"/>
    <dgm:cxn modelId="{9EF22F2F-CE3C-4F04-9D25-CD965CD7AED3}" type="presParOf" srcId="{5692A996-0203-4B4B-B243-89C3880BE310}" destId="{2C4419CD-0FBC-4201-A3C6-B56206F46C7D}" srcOrd="6" destOrd="0" presId="urn:microsoft.com/office/officeart/2005/8/layout/vList5"/>
    <dgm:cxn modelId="{00197D28-FD49-46B2-A8BD-9A6AD12032A9}" type="presParOf" srcId="{2C4419CD-0FBC-4201-A3C6-B56206F46C7D}" destId="{D7B47B88-E0C9-41F1-A2F4-66EA31E192CF}" srcOrd="0" destOrd="0" presId="urn:microsoft.com/office/officeart/2005/8/layout/vList5"/>
    <dgm:cxn modelId="{BC9439F7-51DF-4C9A-89BD-143262056177}" type="presParOf" srcId="{2C4419CD-0FBC-4201-A3C6-B56206F46C7D}" destId="{B230B454-4BEA-4ED0-AA47-259BDF6FA820}" srcOrd="1" destOrd="0" presId="urn:microsoft.com/office/officeart/2005/8/layout/vList5"/>
    <dgm:cxn modelId="{48BACFEC-6024-4044-B626-2C221231B196}" type="presParOf" srcId="{5692A996-0203-4B4B-B243-89C3880BE310}" destId="{672BA75A-80FA-440B-9336-0C953F746BF7}" srcOrd="7" destOrd="0" presId="urn:microsoft.com/office/officeart/2005/8/layout/vList5"/>
    <dgm:cxn modelId="{4E8325D5-D46D-4D0E-8674-841E976ACA06}" type="presParOf" srcId="{5692A996-0203-4B4B-B243-89C3880BE310}" destId="{E0B93C93-01DB-4537-89F1-55D3EEC098A3}" srcOrd="8" destOrd="0" presId="urn:microsoft.com/office/officeart/2005/8/layout/vList5"/>
    <dgm:cxn modelId="{049B0617-4E19-43D8-822A-51F2D55F0F40}" type="presParOf" srcId="{E0B93C93-01DB-4537-89F1-55D3EEC098A3}" destId="{FBEEBCE7-EC6F-48AA-A3AE-1DB83F61D89B}" srcOrd="0" destOrd="0" presId="urn:microsoft.com/office/officeart/2005/8/layout/vList5"/>
    <dgm:cxn modelId="{10B952C0-E749-4D41-96DA-F289B0A6D957}" type="presParOf" srcId="{E0B93C93-01DB-4537-89F1-55D3EEC098A3}" destId="{FFF8E2BD-E4F4-4D25-A860-58923AB5B663}" srcOrd="1" destOrd="0" presId="urn:microsoft.com/office/officeart/2005/8/layout/vList5"/>
    <dgm:cxn modelId="{97340FDA-97D9-499C-B61B-56BBAF5771D1}" type="presParOf" srcId="{5692A996-0203-4B4B-B243-89C3880BE310}" destId="{7B5B135C-E74C-40BE-BD4C-FD45925B8E36}" srcOrd="9" destOrd="0" presId="urn:microsoft.com/office/officeart/2005/8/layout/vList5"/>
    <dgm:cxn modelId="{9B076A9C-A2AC-4051-AD14-27BFE733D657}" type="presParOf" srcId="{5692A996-0203-4B4B-B243-89C3880BE310}" destId="{E5477B5A-8F1F-4924-B066-1D32D861FB1F}" srcOrd="10" destOrd="0" presId="urn:microsoft.com/office/officeart/2005/8/layout/vList5"/>
    <dgm:cxn modelId="{E25E1298-FD72-48B7-B185-FE9EEBD5682A}" type="presParOf" srcId="{E5477B5A-8F1F-4924-B066-1D32D861FB1F}" destId="{53B23B47-BA94-4EBA-AA6C-5CCEADCA3879}" srcOrd="0" destOrd="0" presId="urn:microsoft.com/office/officeart/2005/8/layout/vList5"/>
    <dgm:cxn modelId="{505F4DD5-BEE8-4633-A49D-0FBB79FF198C}" type="presParOf" srcId="{E5477B5A-8F1F-4924-B066-1D32D861FB1F}" destId="{1CDE462D-65E9-43B2-AD87-79F29311E134}" srcOrd="1" destOrd="0" presId="urn:microsoft.com/office/officeart/2005/8/layout/vList5"/>
    <dgm:cxn modelId="{A79BF929-D268-4F56-82F6-65A9D9242A04}" type="presParOf" srcId="{5692A996-0203-4B4B-B243-89C3880BE310}" destId="{2D5A0F67-2011-4F0B-9106-4D8CB07B3BF9}" srcOrd="11" destOrd="0" presId="urn:microsoft.com/office/officeart/2005/8/layout/vList5"/>
    <dgm:cxn modelId="{7F90F665-F9FA-4C90-A7AF-C96084362BA1}" type="presParOf" srcId="{5692A996-0203-4B4B-B243-89C3880BE310}" destId="{28ABE26F-ECB5-4DEA-838C-BA0DFFF447C8}" srcOrd="12" destOrd="0" presId="urn:microsoft.com/office/officeart/2005/8/layout/vList5"/>
    <dgm:cxn modelId="{08C58E59-8178-4DAC-A8CC-9EA35CADAEFA}" type="presParOf" srcId="{28ABE26F-ECB5-4DEA-838C-BA0DFFF447C8}" destId="{A9425133-0F02-4037-85BD-162BA61BBCA9}" srcOrd="0" destOrd="0" presId="urn:microsoft.com/office/officeart/2005/8/layout/vList5"/>
    <dgm:cxn modelId="{E79464A3-C3A0-49DF-ADE9-6BCF84440EC1}" type="presParOf" srcId="{28ABE26F-ECB5-4DEA-838C-BA0DFFF447C8}" destId="{CF26A6B7-A9B6-483D-9B3E-06C5067771A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39380CB-1E58-4497-A40D-90B7BB45847F}"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18F75113-231F-471D-9024-4E42BC8F0EA2}">
      <dgm:prSet/>
      <dgm:spPr/>
      <dgm:t>
        <a:bodyPr/>
        <a:lstStyle/>
        <a:p>
          <a:pPr>
            <a:defRPr b="1"/>
          </a:pPr>
          <a:r>
            <a:rPr lang="en-US" b="1"/>
            <a:t>Random Forest for Fraud Detection on Ethereum:</a:t>
          </a:r>
          <a:endParaRPr lang="en-US"/>
        </a:p>
      </dgm:t>
    </dgm:pt>
    <dgm:pt modelId="{681ADB5D-076F-4E42-A6CF-B65B8976DE95}" type="parTrans" cxnId="{AF3E63BD-4DB2-4DEA-A93F-D90BA36D3A46}">
      <dgm:prSet/>
      <dgm:spPr/>
      <dgm:t>
        <a:bodyPr/>
        <a:lstStyle/>
        <a:p>
          <a:endParaRPr lang="en-US"/>
        </a:p>
      </dgm:t>
    </dgm:pt>
    <dgm:pt modelId="{A72785AB-5A0A-4003-8197-61861B4FC9FF}" type="sibTrans" cxnId="{AF3E63BD-4DB2-4DEA-A93F-D90BA36D3A46}">
      <dgm:prSet/>
      <dgm:spPr/>
      <dgm:t>
        <a:bodyPr/>
        <a:lstStyle/>
        <a:p>
          <a:endParaRPr lang="en-US"/>
        </a:p>
      </dgm:t>
    </dgm:pt>
    <dgm:pt modelId="{5969A118-D530-4856-8E4B-C49A7B771E15}">
      <dgm:prSet/>
      <dgm:spPr/>
      <dgm:t>
        <a:bodyPr/>
        <a:lstStyle/>
        <a:p>
          <a:r>
            <a:rPr lang="en-US"/>
            <a:t>Effective in identifying fraudulent transactions within Ethereum datasets.</a:t>
          </a:r>
        </a:p>
      </dgm:t>
    </dgm:pt>
    <dgm:pt modelId="{8AE87680-6CAD-443E-9251-9832E6A2DFFF}" type="parTrans" cxnId="{7ECD5111-0AF6-41E6-A3A9-F3B6DBD61C04}">
      <dgm:prSet/>
      <dgm:spPr/>
      <dgm:t>
        <a:bodyPr/>
        <a:lstStyle/>
        <a:p>
          <a:endParaRPr lang="en-US"/>
        </a:p>
      </dgm:t>
    </dgm:pt>
    <dgm:pt modelId="{8447FAE9-C079-457A-902A-D4D423265BD3}" type="sibTrans" cxnId="{7ECD5111-0AF6-41E6-A3A9-F3B6DBD61C04}">
      <dgm:prSet/>
      <dgm:spPr/>
      <dgm:t>
        <a:bodyPr/>
        <a:lstStyle/>
        <a:p>
          <a:endParaRPr lang="en-US"/>
        </a:p>
      </dgm:t>
    </dgm:pt>
    <dgm:pt modelId="{AC6B050B-9E81-4210-8FCF-36E1EB783B04}">
      <dgm:prSet/>
      <dgm:spPr/>
      <dgm:t>
        <a:bodyPr/>
        <a:lstStyle/>
        <a:p>
          <a:r>
            <a:rPr lang="en-US"/>
            <a:t>Reveals common characteristics of Ponzi schemes (W. Chen et al., 2018).</a:t>
          </a:r>
        </a:p>
      </dgm:t>
    </dgm:pt>
    <dgm:pt modelId="{1E758C6A-B9F6-4CAC-AFF5-76607BCA62D7}" type="parTrans" cxnId="{80F85FAB-747C-4DA4-9C4D-BE3A5A210642}">
      <dgm:prSet/>
      <dgm:spPr/>
      <dgm:t>
        <a:bodyPr/>
        <a:lstStyle/>
        <a:p>
          <a:endParaRPr lang="en-US"/>
        </a:p>
      </dgm:t>
    </dgm:pt>
    <dgm:pt modelId="{ADB67FCC-C01C-4B84-9241-E6521A5CBC7D}" type="sibTrans" cxnId="{80F85FAB-747C-4DA4-9C4D-BE3A5A210642}">
      <dgm:prSet/>
      <dgm:spPr/>
      <dgm:t>
        <a:bodyPr/>
        <a:lstStyle/>
        <a:p>
          <a:endParaRPr lang="en-US"/>
        </a:p>
      </dgm:t>
    </dgm:pt>
    <dgm:pt modelId="{A248F075-B2EB-4337-BEC7-2941374A54AD}">
      <dgm:prSet/>
      <dgm:spPr/>
      <dgm:t>
        <a:bodyPr/>
        <a:lstStyle/>
        <a:p>
          <a:r>
            <a:rPr lang="en-US"/>
            <a:t>Suitable for datasets with highly imbalanced class distributions, such as the Ethereum blockchain from Etherscan.io (Ostapowicz &amp; Żbikowski, 2019).</a:t>
          </a:r>
        </a:p>
      </dgm:t>
    </dgm:pt>
    <dgm:pt modelId="{33CF8F9F-1D95-4070-9DA8-B5316F55A355}" type="parTrans" cxnId="{5FE1D646-14A3-474F-BDB0-990494114BE4}">
      <dgm:prSet/>
      <dgm:spPr/>
      <dgm:t>
        <a:bodyPr/>
        <a:lstStyle/>
        <a:p>
          <a:endParaRPr lang="en-US"/>
        </a:p>
      </dgm:t>
    </dgm:pt>
    <dgm:pt modelId="{EAB17FAE-2273-40ED-BAFB-3C0867685BBF}" type="sibTrans" cxnId="{5FE1D646-14A3-474F-BDB0-990494114BE4}">
      <dgm:prSet/>
      <dgm:spPr/>
      <dgm:t>
        <a:bodyPr/>
        <a:lstStyle/>
        <a:p>
          <a:endParaRPr lang="en-US"/>
        </a:p>
      </dgm:t>
    </dgm:pt>
    <dgm:pt modelId="{42ACF516-CF8D-452A-BE92-2C2D45506EC1}">
      <dgm:prSet/>
      <dgm:spPr/>
      <dgm:t>
        <a:bodyPr/>
        <a:lstStyle/>
        <a:p>
          <a:pPr>
            <a:defRPr b="1"/>
          </a:pPr>
          <a:r>
            <a:rPr lang="en-US" b="1"/>
            <a:t>Performance Metrics in Fraud Detection:</a:t>
          </a:r>
          <a:endParaRPr lang="en-US"/>
        </a:p>
      </dgm:t>
    </dgm:pt>
    <dgm:pt modelId="{D179D3BC-13D4-42D0-88B0-83FD54E48DC3}" type="parTrans" cxnId="{C958740C-0E32-43B1-ADF1-A289023EE61B}">
      <dgm:prSet/>
      <dgm:spPr/>
      <dgm:t>
        <a:bodyPr/>
        <a:lstStyle/>
        <a:p>
          <a:endParaRPr lang="en-US"/>
        </a:p>
      </dgm:t>
    </dgm:pt>
    <dgm:pt modelId="{689E596F-6AE8-4FFB-A4C4-891983D4F8C2}" type="sibTrans" cxnId="{C958740C-0E32-43B1-ADF1-A289023EE61B}">
      <dgm:prSet/>
      <dgm:spPr/>
      <dgm:t>
        <a:bodyPr/>
        <a:lstStyle/>
        <a:p>
          <a:endParaRPr lang="en-US"/>
        </a:p>
      </dgm:t>
    </dgm:pt>
    <dgm:pt modelId="{6CD9F0CE-ED5F-471D-ADD0-760B64D0DA41}">
      <dgm:prSet/>
      <dgm:spPr/>
      <dgm:t>
        <a:bodyPr/>
        <a:lstStyle/>
        <a:p>
          <a:r>
            <a:rPr lang="en-US"/>
            <a:t>Achieved high accuracy of 98.5% and precision ranging from 75% to 100%.</a:t>
          </a:r>
        </a:p>
      </dgm:t>
    </dgm:pt>
    <dgm:pt modelId="{DA1E8500-05F1-4F65-B0B4-8DADF8077335}" type="parTrans" cxnId="{BB28D623-3F9A-455A-9DC7-2005F6B4F5E5}">
      <dgm:prSet/>
      <dgm:spPr/>
      <dgm:t>
        <a:bodyPr/>
        <a:lstStyle/>
        <a:p>
          <a:endParaRPr lang="en-US"/>
        </a:p>
      </dgm:t>
    </dgm:pt>
    <dgm:pt modelId="{92A6D288-DEF6-4497-81A1-DCF3E54FC366}" type="sibTrans" cxnId="{BB28D623-3F9A-455A-9DC7-2005F6B4F5E5}">
      <dgm:prSet/>
      <dgm:spPr/>
      <dgm:t>
        <a:bodyPr/>
        <a:lstStyle/>
        <a:p>
          <a:endParaRPr lang="en-US"/>
        </a:p>
      </dgm:t>
    </dgm:pt>
    <dgm:pt modelId="{F8DC4B7D-7A47-48B8-B679-C7E4CA815212}">
      <dgm:prSet/>
      <dgm:spPr/>
      <dgm:t>
        <a:bodyPr/>
        <a:lstStyle/>
        <a:p>
          <a:r>
            <a:rPr lang="en-US"/>
            <a:t>Segregated 28 different categories of illicit users with high recall rates ranging from 0.50 to 1.00 and F1 scores ranging from 0.60 to 1.00 (Nerurkar et al., 2021).</a:t>
          </a:r>
        </a:p>
      </dgm:t>
    </dgm:pt>
    <dgm:pt modelId="{03C95EF8-E6BF-4535-875A-76E4C11DF773}" type="parTrans" cxnId="{DC0D6709-44E0-412B-9C85-035E258AB31A}">
      <dgm:prSet/>
      <dgm:spPr/>
      <dgm:t>
        <a:bodyPr/>
        <a:lstStyle/>
        <a:p>
          <a:endParaRPr lang="en-US"/>
        </a:p>
      </dgm:t>
    </dgm:pt>
    <dgm:pt modelId="{41BBE11C-D793-46DF-B309-4E9AB1614377}" type="sibTrans" cxnId="{DC0D6709-44E0-412B-9C85-035E258AB31A}">
      <dgm:prSet/>
      <dgm:spPr/>
      <dgm:t>
        <a:bodyPr/>
        <a:lstStyle/>
        <a:p>
          <a:endParaRPr lang="en-US"/>
        </a:p>
      </dgm:t>
    </dgm:pt>
    <dgm:pt modelId="{ED5063E7-6485-4F7C-B2A9-B1FE15759A1E}">
      <dgm:prSet/>
      <dgm:spPr/>
      <dgm:t>
        <a:bodyPr/>
        <a:lstStyle/>
        <a:p>
          <a:pPr>
            <a:defRPr b="1"/>
          </a:pPr>
          <a:r>
            <a:rPr lang="en-US" b="1"/>
            <a:t>Empirical Evaluation of Machine Learning Techniques:</a:t>
          </a:r>
          <a:endParaRPr lang="en-US"/>
        </a:p>
      </dgm:t>
    </dgm:pt>
    <dgm:pt modelId="{7893EBE1-1FF3-40EC-83CE-75428B6E02E5}" type="parTrans" cxnId="{4FCD4C5C-23ED-4F79-8BF5-B945B4F81ED3}">
      <dgm:prSet/>
      <dgm:spPr/>
      <dgm:t>
        <a:bodyPr/>
        <a:lstStyle/>
        <a:p>
          <a:endParaRPr lang="en-US"/>
        </a:p>
      </dgm:t>
    </dgm:pt>
    <dgm:pt modelId="{A9BD5D43-1AEC-49DA-B1A7-7553573646C5}" type="sibTrans" cxnId="{4FCD4C5C-23ED-4F79-8BF5-B945B4F81ED3}">
      <dgm:prSet/>
      <dgm:spPr/>
      <dgm:t>
        <a:bodyPr/>
        <a:lstStyle/>
        <a:p>
          <a:endParaRPr lang="en-US"/>
        </a:p>
      </dgm:t>
    </dgm:pt>
    <dgm:pt modelId="{895A2717-289F-4979-8845-3F3D6343194A}">
      <dgm:prSet/>
      <dgm:spPr/>
      <dgm:t>
        <a:bodyPr/>
        <a:lstStyle/>
        <a:p>
          <a:r>
            <a:rPr lang="en-US"/>
            <a:t>Bhowmik et al. (2021) conducted an empirical evaluation of various supervised machine learning techniques for detecting fraudulent transactions within blockchain networks.</a:t>
          </a:r>
        </a:p>
      </dgm:t>
    </dgm:pt>
    <dgm:pt modelId="{34A2AE40-CD48-4EEC-8DBA-DB068496AFC3}" type="parTrans" cxnId="{EDB67DB6-5707-4A6C-B86B-93194EDB8A96}">
      <dgm:prSet/>
      <dgm:spPr/>
      <dgm:t>
        <a:bodyPr/>
        <a:lstStyle/>
        <a:p>
          <a:endParaRPr lang="en-US"/>
        </a:p>
      </dgm:t>
    </dgm:pt>
    <dgm:pt modelId="{A8D9D15C-1D2E-4648-9DC6-ADDD8EFD1C41}" type="sibTrans" cxnId="{EDB67DB6-5707-4A6C-B86B-93194EDB8A96}">
      <dgm:prSet/>
      <dgm:spPr/>
      <dgm:t>
        <a:bodyPr/>
        <a:lstStyle/>
        <a:p>
          <a:endParaRPr lang="en-US"/>
        </a:p>
      </dgm:t>
    </dgm:pt>
    <dgm:pt modelId="{2B599070-2C81-4EC8-8F54-B0E91AA5727D}">
      <dgm:prSet/>
      <dgm:spPr/>
      <dgm:t>
        <a:bodyPr/>
        <a:lstStyle/>
        <a:p>
          <a:r>
            <a:rPr lang="en-US"/>
            <a:t>This research contributes to understanding the effectiveness of different machine learning models in fraud detection, which is crucial in the evolving technological landscape of blockchain technology.</a:t>
          </a:r>
        </a:p>
      </dgm:t>
    </dgm:pt>
    <dgm:pt modelId="{DF326FB6-8B15-4A1A-9C56-C7646C0123D3}" type="parTrans" cxnId="{52822F2A-18BA-468B-B41A-16C1C38FFAAC}">
      <dgm:prSet/>
      <dgm:spPr/>
      <dgm:t>
        <a:bodyPr/>
        <a:lstStyle/>
        <a:p>
          <a:endParaRPr lang="en-US"/>
        </a:p>
      </dgm:t>
    </dgm:pt>
    <dgm:pt modelId="{644012EB-0ADC-4D3B-BA72-9FB0CF8B0B62}" type="sibTrans" cxnId="{52822F2A-18BA-468B-B41A-16C1C38FFAAC}">
      <dgm:prSet/>
      <dgm:spPr/>
      <dgm:t>
        <a:bodyPr/>
        <a:lstStyle/>
        <a:p>
          <a:endParaRPr lang="en-US"/>
        </a:p>
      </dgm:t>
    </dgm:pt>
    <dgm:pt modelId="{1866AD4D-A45E-4D4D-8699-F1963A007929}" type="pres">
      <dgm:prSet presAssocID="{B39380CB-1E58-4497-A40D-90B7BB45847F}" presName="root" presStyleCnt="0">
        <dgm:presLayoutVars>
          <dgm:dir/>
          <dgm:resizeHandles val="exact"/>
        </dgm:presLayoutVars>
      </dgm:prSet>
      <dgm:spPr/>
    </dgm:pt>
    <dgm:pt modelId="{7C643591-AB6E-41A5-8FF3-A391C77A17A1}" type="pres">
      <dgm:prSet presAssocID="{18F75113-231F-471D-9024-4E42BC8F0EA2}" presName="compNode" presStyleCnt="0"/>
      <dgm:spPr/>
    </dgm:pt>
    <dgm:pt modelId="{912CDF39-9391-4D50-8206-B34F98AAC74E}" type="pres">
      <dgm:prSet presAssocID="{18F75113-231F-471D-9024-4E42BC8F0E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42220A33-7AFB-4102-993A-0F032ECD0269}" type="pres">
      <dgm:prSet presAssocID="{18F75113-231F-471D-9024-4E42BC8F0EA2}" presName="iconSpace" presStyleCnt="0"/>
      <dgm:spPr/>
    </dgm:pt>
    <dgm:pt modelId="{5C788DBD-6792-4793-B52E-BAB9BD27E295}" type="pres">
      <dgm:prSet presAssocID="{18F75113-231F-471D-9024-4E42BC8F0EA2}" presName="parTx" presStyleLbl="revTx" presStyleIdx="0" presStyleCnt="6">
        <dgm:presLayoutVars>
          <dgm:chMax val="0"/>
          <dgm:chPref val="0"/>
        </dgm:presLayoutVars>
      </dgm:prSet>
      <dgm:spPr/>
    </dgm:pt>
    <dgm:pt modelId="{DD58361B-0421-4A55-8A14-C978B2761D6D}" type="pres">
      <dgm:prSet presAssocID="{18F75113-231F-471D-9024-4E42BC8F0EA2}" presName="txSpace" presStyleCnt="0"/>
      <dgm:spPr/>
    </dgm:pt>
    <dgm:pt modelId="{4A0BBB1D-B866-4058-AF60-2BFD756E2AD2}" type="pres">
      <dgm:prSet presAssocID="{18F75113-231F-471D-9024-4E42BC8F0EA2}" presName="desTx" presStyleLbl="revTx" presStyleIdx="1" presStyleCnt="6">
        <dgm:presLayoutVars/>
      </dgm:prSet>
      <dgm:spPr/>
    </dgm:pt>
    <dgm:pt modelId="{FFFD2A37-3465-41A0-8E76-9FB30ED0BD86}" type="pres">
      <dgm:prSet presAssocID="{A72785AB-5A0A-4003-8197-61861B4FC9FF}" presName="sibTrans" presStyleCnt="0"/>
      <dgm:spPr/>
    </dgm:pt>
    <dgm:pt modelId="{A49967AA-C0A1-42BC-9458-42376BEA295A}" type="pres">
      <dgm:prSet presAssocID="{42ACF516-CF8D-452A-BE92-2C2D45506EC1}" presName="compNode" presStyleCnt="0"/>
      <dgm:spPr/>
    </dgm:pt>
    <dgm:pt modelId="{CC8C590F-9B1E-44E4-BA20-8F949F504F44}" type="pres">
      <dgm:prSet presAssocID="{42ACF516-CF8D-452A-BE92-2C2D45506E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C8A72D8D-2C51-4965-BBF5-2DBF193B0EBA}" type="pres">
      <dgm:prSet presAssocID="{42ACF516-CF8D-452A-BE92-2C2D45506EC1}" presName="iconSpace" presStyleCnt="0"/>
      <dgm:spPr/>
    </dgm:pt>
    <dgm:pt modelId="{1AF3F374-A2C1-48C8-A620-672F28642A4A}" type="pres">
      <dgm:prSet presAssocID="{42ACF516-CF8D-452A-BE92-2C2D45506EC1}" presName="parTx" presStyleLbl="revTx" presStyleIdx="2" presStyleCnt="6">
        <dgm:presLayoutVars>
          <dgm:chMax val="0"/>
          <dgm:chPref val="0"/>
        </dgm:presLayoutVars>
      </dgm:prSet>
      <dgm:spPr/>
    </dgm:pt>
    <dgm:pt modelId="{FDDEA9F6-E854-4BC4-9ABE-2B525B9DCB22}" type="pres">
      <dgm:prSet presAssocID="{42ACF516-CF8D-452A-BE92-2C2D45506EC1}" presName="txSpace" presStyleCnt="0"/>
      <dgm:spPr/>
    </dgm:pt>
    <dgm:pt modelId="{BF59FA3B-E468-4450-B006-08847C30A727}" type="pres">
      <dgm:prSet presAssocID="{42ACF516-CF8D-452A-BE92-2C2D45506EC1}" presName="desTx" presStyleLbl="revTx" presStyleIdx="3" presStyleCnt="6">
        <dgm:presLayoutVars/>
      </dgm:prSet>
      <dgm:spPr/>
    </dgm:pt>
    <dgm:pt modelId="{5AEE293C-B846-4B25-8534-4389F6D44EB3}" type="pres">
      <dgm:prSet presAssocID="{689E596F-6AE8-4FFB-A4C4-891983D4F8C2}" presName="sibTrans" presStyleCnt="0"/>
      <dgm:spPr/>
    </dgm:pt>
    <dgm:pt modelId="{9C9A2889-53BA-44DC-BF66-3FADAA017970}" type="pres">
      <dgm:prSet presAssocID="{ED5063E7-6485-4F7C-B2A9-B1FE15759A1E}" presName="compNode" presStyleCnt="0"/>
      <dgm:spPr/>
    </dgm:pt>
    <dgm:pt modelId="{15E939B1-7CC8-4784-A441-895BC8829D00}" type="pres">
      <dgm:prSet presAssocID="{ED5063E7-6485-4F7C-B2A9-B1FE15759A1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2D5452E8-7ACE-4CC5-9091-67EFD46551C5}" type="pres">
      <dgm:prSet presAssocID="{ED5063E7-6485-4F7C-B2A9-B1FE15759A1E}" presName="iconSpace" presStyleCnt="0"/>
      <dgm:spPr/>
    </dgm:pt>
    <dgm:pt modelId="{D8957396-4879-43AA-8C40-5EA962F8886D}" type="pres">
      <dgm:prSet presAssocID="{ED5063E7-6485-4F7C-B2A9-B1FE15759A1E}" presName="parTx" presStyleLbl="revTx" presStyleIdx="4" presStyleCnt="6">
        <dgm:presLayoutVars>
          <dgm:chMax val="0"/>
          <dgm:chPref val="0"/>
        </dgm:presLayoutVars>
      </dgm:prSet>
      <dgm:spPr/>
    </dgm:pt>
    <dgm:pt modelId="{75764234-5699-4399-A5E6-47E28A276260}" type="pres">
      <dgm:prSet presAssocID="{ED5063E7-6485-4F7C-B2A9-B1FE15759A1E}" presName="txSpace" presStyleCnt="0"/>
      <dgm:spPr/>
    </dgm:pt>
    <dgm:pt modelId="{9D927605-39BD-4150-9511-17E782FC8589}" type="pres">
      <dgm:prSet presAssocID="{ED5063E7-6485-4F7C-B2A9-B1FE15759A1E}" presName="desTx" presStyleLbl="revTx" presStyleIdx="5" presStyleCnt="6">
        <dgm:presLayoutVars/>
      </dgm:prSet>
      <dgm:spPr/>
    </dgm:pt>
  </dgm:ptLst>
  <dgm:cxnLst>
    <dgm:cxn modelId="{F93B4C04-BEDB-49E1-8C53-0D1E52D3D004}" type="presOf" srcId="{B39380CB-1E58-4497-A40D-90B7BB45847F}" destId="{1866AD4D-A45E-4D4D-8699-F1963A007929}" srcOrd="0" destOrd="0" presId="urn:microsoft.com/office/officeart/2018/2/layout/IconLabelDescriptionList"/>
    <dgm:cxn modelId="{DC0D6709-44E0-412B-9C85-035E258AB31A}" srcId="{42ACF516-CF8D-452A-BE92-2C2D45506EC1}" destId="{F8DC4B7D-7A47-48B8-B679-C7E4CA815212}" srcOrd="1" destOrd="0" parTransId="{03C95EF8-E6BF-4535-875A-76E4C11DF773}" sibTransId="{41BBE11C-D793-46DF-B309-4E9AB1614377}"/>
    <dgm:cxn modelId="{EEE09309-0F6D-420A-8147-834F753972B1}" type="presOf" srcId="{895A2717-289F-4979-8845-3F3D6343194A}" destId="{9D927605-39BD-4150-9511-17E782FC8589}" srcOrd="0" destOrd="0" presId="urn:microsoft.com/office/officeart/2018/2/layout/IconLabelDescriptionList"/>
    <dgm:cxn modelId="{C958740C-0E32-43B1-ADF1-A289023EE61B}" srcId="{B39380CB-1E58-4497-A40D-90B7BB45847F}" destId="{42ACF516-CF8D-452A-BE92-2C2D45506EC1}" srcOrd="1" destOrd="0" parTransId="{D179D3BC-13D4-42D0-88B0-83FD54E48DC3}" sibTransId="{689E596F-6AE8-4FFB-A4C4-891983D4F8C2}"/>
    <dgm:cxn modelId="{7ECD5111-0AF6-41E6-A3A9-F3B6DBD61C04}" srcId="{18F75113-231F-471D-9024-4E42BC8F0EA2}" destId="{5969A118-D530-4856-8E4B-C49A7B771E15}" srcOrd="0" destOrd="0" parTransId="{8AE87680-6CAD-443E-9251-9832E6A2DFFF}" sibTransId="{8447FAE9-C079-457A-902A-D4D423265BD3}"/>
    <dgm:cxn modelId="{71FC5F1A-058D-44CE-B792-FB35EC911EFB}" type="presOf" srcId="{A248F075-B2EB-4337-BEC7-2941374A54AD}" destId="{4A0BBB1D-B866-4058-AF60-2BFD756E2AD2}" srcOrd="0" destOrd="2" presId="urn:microsoft.com/office/officeart/2018/2/layout/IconLabelDescriptionList"/>
    <dgm:cxn modelId="{BB28D623-3F9A-455A-9DC7-2005F6B4F5E5}" srcId="{42ACF516-CF8D-452A-BE92-2C2D45506EC1}" destId="{6CD9F0CE-ED5F-471D-ADD0-760B64D0DA41}" srcOrd="0" destOrd="0" parTransId="{DA1E8500-05F1-4F65-B0B4-8DADF8077335}" sibTransId="{92A6D288-DEF6-4497-81A1-DCF3E54FC366}"/>
    <dgm:cxn modelId="{52822F2A-18BA-468B-B41A-16C1C38FFAAC}" srcId="{ED5063E7-6485-4F7C-B2A9-B1FE15759A1E}" destId="{2B599070-2C81-4EC8-8F54-B0E91AA5727D}" srcOrd="1" destOrd="0" parTransId="{DF326FB6-8B15-4A1A-9C56-C7646C0123D3}" sibTransId="{644012EB-0ADC-4D3B-BA72-9FB0CF8B0B62}"/>
    <dgm:cxn modelId="{0FE4E12C-409A-48CB-B631-ECF2C46115A8}" type="presOf" srcId="{42ACF516-CF8D-452A-BE92-2C2D45506EC1}" destId="{1AF3F374-A2C1-48C8-A620-672F28642A4A}" srcOrd="0" destOrd="0" presId="urn:microsoft.com/office/officeart/2018/2/layout/IconLabelDescriptionList"/>
    <dgm:cxn modelId="{4FCD4C5C-23ED-4F79-8BF5-B945B4F81ED3}" srcId="{B39380CB-1E58-4497-A40D-90B7BB45847F}" destId="{ED5063E7-6485-4F7C-B2A9-B1FE15759A1E}" srcOrd="2" destOrd="0" parTransId="{7893EBE1-1FF3-40EC-83CE-75428B6E02E5}" sibTransId="{A9BD5D43-1AEC-49DA-B1A7-7553573646C5}"/>
    <dgm:cxn modelId="{1D52F644-38F4-437E-B9AC-343283609BB0}" type="presOf" srcId="{F8DC4B7D-7A47-48B8-B679-C7E4CA815212}" destId="{BF59FA3B-E468-4450-B006-08847C30A727}" srcOrd="0" destOrd="1" presId="urn:microsoft.com/office/officeart/2018/2/layout/IconLabelDescriptionList"/>
    <dgm:cxn modelId="{5FE1D646-14A3-474F-BDB0-990494114BE4}" srcId="{18F75113-231F-471D-9024-4E42BC8F0EA2}" destId="{A248F075-B2EB-4337-BEC7-2941374A54AD}" srcOrd="2" destOrd="0" parTransId="{33CF8F9F-1D95-4070-9DA8-B5316F55A355}" sibTransId="{EAB17FAE-2273-40ED-BAFB-3C0867685BBF}"/>
    <dgm:cxn modelId="{833E364C-7A11-4E85-A47E-17158DCE14BC}" type="presOf" srcId="{5969A118-D530-4856-8E4B-C49A7B771E15}" destId="{4A0BBB1D-B866-4058-AF60-2BFD756E2AD2}" srcOrd="0" destOrd="0" presId="urn:microsoft.com/office/officeart/2018/2/layout/IconLabelDescriptionList"/>
    <dgm:cxn modelId="{4E8B764F-0C64-4F09-A17C-7BB09777902C}" type="presOf" srcId="{AC6B050B-9E81-4210-8FCF-36E1EB783B04}" destId="{4A0BBB1D-B866-4058-AF60-2BFD756E2AD2}" srcOrd="0" destOrd="1" presId="urn:microsoft.com/office/officeart/2018/2/layout/IconLabelDescriptionList"/>
    <dgm:cxn modelId="{42509899-9C30-4BD4-842C-1F2A8F8CA30F}" type="presOf" srcId="{18F75113-231F-471D-9024-4E42BC8F0EA2}" destId="{5C788DBD-6792-4793-B52E-BAB9BD27E295}" srcOrd="0" destOrd="0" presId="urn:microsoft.com/office/officeart/2018/2/layout/IconLabelDescriptionList"/>
    <dgm:cxn modelId="{80F85FAB-747C-4DA4-9C4D-BE3A5A210642}" srcId="{18F75113-231F-471D-9024-4E42BC8F0EA2}" destId="{AC6B050B-9E81-4210-8FCF-36E1EB783B04}" srcOrd="1" destOrd="0" parTransId="{1E758C6A-B9F6-4CAC-AFF5-76607BCA62D7}" sibTransId="{ADB67FCC-C01C-4B84-9241-E6521A5CBC7D}"/>
    <dgm:cxn modelId="{DDEE81B4-0142-47C0-9745-C83C74C06D53}" type="presOf" srcId="{6CD9F0CE-ED5F-471D-ADD0-760B64D0DA41}" destId="{BF59FA3B-E468-4450-B006-08847C30A727}" srcOrd="0" destOrd="0" presId="urn:microsoft.com/office/officeart/2018/2/layout/IconLabelDescriptionList"/>
    <dgm:cxn modelId="{EDB67DB6-5707-4A6C-B86B-93194EDB8A96}" srcId="{ED5063E7-6485-4F7C-B2A9-B1FE15759A1E}" destId="{895A2717-289F-4979-8845-3F3D6343194A}" srcOrd="0" destOrd="0" parTransId="{34A2AE40-CD48-4EEC-8DBA-DB068496AFC3}" sibTransId="{A8D9D15C-1D2E-4648-9DC6-ADDD8EFD1C41}"/>
    <dgm:cxn modelId="{AF3E63BD-4DB2-4DEA-A93F-D90BA36D3A46}" srcId="{B39380CB-1E58-4497-A40D-90B7BB45847F}" destId="{18F75113-231F-471D-9024-4E42BC8F0EA2}" srcOrd="0" destOrd="0" parTransId="{681ADB5D-076F-4E42-A6CF-B65B8976DE95}" sibTransId="{A72785AB-5A0A-4003-8197-61861B4FC9FF}"/>
    <dgm:cxn modelId="{D86386C4-BCF3-4425-9A6C-0749C5806A77}" type="presOf" srcId="{2B599070-2C81-4EC8-8F54-B0E91AA5727D}" destId="{9D927605-39BD-4150-9511-17E782FC8589}" srcOrd="0" destOrd="1" presId="urn:microsoft.com/office/officeart/2018/2/layout/IconLabelDescriptionList"/>
    <dgm:cxn modelId="{D4FE29F3-8259-4856-B4B6-E203BA088DF4}" type="presOf" srcId="{ED5063E7-6485-4F7C-B2A9-B1FE15759A1E}" destId="{D8957396-4879-43AA-8C40-5EA962F8886D}" srcOrd="0" destOrd="0" presId="urn:microsoft.com/office/officeart/2018/2/layout/IconLabelDescriptionList"/>
    <dgm:cxn modelId="{A9F1BF91-67F1-4E4A-BA3D-9F42A8EEF9D4}" type="presParOf" srcId="{1866AD4D-A45E-4D4D-8699-F1963A007929}" destId="{7C643591-AB6E-41A5-8FF3-A391C77A17A1}" srcOrd="0" destOrd="0" presId="urn:microsoft.com/office/officeart/2018/2/layout/IconLabelDescriptionList"/>
    <dgm:cxn modelId="{EEC91283-B523-49BE-9709-0CB61749153F}" type="presParOf" srcId="{7C643591-AB6E-41A5-8FF3-A391C77A17A1}" destId="{912CDF39-9391-4D50-8206-B34F98AAC74E}" srcOrd="0" destOrd="0" presId="urn:microsoft.com/office/officeart/2018/2/layout/IconLabelDescriptionList"/>
    <dgm:cxn modelId="{59C57100-1825-4016-8944-9210D6571626}" type="presParOf" srcId="{7C643591-AB6E-41A5-8FF3-A391C77A17A1}" destId="{42220A33-7AFB-4102-993A-0F032ECD0269}" srcOrd="1" destOrd="0" presId="urn:microsoft.com/office/officeart/2018/2/layout/IconLabelDescriptionList"/>
    <dgm:cxn modelId="{61352D75-C8B7-4853-A804-58C9CE04291A}" type="presParOf" srcId="{7C643591-AB6E-41A5-8FF3-A391C77A17A1}" destId="{5C788DBD-6792-4793-B52E-BAB9BD27E295}" srcOrd="2" destOrd="0" presId="urn:microsoft.com/office/officeart/2018/2/layout/IconLabelDescriptionList"/>
    <dgm:cxn modelId="{C3F0770D-2536-44AE-A492-7DC616CAE9E0}" type="presParOf" srcId="{7C643591-AB6E-41A5-8FF3-A391C77A17A1}" destId="{DD58361B-0421-4A55-8A14-C978B2761D6D}" srcOrd="3" destOrd="0" presId="urn:microsoft.com/office/officeart/2018/2/layout/IconLabelDescriptionList"/>
    <dgm:cxn modelId="{648C2700-51CD-4901-870E-44329C10F129}" type="presParOf" srcId="{7C643591-AB6E-41A5-8FF3-A391C77A17A1}" destId="{4A0BBB1D-B866-4058-AF60-2BFD756E2AD2}" srcOrd="4" destOrd="0" presId="urn:microsoft.com/office/officeart/2018/2/layout/IconLabelDescriptionList"/>
    <dgm:cxn modelId="{BFD3A018-2663-4528-A5B3-BCD35071085F}" type="presParOf" srcId="{1866AD4D-A45E-4D4D-8699-F1963A007929}" destId="{FFFD2A37-3465-41A0-8E76-9FB30ED0BD86}" srcOrd="1" destOrd="0" presId="urn:microsoft.com/office/officeart/2018/2/layout/IconLabelDescriptionList"/>
    <dgm:cxn modelId="{31593B04-AD5A-4E63-B9CE-9EAB55E8722D}" type="presParOf" srcId="{1866AD4D-A45E-4D4D-8699-F1963A007929}" destId="{A49967AA-C0A1-42BC-9458-42376BEA295A}" srcOrd="2" destOrd="0" presId="urn:microsoft.com/office/officeart/2018/2/layout/IconLabelDescriptionList"/>
    <dgm:cxn modelId="{0F1CA0B3-27E1-4B8A-95F1-ACD33FCC4B7E}" type="presParOf" srcId="{A49967AA-C0A1-42BC-9458-42376BEA295A}" destId="{CC8C590F-9B1E-44E4-BA20-8F949F504F44}" srcOrd="0" destOrd="0" presId="urn:microsoft.com/office/officeart/2018/2/layout/IconLabelDescriptionList"/>
    <dgm:cxn modelId="{5511B61D-51CF-4FF5-8786-1BA2F3381053}" type="presParOf" srcId="{A49967AA-C0A1-42BC-9458-42376BEA295A}" destId="{C8A72D8D-2C51-4965-BBF5-2DBF193B0EBA}" srcOrd="1" destOrd="0" presId="urn:microsoft.com/office/officeart/2018/2/layout/IconLabelDescriptionList"/>
    <dgm:cxn modelId="{1B103608-2ECB-4BD2-A4EA-C78AF42D4E93}" type="presParOf" srcId="{A49967AA-C0A1-42BC-9458-42376BEA295A}" destId="{1AF3F374-A2C1-48C8-A620-672F28642A4A}" srcOrd="2" destOrd="0" presId="urn:microsoft.com/office/officeart/2018/2/layout/IconLabelDescriptionList"/>
    <dgm:cxn modelId="{13C94388-E5E7-4143-BD3D-B0EDCF12B263}" type="presParOf" srcId="{A49967AA-C0A1-42BC-9458-42376BEA295A}" destId="{FDDEA9F6-E854-4BC4-9ABE-2B525B9DCB22}" srcOrd="3" destOrd="0" presId="urn:microsoft.com/office/officeart/2018/2/layout/IconLabelDescriptionList"/>
    <dgm:cxn modelId="{242199EC-923C-45F6-BB36-7FA325E3C365}" type="presParOf" srcId="{A49967AA-C0A1-42BC-9458-42376BEA295A}" destId="{BF59FA3B-E468-4450-B006-08847C30A727}" srcOrd="4" destOrd="0" presId="urn:microsoft.com/office/officeart/2018/2/layout/IconLabelDescriptionList"/>
    <dgm:cxn modelId="{85B2D8D5-FAFB-4E04-A6BF-5273B3C79CF3}" type="presParOf" srcId="{1866AD4D-A45E-4D4D-8699-F1963A007929}" destId="{5AEE293C-B846-4B25-8534-4389F6D44EB3}" srcOrd="3" destOrd="0" presId="urn:microsoft.com/office/officeart/2018/2/layout/IconLabelDescriptionList"/>
    <dgm:cxn modelId="{CFC30218-95B6-4DDB-A365-8967A0FE357A}" type="presParOf" srcId="{1866AD4D-A45E-4D4D-8699-F1963A007929}" destId="{9C9A2889-53BA-44DC-BF66-3FADAA017970}" srcOrd="4" destOrd="0" presId="urn:microsoft.com/office/officeart/2018/2/layout/IconLabelDescriptionList"/>
    <dgm:cxn modelId="{4F2AABB3-329B-4383-A733-02A07F5C4B7E}" type="presParOf" srcId="{9C9A2889-53BA-44DC-BF66-3FADAA017970}" destId="{15E939B1-7CC8-4784-A441-895BC8829D00}" srcOrd="0" destOrd="0" presId="urn:microsoft.com/office/officeart/2018/2/layout/IconLabelDescriptionList"/>
    <dgm:cxn modelId="{AFE6530D-13CB-4A7E-9BC0-4DDF4B513415}" type="presParOf" srcId="{9C9A2889-53BA-44DC-BF66-3FADAA017970}" destId="{2D5452E8-7ACE-4CC5-9091-67EFD46551C5}" srcOrd="1" destOrd="0" presId="urn:microsoft.com/office/officeart/2018/2/layout/IconLabelDescriptionList"/>
    <dgm:cxn modelId="{9B1E2386-DA13-44B4-8D42-F05EDA72160E}" type="presParOf" srcId="{9C9A2889-53BA-44DC-BF66-3FADAA017970}" destId="{D8957396-4879-43AA-8C40-5EA962F8886D}" srcOrd="2" destOrd="0" presId="urn:microsoft.com/office/officeart/2018/2/layout/IconLabelDescriptionList"/>
    <dgm:cxn modelId="{475F9549-033C-4F48-8785-4B65384EFA86}" type="presParOf" srcId="{9C9A2889-53BA-44DC-BF66-3FADAA017970}" destId="{75764234-5699-4399-A5E6-47E28A276260}" srcOrd="3" destOrd="0" presId="urn:microsoft.com/office/officeart/2018/2/layout/IconLabelDescriptionList"/>
    <dgm:cxn modelId="{89E0DC27-39CC-4F77-A757-8804CFBEBC11}" type="presParOf" srcId="{9C9A2889-53BA-44DC-BF66-3FADAA017970}" destId="{9D927605-39BD-4150-9511-17E782FC858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E116343-4E24-44C9-B0E2-9C23D6D85E51}"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C2434FEE-CBB4-4FC1-835E-F74EABD817A7}">
      <dgm:prSet/>
      <dgm:spPr/>
      <dgm:t>
        <a:bodyPr/>
        <a:lstStyle/>
        <a:p>
          <a:pPr>
            <a:defRPr b="1"/>
          </a:pPr>
          <a:r>
            <a:rPr lang="en-US" b="1"/>
            <a:t>3.2.1 Business Understanding</a:t>
          </a:r>
          <a:endParaRPr lang="en-US"/>
        </a:p>
      </dgm:t>
    </dgm:pt>
    <dgm:pt modelId="{E5723F24-0500-40CF-8AEB-81C38973E8CB}" type="parTrans" cxnId="{9F44EEE3-C711-41DA-8A5A-4A7F0547AED0}">
      <dgm:prSet/>
      <dgm:spPr/>
      <dgm:t>
        <a:bodyPr/>
        <a:lstStyle/>
        <a:p>
          <a:endParaRPr lang="en-US"/>
        </a:p>
      </dgm:t>
    </dgm:pt>
    <dgm:pt modelId="{F9098BB0-9160-461D-9756-3039617F9BA8}" type="sibTrans" cxnId="{9F44EEE3-C711-41DA-8A5A-4A7F0547AED0}">
      <dgm:prSet/>
      <dgm:spPr/>
      <dgm:t>
        <a:bodyPr/>
        <a:lstStyle/>
        <a:p>
          <a:endParaRPr lang="en-US"/>
        </a:p>
      </dgm:t>
    </dgm:pt>
    <dgm:pt modelId="{DA7CAD3A-C45A-4216-9AD5-79F6379FD9F3}">
      <dgm:prSet/>
      <dgm:spPr/>
      <dgm:t>
        <a:bodyPr/>
        <a:lstStyle/>
        <a:p>
          <a:r>
            <a:rPr lang="en-US"/>
            <a:t>Understand the context of blockchain technology.</a:t>
          </a:r>
        </a:p>
      </dgm:t>
    </dgm:pt>
    <dgm:pt modelId="{EFE83DEE-AA12-4B88-96F7-5F33B90156BA}" type="parTrans" cxnId="{B4AFAF86-5A82-4F6D-8D7F-66792F7FE904}">
      <dgm:prSet/>
      <dgm:spPr/>
      <dgm:t>
        <a:bodyPr/>
        <a:lstStyle/>
        <a:p>
          <a:endParaRPr lang="en-US"/>
        </a:p>
      </dgm:t>
    </dgm:pt>
    <dgm:pt modelId="{7B27069A-52C2-49CE-B804-28F765A7A3D3}" type="sibTrans" cxnId="{B4AFAF86-5A82-4F6D-8D7F-66792F7FE904}">
      <dgm:prSet/>
      <dgm:spPr/>
      <dgm:t>
        <a:bodyPr/>
        <a:lstStyle/>
        <a:p>
          <a:endParaRPr lang="en-US"/>
        </a:p>
      </dgm:t>
    </dgm:pt>
    <dgm:pt modelId="{AAD0FA38-E10F-4E49-BEBB-CD96F4A777D0}">
      <dgm:prSet/>
      <dgm:spPr/>
      <dgm:t>
        <a:bodyPr/>
        <a:lstStyle/>
        <a:p>
          <a:r>
            <a:rPr lang="en-US"/>
            <a:t>Scope out implementations of blockchain technology and their applications.</a:t>
          </a:r>
        </a:p>
      </dgm:t>
    </dgm:pt>
    <dgm:pt modelId="{D7841ED5-2EC6-4EBF-A9D1-AD5C3A2306A8}" type="parTrans" cxnId="{A0018CF8-956B-4CA6-B6E2-E5C5AA2C81BD}">
      <dgm:prSet/>
      <dgm:spPr/>
      <dgm:t>
        <a:bodyPr/>
        <a:lstStyle/>
        <a:p>
          <a:endParaRPr lang="en-US"/>
        </a:p>
      </dgm:t>
    </dgm:pt>
    <dgm:pt modelId="{6A19A644-E2BF-42EC-8D6A-A02565E3B974}" type="sibTrans" cxnId="{A0018CF8-956B-4CA6-B6E2-E5C5AA2C81BD}">
      <dgm:prSet/>
      <dgm:spPr/>
      <dgm:t>
        <a:bodyPr/>
        <a:lstStyle/>
        <a:p>
          <a:endParaRPr lang="en-US"/>
        </a:p>
      </dgm:t>
    </dgm:pt>
    <dgm:pt modelId="{2F3BD899-F77D-487B-BD92-79B05FA9B422}">
      <dgm:prSet/>
      <dgm:spPr/>
      <dgm:t>
        <a:bodyPr/>
        <a:lstStyle/>
        <a:p>
          <a:r>
            <a:rPr lang="en-US"/>
            <a:t>Conduct literature reviews to comprehend existing research in fraud detection within financial transactions, including database-based and blockchain-based approaches.</a:t>
          </a:r>
        </a:p>
      </dgm:t>
    </dgm:pt>
    <dgm:pt modelId="{6CE4BD30-B041-4ABE-82E8-D9892F137655}" type="parTrans" cxnId="{20A71AD4-9CD2-41E9-88BE-ADAEE6B71402}">
      <dgm:prSet/>
      <dgm:spPr/>
      <dgm:t>
        <a:bodyPr/>
        <a:lstStyle/>
        <a:p>
          <a:endParaRPr lang="en-US"/>
        </a:p>
      </dgm:t>
    </dgm:pt>
    <dgm:pt modelId="{10711E78-D2A1-4692-A30A-2BEA1168041A}" type="sibTrans" cxnId="{20A71AD4-9CD2-41E9-88BE-ADAEE6B71402}">
      <dgm:prSet/>
      <dgm:spPr/>
      <dgm:t>
        <a:bodyPr/>
        <a:lstStyle/>
        <a:p>
          <a:endParaRPr lang="en-US"/>
        </a:p>
      </dgm:t>
    </dgm:pt>
    <dgm:pt modelId="{7488235C-B682-4292-B648-241FB76B5B43}">
      <dgm:prSet/>
      <dgm:spPr/>
      <dgm:t>
        <a:bodyPr/>
        <a:lstStyle/>
        <a:p>
          <a:r>
            <a:rPr lang="en-US"/>
            <a:t>Make a research project proposal to justify the need for the study.</a:t>
          </a:r>
        </a:p>
      </dgm:t>
    </dgm:pt>
    <dgm:pt modelId="{D330C26E-6EB6-4EF8-9BA8-D899AB4F3D04}" type="parTrans" cxnId="{74200E20-3CFB-4B89-8160-8657823FFC01}">
      <dgm:prSet/>
      <dgm:spPr/>
      <dgm:t>
        <a:bodyPr/>
        <a:lstStyle/>
        <a:p>
          <a:endParaRPr lang="en-US"/>
        </a:p>
      </dgm:t>
    </dgm:pt>
    <dgm:pt modelId="{E75A1096-F58D-40B7-A8C2-A6EA3680B699}" type="sibTrans" cxnId="{74200E20-3CFB-4B89-8160-8657823FFC01}">
      <dgm:prSet/>
      <dgm:spPr/>
      <dgm:t>
        <a:bodyPr/>
        <a:lstStyle/>
        <a:p>
          <a:endParaRPr lang="en-US"/>
        </a:p>
      </dgm:t>
    </dgm:pt>
    <dgm:pt modelId="{ACCF9CE5-6DCC-41C2-ACAA-2C50634C5F6F}">
      <dgm:prSet/>
      <dgm:spPr/>
      <dgm:t>
        <a:bodyPr/>
        <a:lstStyle/>
        <a:p>
          <a:pPr>
            <a:defRPr b="1"/>
          </a:pPr>
          <a:r>
            <a:rPr lang="en-US" b="1"/>
            <a:t>3.2.2 Data Understanding</a:t>
          </a:r>
          <a:endParaRPr lang="en-US"/>
        </a:p>
      </dgm:t>
    </dgm:pt>
    <dgm:pt modelId="{FAEB00AB-276D-4D87-B55B-ED55A16AF8A0}" type="parTrans" cxnId="{639A7400-B04E-453D-B978-AAAC03D302FD}">
      <dgm:prSet/>
      <dgm:spPr/>
      <dgm:t>
        <a:bodyPr/>
        <a:lstStyle/>
        <a:p>
          <a:endParaRPr lang="en-US"/>
        </a:p>
      </dgm:t>
    </dgm:pt>
    <dgm:pt modelId="{5CA2E864-AF9B-41BF-8C9A-728B36F277B2}" type="sibTrans" cxnId="{639A7400-B04E-453D-B978-AAAC03D302FD}">
      <dgm:prSet/>
      <dgm:spPr/>
      <dgm:t>
        <a:bodyPr/>
        <a:lstStyle/>
        <a:p>
          <a:endParaRPr lang="en-US"/>
        </a:p>
      </dgm:t>
    </dgm:pt>
    <dgm:pt modelId="{006F71B9-8CC8-4395-ABCC-71607BB49BE9}">
      <dgm:prSet/>
      <dgm:spPr/>
      <dgm:t>
        <a:bodyPr/>
        <a:lstStyle/>
        <a:p>
          <a:r>
            <a:rPr lang="en-US"/>
            <a:t>Source the dataset identified through literature review.</a:t>
          </a:r>
        </a:p>
      </dgm:t>
    </dgm:pt>
    <dgm:pt modelId="{CF8ECFA6-B9F1-447F-83D9-5EC2DC9BF9EF}" type="parTrans" cxnId="{32ECFA8B-D4FC-4B57-A2E8-1C71E21B4DE1}">
      <dgm:prSet/>
      <dgm:spPr/>
      <dgm:t>
        <a:bodyPr/>
        <a:lstStyle/>
        <a:p>
          <a:endParaRPr lang="en-US"/>
        </a:p>
      </dgm:t>
    </dgm:pt>
    <dgm:pt modelId="{E4D7E139-694B-48C9-A2E0-FA61F65184CB}" type="sibTrans" cxnId="{32ECFA8B-D4FC-4B57-A2E8-1C71E21B4DE1}">
      <dgm:prSet/>
      <dgm:spPr/>
      <dgm:t>
        <a:bodyPr/>
        <a:lstStyle/>
        <a:p>
          <a:endParaRPr lang="en-US"/>
        </a:p>
      </dgm:t>
    </dgm:pt>
    <dgm:pt modelId="{E36BDA24-4DB1-42A6-A9D2-1DF629974801}">
      <dgm:prSet/>
      <dgm:spPr/>
      <dgm:t>
        <a:bodyPr/>
        <a:lstStyle/>
        <a:p>
          <a:r>
            <a:rPr lang="en-US"/>
            <a:t>Understand the chosen dataset, including its scope, features, and target variable.</a:t>
          </a:r>
        </a:p>
      </dgm:t>
    </dgm:pt>
    <dgm:pt modelId="{41995475-A482-4367-BED9-A6D949207A57}" type="parTrans" cxnId="{DDFF08F7-5783-4C5A-9296-17B79051B24E}">
      <dgm:prSet/>
      <dgm:spPr/>
      <dgm:t>
        <a:bodyPr/>
        <a:lstStyle/>
        <a:p>
          <a:endParaRPr lang="en-US"/>
        </a:p>
      </dgm:t>
    </dgm:pt>
    <dgm:pt modelId="{13531E08-57EA-4EC7-B4E6-8D77929179B0}" type="sibTrans" cxnId="{DDFF08F7-5783-4C5A-9296-17B79051B24E}">
      <dgm:prSet/>
      <dgm:spPr/>
      <dgm:t>
        <a:bodyPr/>
        <a:lstStyle/>
        <a:p>
          <a:endParaRPr lang="en-US"/>
        </a:p>
      </dgm:t>
    </dgm:pt>
    <dgm:pt modelId="{8D23327F-CA79-4E71-B2DE-8BBD37D70C05}">
      <dgm:prSet/>
      <dgm:spPr/>
      <dgm:t>
        <a:bodyPr/>
        <a:lstStyle/>
        <a:p>
          <a:r>
            <a:rPr lang="en-US"/>
            <a:t>Verify data integrity and quality.</a:t>
          </a:r>
        </a:p>
      </dgm:t>
    </dgm:pt>
    <dgm:pt modelId="{72FE1170-1C74-4105-B9DF-056D259E0B0A}" type="parTrans" cxnId="{72676177-3538-4C5B-B93F-8522B37A673A}">
      <dgm:prSet/>
      <dgm:spPr/>
      <dgm:t>
        <a:bodyPr/>
        <a:lstStyle/>
        <a:p>
          <a:endParaRPr lang="en-US"/>
        </a:p>
      </dgm:t>
    </dgm:pt>
    <dgm:pt modelId="{424098C6-F5CA-4030-9988-D99FDBE9F121}" type="sibTrans" cxnId="{72676177-3538-4C5B-B93F-8522B37A673A}">
      <dgm:prSet/>
      <dgm:spPr/>
      <dgm:t>
        <a:bodyPr/>
        <a:lstStyle/>
        <a:p>
          <a:endParaRPr lang="en-US"/>
        </a:p>
      </dgm:t>
    </dgm:pt>
    <dgm:pt modelId="{1C500D40-C3CA-4686-886A-2EAB51EEE266}">
      <dgm:prSet/>
      <dgm:spPr/>
      <dgm:t>
        <a:bodyPr/>
        <a:lstStyle/>
        <a:p>
          <a:r>
            <a:rPr lang="en-US"/>
            <a:t>Ensure alignment of dataset implementation with literature review findings.</a:t>
          </a:r>
        </a:p>
      </dgm:t>
    </dgm:pt>
    <dgm:pt modelId="{5A20E036-7EB1-454C-8F68-8F93CA98C198}" type="parTrans" cxnId="{690D3BEC-4D06-45FF-8E14-158E2A3431BE}">
      <dgm:prSet/>
      <dgm:spPr/>
      <dgm:t>
        <a:bodyPr/>
        <a:lstStyle/>
        <a:p>
          <a:endParaRPr lang="en-US"/>
        </a:p>
      </dgm:t>
    </dgm:pt>
    <dgm:pt modelId="{C5DE5C69-CFFE-4D91-B09A-2CE185D2DEDB}" type="sibTrans" cxnId="{690D3BEC-4D06-45FF-8E14-158E2A3431BE}">
      <dgm:prSet/>
      <dgm:spPr/>
      <dgm:t>
        <a:bodyPr/>
        <a:lstStyle/>
        <a:p>
          <a:endParaRPr lang="en-US"/>
        </a:p>
      </dgm:t>
    </dgm:pt>
    <dgm:pt modelId="{64E2CFFB-5CCD-4259-BB00-CD57B8A6F4F7}">
      <dgm:prSet/>
      <dgm:spPr/>
      <dgm:t>
        <a:bodyPr/>
        <a:lstStyle/>
        <a:p>
          <a:pPr>
            <a:defRPr b="1"/>
          </a:pPr>
          <a:r>
            <a:rPr lang="en-US" b="1"/>
            <a:t>3.2.3 Data Preparation</a:t>
          </a:r>
          <a:endParaRPr lang="en-US"/>
        </a:p>
      </dgm:t>
    </dgm:pt>
    <dgm:pt modelId="{20E9E1F5-C320-40AC-93C9-F360401142DA}" type="parTrans" cxnId="{F2770DEB-A0AF-4731-87D1-1975867120E2}">
      <dgm:prSet/>
      <dgm:spPr/>
      <dgm:t>
        <a:bodyPr/>
        <a:lstStyle/>
        <a:p>
          <a:endParaRPr lang="en-US"/>
        </a:p>
      </dgm:t>
    </dgm:pt>
    <dgm:pt modelId="{D76042BC-12FB-4370-9894-5E35B1B5A774}" type="sibTrans" cxnId="{F2770DEB-A0AF-4731-87D1-1975867120E2}">
      <dgm:prSet/>
      <dgm:spPr/>
      <dgm:t>
        <a:bodyPr/>
        <a:lstStyle/>
        <a:p>
          <a:endParaRPr lang="en-US"/>
        </a:p>
      </dgm:t>
    </dgm:pt>
    <dgm:pt modelId="{F45D865A-928C-414F-AA2B-F1A8475461BE}">
      <dgm:prSet/>
      <dgm:spPr/>
      <dgm:t>
        <a:bodyPr/>
        <a:lstStyle/>
        <a:p>
          <a:r>
            <a:rPr lang="en-US"/>
            <a:t>Load the dataset and explore its features and distributions.</a:t>
          </a:r>
        </a:p>
      </dgm:t>
    </dgm:pt>
    <dgm:pt modelId="{FA6929E7-A9C5-4BF9-8185-CAA587436D94}" type="parTrans" cxnId="{DACC7717-DB65-4FDA-9CAB-A57A68E135DE}">
      <dgm:prSet/>
      <dgm:spPr/>
      <dgm:t>
        <a:bodyPr/>
        <a:lstStyle/>
        <a:p>
          <a:endParaRPr lang="en-US"/>
        </a:p>
      </dgm:t>
    </dgm:pt>
    <dgm:pt modelId="{7269E080-6D6C-4C94-A52A-C4456562E79F}" type="sibTrans" cxnId="{DACC7717-DB65-4FDA-9CAB-A57A68E135DE}">
      <dgm:prSet/>
      <dgm:spPr/>
      <dgm:t>
        <a:bodyPr/>
        <a:lstStyle/>
        <a:p>
          <a:endParaRPr lang="en-US"/>
        </a:p>
      </dgm:t>
    </dgm:pt>
    <dgm:pt modelId="{9A22A380-500A-4337-BBB4-9C7E7C607329}">
      <dgm:prSet/>
      <dgm:spPr/>
      <dgm:t>
        <a:bodyPr/>
        <a:lstStyle/>
        <a:p>
          <a:r>
            <a:rPr lang="en-US"/>
            <a:t>Clean the data, perform feature engineering, imputation, and balancing.</a:t>
          </a:r>
        </a:p>
      </dgm:t>
    </dgm:pt>
    <dgm:pt modelId="{DCECD5D7-0DD5-477E-BEB3-729504DF1E1D}" type="parTrans" cxnId="{E88B5F64-08B3-41AA-8349-D96644A6E1BA}">
      <dgm:prSet/>
      <dgm:spPr/>
      <dgm:t>
        <a:bodyPr/>
        <a:lstStyle/>
        <a:p>
          <a:endParaRPr lang="en-US"/>
        </a:p>
      </dgm:t>
    </dgm:pt>
    <dgm:pt modelId="{2696BA99-7AFF-4D8F-BD3E-E5A77905A5D7}" type="sibTrans" cxnId="{E88B5F64-08B3-41AA-8349-D96644A6E1BA}">
      <dgm:prSet/>
      <dgm:spPr/>
      <dgm:t>
        <a:bodyPr/>
        <a:lstStyle/>
        <a:p>
          <a:endParaRPr lang="en-US"/>
        </a:p>
      </dgm:t>
    </dgm:pt>
    <dgm:pt modelId="{7A834957-6E13-417F-BE2D-012CFC00B86D}">
      <dgm:prSet/>
      <dgm:spPr/>
      <dgm:t>
        <a:bodyPr/>
        <a:lstStyle/>
        <a:p>
          <a:r>
            <a:rPr lang="en-US"/>
            <a:t>Justify data transformations to ensure high-quality input for modeling.</a:t>
          </a:r>
        </a:p>
      </dgm:t>
    </dgm:pt>
    <dgm:pt modelId="{CC2B9519-03BF-48A9-BCAC-C813497F0B83}" type="parTrans" cxnId="{67967D75-1D89-41AB-B56F-3F24E17BE4F5}">
      <dgm:prSet/>
      <dgm:spPr/>
      <dgm:t>
        <a:bodyPr/>
        <a:lstStyle/>
        <a:p>
          <a:endParaRPr lang="en-US"/>
        </a:p>
      </dgm:t>
    </dgm:pt>
    <dgm:pt modelId="{F5F8ED81-074E-4595-B5AA-2302A0C8BED4}" type="sibTrans" cxnId="{67967D75-1D89-41AB-B56F-3F24E17BE4F5}">
      <dgm:prSet/>
      <dgm:spPr/>
      <dgm:t>
        <a:bodyPr/>
        <a:lstStyle/>
        <a:p>
          <a:endParaRPr lang="en-US"/>
        </a:p>
      </dgm:t>
    </dgm:pt>
    <dgm:pt modelId="{2A0D0739-7804-4AD3-BB69-EE27E21B7E2D}" type="pres">
      <dgm:prSet presAssocID="{8E116343-4E24-44C9-B0E2-9C23D6D85E51}" presName="root" presStyleCnt="0">
        <dgm:presLayoutVars>
          <dgm:dir/>
          <dgm:resizeHandles val="exact"/>
        </dgm:presLayoutVars>
      </dgm:prSet>
      <dgm:spPr/>
    </dgm:pt>
    <dgm:pt modelId="{12E55A0A-ED4B-458F-8976-1C6EC194BD67}" type="pres">
      <dgm:prSet presAssocID="{C2434FEE-CBB4-4FC1-835E-F74EABD817A7}" presName="compNode" presStyleCnt="0"/>
      <dgm:spPr/>
    </dgm:pt>
    <dgm:pt modelId="{920A2109-99D9-4046-B405-A814EBD79E1A}" type="pres">
      <dgm:prSet presAssocID="{C2434FEE-CBB4-4FC1-835E-F74EABD817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29DF718-3F8B-4C84-99DC-B3C5C84CB498}" type="pres">
      <dgm:prSet presAssocID="{C2434FEE-CBB4-4FC1-835E-F74EABD817A7}" presName="iconSpace" presStyleCnt="0"/>
      <dgm:spPr/>
    </dgm:pt>
    <dgm:pt modelId="{5B59CF6C-5E11-4D81-8E7D-F81A218BECE6}" type="pres">
      <dgm:prSet presAssocID="{C2434FEE-CBB4-4FC1-835E-F74EABD817A7}" presName="parTx" presStyleLbl="revTx" presStyleIdx="0" presStyleCnt="6">
        <dgm:presLayoutVars>
          <dgm:chMax val="0"/>
          <dgm:chPref val="0"/>
        </dgm:presLayoutVars>
      </dgm:prSet>
      <dgm:spPr/>
    </dgm:pt>
    <dgm:pt modelId="{84CF72B9-9BDB-46F5-B5AE-2B33867E48BA}" type="pres">
      <dgm:prSet presAssocID="{C2434FEE-CBB4-4FC1-835E-F74EABD817A7}" presName="txSpace" presStyleCnt="0"/>
      <dgm:spPr/>
    </dgm:pt>
    <dgm:pt modelId="{E0B5F67E-545A-45B4-B929-8B3C08F721C2}" type="pres">
      <dgm:prSet presAssocID="{C2434FEE-CBB4-4FC1-835E-F74EABD817A7}" presName="desTx" presStyleLbl="revTx" presStyleIdx="1" presStyleCnt="6">
        <dgm:presLayoutVars/>
      </dgm:prSet>
      <dgm:spPr/>
    </dgm:pt>
    <dgm:pt modelId="{7FDAED16-6B13-4C59-A372-C0C049AD64E7}" type="pres">
      <dgm:prSet presAssocID="{F9098BB0-9160-461D-9756-3039617F9BA8}" presName="sibTrans" presStyleCnt="0"/>
      <dgm:spPr/>
    </dgm:pt>
    <dgm:pt modelId="{5E8BAFD3-7A74-4D3A-91C0-7ACFF9CF14D8}" type="pres">
      <dgm:prSet presAssocID="{ACCF9CE5-6DCC-41C2-ACAA-2C50634C5F6F}" presName="compNode" presStyleCnt="0"/>
      <dgm:spPr/>
    </dgm:pt>
    <dgm:pt modelId="{5871FC92-4690-40CA-9696-8DE87BA31318}" type="pres">
      <dgm:prSet presAssocID="{ACCF9CE5-6DCC-41C2-ACAA-2C50634C5F6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6916B68-D7A1-4F60-A12D-812928DD6448}" type="pres">
      <dgm:prSet presAssocID="{ACCF9CE5-6DCC-41C2-ACAA-2C50634C5F6F}" presName="iconSpace" presStyleCnt="0"/>
      <dgm:spPr/>
    </dgm:pt>
    <dgm:pt modelId="{6A89C84D-91C7-4764-8C30-FB34E61373D0}" type="pres">
      <dgm:prSet presAssocID="{ACCF9CE5-6DCC-41C2-ACAA-2C50634C5F6F}" presName="parTx" presStyleLbl="revTx" presStyleIdx="2" presStyleCnt="6">
        <dgm:presLayoutVars>
          <dgm:chMax val="0"/>
          <dgm:chPref val="0"/>
        </dgm:presLayoutVars>
      </dgm:prSet>
      <dgm:spPr/>
    </dgm:pt>
    <dgm:pt modelId="{36540AB2-E8DF-466E-8455-67FE90C1C0F4}" type="pres">
      <dgm:prSet presAssocID="{ACCF9CE5-6DCC-41C2-ACAA-2C50634C5F6F}" presName="txSpace" presStyleCnt="0"/>
      <dgm:spPr/>
    </dgm:pt>
    <dgm:pt modelId="{D05D7401-DB45-429D-A49A-927B6178B8DC}" type="pres">
      <dgm:prSet presAssocID="{ACCF9CE5-6DCC-41C2-ACAA-2C50634C5F6F}" presName="desTx" presStyleLbl="revTx" presStyleIdx="3" presStyleCnt="6">
        <dgm:presLayoutVars/>
      </dgm:prSet>
      <dgm:spPr/>
    </dgm:pt>
    <dgm:pt modelId="{7A4C7817-FE10-450B-A19B-F7A45857D0ED}" type="pres">
      <dgm:prSet presAssocID="{5CA2E864-AF9B-41BF-8C9A-728B36F277B2}" presName="sibTrans" presStyleCnt="0"/>
      <dgm:spPr/>
    </dgm:pt>
    <dgm:pt modelId="{71FE0F79-181E-43AA-BE32-A4137513DEC3}" type="pres">
      <dgm:prSet presAssocID="{64E2CFFB-5CCD-4259-BB00-CD57B8A6F4F7}" presName="compNode" presStyleCnt="0"/>
      <dgm:spPr/>
    </dgm:pt>
    <dgm:pt modelId="{0CF5368D-7C2E-441E-BC15-3BB6AC6F45ED}" type="pres">
      <dgm:prSet presAssocID="{64E2CFFB-5CCD-4259-BB00-CD57B8A6F4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dge scene"/>
        </a:ext>
      </dgm:extLst>
    </dgm:pt>
    <dgm:pt modelId="{ED4D5828-52E4-4C2E-B8FF-2CC58A020AD9}" type="pres">
      <dgm:prSet presAssocID="{64E2CFFB-5CCD-4259-BB00-CD57B8A6F4F7}" presName="iconSpace" presStyleCnt="0"/>
      <dgm:spPr/>
    </dgm:pt>
    <dgm:pt modelId="{9271AD4A-BF48-4107-BEFA-C55DF5A0728E}" type="pres">
      <dgm:prSet presAssocID="{64E2CFFB-5CCD-4259-BB00-CD57B8A6F4F7}" presName="parTx" presStyleLbl="revTx" presStyleIdx="4" presStyleCnt="6">
        <dgm:presLayoutVars>
          <dgm:chMax val="0"/>
          <dgm:chPref val="0"/>
        </dgm:presLayoutVars>
      </dgm:prSet>
      <dgm:spPr/>
    </dgm:pt>
    <dgm:pt modelId="{F863BA6A-D82C-4D8D-96F6-25C3EC1E04D0}" type="pres">
      <dgm:prSet presAssocID="{64E2CFFB-5CCD-4259-BB00-CD57B8A6F4F7}" presName="txSpace" presStyleCnt="0"/>
      <dgm:spPr/>
    </dgm:pt>
    <dgm:pt modelId="{70DB7525-6472-4CA7-BA5C-B486595B4B29}" type="pres">
      <dgm:prSet presAssocID="{64E2CFFB-5CCD-4259-BB00-CD57B8A6F4F7}" presName="desTx" presStyleLbl="revTx" presStyleIdx="5" presStyleCnt="6">
        <dgm:presLayoutVars/>
      </dgm:prSet>
      <dgm:spPr/>
    </dgm:pt>
  </dgm:ptLst>
  <dgm:cxnLst>
    <dgm:cxn modelId="{96EE1D00-A84E-42BD-93BF-68923D4B2D48}" type="presOf" srcId="{64E2CFFB-5CCD-4259-BB00-CD57B8A6F4F7}" destId="{9271AD4A-BF48-4107-BEFA-C55DF5A0728E}" srcOrd="0" destOrd="0" presId="urn:microsoft.com/office/officeart/2018/5/layout/CenteredIconLabelDescriptionList"/>
    <dgm:cxn modelId="{639A7400-B04E-453D-B978-AAAC03D302FD}" srcId="{8E116343-4E24-44C9-B0E2-9C23D6D85E51}" destId="{ACCF9CE5-6DCC-41C2-ACAA-2C50634C5F6F}" srcOrd="1" destOrd="0" parTransId="{FAEB00AB-276D-4D87-B55B-ED55A16AF8A0}" sibTransId="{5CA2E864-AF9B-41BF-8C9A-728B36F277B2}"/>
    <dgm:cxn modelId="{57DBD400-A02C-43F2-955B-CB35B0499E35}" type="presOf" srcId="{8E116343-4E24-44C9-B0E2-9C23D6D85E51}" destId="{2A0D0739-7804-4AD3-BB69-EE27E21B7E2D}" srcOrd="0" destOrd="0" presId="urn:microsoft.com/office/officeart/2018/5/layout/CenteredIconLabelDescriptionList"/>
    <dgm:cxn modelId="{E1DF9906-9BEE-4827-AC24-453635E6122D}" type="presOf" srcId="{9A22A380-500A-4337-BBB4-9C7E7C607329}" destId="{70DB7525-6472-4CA7-BA5C-B486595B4B29}" srcOrd="0" destOrd="1" presId="urn:microsoft.com/office/officeart/2018/5/layout/CenteredIconLabelDescriptionList"/>
    <dgm:cxn modelId="{FF53D212-9AAC-4B6C-A840-74DEFFC206D5}" type="presOf" srcId="{1C500D40-C3CA-4686-886A-2EAB51EEE266}" destId="{D05D7401-DB45-429D-A49A-927B6178B8DC}" srcOrd="0" destOrd="3" presId="urn:microsoft.com/office/officeart/2018/5/layout/CenteredIconLabelDescriptionList"/>
    <dgm:cxn modelId="{DACC7717-DB65-4FDA-9CAB-A57A68E135DE}" srcId="{64E2CFFB-5CCD-4259-BB00-CD57B8A6F4F7}" destId="{F45D865A-928C-414F-AA2B-F1A8475461BE}" srcOrd="0" destOrd="0" parTransId="{FA6929E7-A9C5-4BF9-8185-CAA587436D94}" sibTransId="{7269E080-6D6C-4C94-A52A-C4456562E79F}"/>
    <dgm:cxn modelId="{D008BD1C-4F86-4FFD-91D9-34E285244BAF}" type="presOf" srcId="{7A834957-6E13-417F-BE2D-012CFC00B86D}" destId="{70DB7525-6472-4CA7-BA5C-B486595B4B29}" srcOrd="0" destOrd="2" presId="urn:microsoft.com/office/officeart/2018/5/layout/CenteredIconLabelDescriptionList"/>
    <dgm:cxn modelId="{74200E20-3CFB-4B89-8160-8657823FFC01}" srcId="{C2434FEE-CBB4-4FC1-835E-F74EABD817A7}" destId="{7488235C-B682-4292-B648-241FB76B5B43}" srcOrd="3" destOrd="0" parTransId="{D330C26E-6EB6-4EF8-9BA8-D899AB4F3D04}" sibTransId="{E75A1096-F58D-40B7-A8C2-A6EA3680B699}"/>
    <dgm:cxn modelId="{E88B5F64-08B3-41AA-8349-D96644A6E1BA}" srcId="{64E2CFFB-5CCD-4259-BB00-CD57B8A6F4F7}" destId="{9A22A380-500A-4337-BBB4-9C7E7C607329}" srcOrd="1" destOrd="0" parTransId="{DCECD5D7-0DD5-477E-BEB3-729504DF1E1D}" sibTransId="{2696BA99-7AFF-4D8F-BD3E-E5A77905A5D7}"/>
    <dgm:cxn modelId="{58D69B46-936E-4D5B-8520-0B13F9895767}" type="presOf" srcId="{DA7CAD3A-C45A-4216-9AD5-79F6379FD9F3}" destId="{E0B5F67E-545A-45B4-B929-8B3C08F721C2}" srcOrd="0" destOrd="0" presId="urn:microsoft.com/office/officeart/2018/5/layout/CenteredIconLabelDescriptionList"/>
    <dgm:cxn modelId="{B443726B-6AB8-48F3-96A0-A4205631783A}" type="presOf" srcId="{7488235C-B682-4292-B648-241FB76B5B43}" destId="{E0B5F67E-545A-45B4-B929-8B3C08F721C2}" srcOrd="0" destOrd="3" presId="urn:microsoft.com/office/officeart/2018/5/layout/CenteredIconLabelDescriptionList"/>
    <dgm:cxn modelId="{67967D75-1D89-41AB-B56F-3F24E17BE4F5}" srcId="{64E2CFFB-5CCD-4259-BB00-CD57B8A6F4F7}" destId="{7A834957-6E13-417F-BE2D-012CFC00B86D}" srcOrd="2" destOrd="0" parTransId="{CC2B9519-03BF-48A9-BCAC-C813497F0B83}" sibTransId="{F5F8ED81-074E-4595-B5AA-2302A0C8BED4}"/>
    <dgm:cxn modelId="{72676177-3538-4C5B-B93F-8522B37A673A}" srcId="{ACCF9CE5-6DCC-41C2-ACAA-2C50634C5F6F}" destId="{8D23327F-CA79-4E71-B2DE-8BBD37D70C05}" srcOrd="2" destOrd="0" parTransId="{72FE1170-1C74-4105-B9DF-056D259E0B0A}" sibTransId="{424098C6-F5CA-4030-9988-D99FDBE9F121}"/>
    <dgm:cxn modelId="{B4AFAF86-5A82-4F6D-8D7F-66792F7FE904}" srcId="{C2434FEE-CBB4-4FC1-835E-F74EABD817A7}" destId="{DA7CAD3A-C45A-4216-9AD5-79F6379FD9F3}" srcOrd="0" destOrd="0" parTransId="{EFE83DEE-AA12-4B88-96F7-5F33B90156BA}" sibTransId="{7B27069A-52C2-49CE-B804-28F765A7A3D3}"/>
    <dgm:cxn modelId="{32ECFA8B-D4FC-4B57-A2E8-1C71E21B4DE1}" srcId="{ACCF9CE5-6DCC-41C2-ACAA-2C50634C5F6F}" destId="{006F71B9-8CC8-4395-ABCC-71607BB49BE9}" srcOrd="0" destOrd="0" parTransId="{CF8ECFA6-B9F1-447F-83D9-5EC2DC9BF9EF}" sibTransId="{E4D7E139-694B-48C9-A2E0-FA61F65184CB}"/>
    <dgm:cxn modelId="{98B7B68D-95AA-41C9-AF67-418817C27F97}" type="presOf" srcId="{AAD0FA38-E10F-4E49-BEBB-CD96F4A777D0}" destId="{E0B5F67E-545A-45B4-B929-8B3C08F721C2}" srcOrd="0" destOrd="1" presId="urn:microsoft.com/office/officeart/2018/5/layout/CenteredIconLabelDescriptionList"/>
    <dgm:cxn modelId="{BAE20599-0ACA-4911-AC99-F4F934E9AC6E}" type="presOf" srcId="{006F71B9-8CC8-4395-ABCC-71607BB49BE9}" destId="{D05D7401-DB45-429D-A49A-927B6178B8DC}" srcOrd="0" destOrd="0" presId="urn:microsoft.com/office/officeart/2018/5/layout/CenteredIconLabelDescriptionList"/>
    <dgm:cxn modelId="{DC8C5ABD-FE23-44E4-A690-19AFAA1E5D56}" type="presOf" srcId="{F45D865A-928C-414F-AA2B-F1A8475461BE}" destId="{70DB7525-6472-4CA7-BA5C-B486595B4B29}" srcOrd="0" destOrd="0" presId="urn:microsoft.com/office/officeart/2018/5/layout/CenteredIconLabelDescriptionList"/>
    <dgm:cxn modelId="{5C66FFC3-C48E-48E2-87CF-271726DC1987}" type="presOf" srcId="{ACCF9CE5-6DCC-41C2-ACAA-2C50634C5F6F}" destId="{6A89C84D-91C7-4764-8C30-FB34E61373D0}" srcOrd="0" destOrd="0" presId="urn:microsoft.com/office/officeart/2018/5/layout/CenteredIconLabelDescriptionList"/>
    <dgm:cxn modelId="{E1A51ECB-D251-4F47-9A1C-5BCF153B8FE9}" type="presOf" srcId="{8D23327F-CA79-4E71-B2DE-8BBD37D70C05}" destId="{D05D7401-DB45-429D-A49A-927B6178B8DC}" srcOrd="0" destOrd="2" presId="urn:microsoft.com/office/officeart/2018/5/layout/CenteredIconLabelDescriptionList"/>
    <dgm:cxn modelId="{FDF72DD3-489D-4558-A6EB-C2E9AE8361A9}" type="presOf" srcId="{C2434FEE-CBB4-4FC1-835E-F74EABD817A7}" destId="{5B59CF6C-5E11-4D81-8E7D-F81A218BECE6}" srcOrd="0" destOrd="0" presId="urn:microsoft.com/office/officeart/2018/5/layout/CenteredIconLabelDescriptionList"/>
    <dgm:cxn modelId="{20A71AD4-9CD2-41E9-88BE-ADAEE6B71402}" srcId="{C2434FEE-CBB4-4FC1-835E-F74EABD817A7}" destId="{2F3BD899-F77D-487B-BD92-79B05FA9B422}" srcOrd="2" destOrd="0" parTransId="{6CE4BD30-B041-4ABE-82E8-D9892F137655}" sibTransId="{10711E78-D2A1-4692-A30A-2BEA1168041A}"/>
    <dgm:cxn modelId="{9F44EEE3-C711-41DA-8A5A-4A7F0547AED0}" srcId="{8E116343-4E24-44C9-B0E2-9C23D6D85E51}" destId="{C2434FEE-CBB4-4FC1-835E-F74EABD817A7}" srcOrd="0" destOrd="0" parTransId="{E5723F24-0500-40CF-8AEB-81C38973E8CB}" sibTransId="{F9098BB0-9160-461D-9756-3039617F9BA8}"/>
    <dgm:cxn modelId="{F4B8AAE8-EFEF-4105-BDE9-09624192FBB5}" type="presOf" srcId="{2F3BD899-F77D-487B-BD92-79B05FA9B422}" destId="{E0B5F67E-545A-45B4-B929-8B3C08F721C2}" srcOrd="0" destOrd="2" presId="urn:microsoft.com/office/officeart/2018/5/layout/CenteredIconLabelDescriptionList"/>
    <dgm:cxn modelId="{F2770DEB-A0AF-4731-87D1-1975867120E2}" srcId="{8E116343-4E24-44C9-B0E2-9C23D6D85E51}" destId="{64E2CFFB-5CCD-4259-BB00-CD57B8A6F4F7}" srcOrd="2" destOrd="0" parTransId="{20E9E1F5-C320-40AC-93C9-F360401142DA}" sibTransId="{D76042BC-12FB-4370-9894-5E35B1B5A774}"/>
    <dgm:cxn modelId="{690D3BEC-4D06-45FF-8E14-158E2A3431BE}" srcId="{ACCF9CE5-6DCC-41C2-ACAA-2C50634C5F6F}" destId="{1C500D40-C3CA-4686-886A-2EAB51EEE266}" srcOrd="3" destOrd="0" parTransId="{5A20E036-7EB1-454C-8F68-8F93CA98C198}" sibTransId="{C5DE5C69-CFFE-4D91-B09A-2CE185D2DEDB}"/>
    <dgm:cxn modelId="{C6509EF6-E5A9-4B17-AD48-5EE361AA912D}" type="presOf" srcId="{E36BDA24-4DB1-42A6-A9D2-1DF629974801}" destId="{D05D7401-DB45-429D-A49A-927B6178B8DC}" srcOrd="0" destOrd="1" presId="urn:microsoft.com/office/officeart/2018/5/layout/CenteredIconLabelDescriptionList"/>
    <dgm:cxn modelId="{DDFF08F7-5783-4C5A-9296-17B79051B24E}" srcId="{ACCF9CE5-6DCC-41C2-ACAA-2C50634C5F6F}" destId="{E36BDA24-4DB1-42A6-A9D2-1DF629974801}" srcOrd="1" destOrd="0" parTransId="{41995475-A482-4367-BED9-A6D949207A57}" sibTransId="{13531E08-57EA-4EC7-B4E6-8D77929179B0}"/>
    <dgm:cxn modelId="{A0018CF8-956B-4CA6-B6E2-E5C5AA2C81BD}" srcId="{C2434FEE-CBB4-4FC1-835E-F74EABD817A7}" destId="{AAD0FA38-E10F-4E49-BEBB-CD96F4A777D0}" srcOrd="1" destOrd="0" parTransId="{D7841ED5-2EC6-4EBF-A9D1-AD5C3A2306A8}" sibTransId="{6A19A644-E2BF-42EC-8D6A-A02565E3B974}"/>
    <dgm:cxn modelId="{A62217DF-59A9-4650-BB4E-6C19D52A8294}" type="presParOf" srcId="{2A0D0739-7804-4AD3-BB69-EE27E21B7E2D}" destId="{12E55A0A-ED4B-458F-8976-1C6EC194BD67}" srcOrd="0" destOrd="0" presId="urn:microsoft.com/office/officeart/2018/5/layout/CenteredIconLabelDescriptionList"/>
    <dgm:cxn modelId="{D47CD6CF-F1CF-4C3B-BC4A-CFD48EE64E99}" type="presParOf" srcId="{12E55A0A-ED4B-458F-8976-1C6EC194BD67}" destId="{920A2109-99D9-4046-B405-A814EBD79E1A}" srcOrd="0" destOrd="0" presId="urn:microsoft.com/office/officeart/2018/5/layout/CenteredIconLabelDescriptionList"/>
    <dgm:cxn modelId="{D788D731-0028-44ED-A033-86A1C033B847}" type="presParOf" srcId="{12E55A0A-ED4B-458F-8976-1C6EC194BD67}" destId="{F29DF718-3F8B-4C84-99DC-B3C5C84CB498}" srcOrd="1" destOrd="0" presId="urn:microsoft.com/office/officeart/2018/5/layout/CenteredIconLabelDescriptionList"/>
    <dgm:cxn modelId="{39C86E01-9BEA-480C-B9E7-0E1E41C62302}" type="presParOf" srcId="{12E55A0A-ED4B-458F-8976-1C6EC194BD67}" destId="{5B59CF6C-5E11-4D81-8E7D-F81A218BECE6}" srcOrd="2" destOrd="0" presId="urn:microsoft.com/office/officeart/2018/5/layout/CenteredIconLabelDescriptionList"/>
    <dgm:cxn modelId="{2F111E02-7A46-470A-92C0-E04615CC3EF2}" type="presParOf" srcId="{12E55A0A-ED4B-458F-8976-1C6EC194BD67}" destId="{84CF72B9-9BDB-46F5-B5AE-2B33867E48BA}" srcOrd="3" destOrd="0" presId="urn:microsoft.com/office/officeart/2018/5/layout/CenteredIconLabelDescriptionList"/>
    <dgm:cxn modelId="{E924FD53-B09E-4A0E-AED2-412AA48EDAC4}" type="presParOf" srcId="{12E55A0A-ED4B-458F-8976-1C6EC194BD67}" destId="{E0B5F67E-545A-45B4-B929-8B3C08F721C2}" srcOrd="4" destOrd="0" presId="urn:microsoft.com/office/officeart/2018/5/layout/CenteredIconLabelDescriptionList"/>
    <dgm:cxn modelId="{4A272F45-D8FB-4536-A05F-86BEF5C7DB1F}" type="presParOf" srcId="{2A0D0739-7804-4AD3-BB69-EE27E21B7E2D}" destId="{7FDAED16-6B13-4C59-A372-C0C049AD64E7}" srcOrd="1" destOrd="0" presId="urn:microsoft.com/office/officeart/2018/5/layout/CenteredIconLabelDescriptionList"/>
    <dgm:cxn modelId="{74EA4D13-637D-4FA8-88A8-ECA45384BF50}" type="presParOf" srcId="{2A0D0739-7804-4AD3-BB69-EE27E21B7E2D}" destId="{5E8BAFD3-7A74-4D3A-91C0-7ACFF9CF14D8}" srcOrd="2" destOrd="0" presId="urn:microsoft.com/office/officeart/2018/5/layout/CenteredIconLabelDescriptionList"/>
    <dgm:cxn modelId="{68661FAE-1D2F-4436-AF26-FD314842063A}" type="presParOf" srcId="{5E8BAFD3-7A74-4D3A-91C0-7ACFF9CF14D8}" destId="{5871FC92-4690-40CA-9696-8DE87BA31318}" srcOrd="0" destOrd="0" presId="urn:microsoft.com/office/officeart/2018/5/layout/CenteredIconLabelDescriptionList"/>
    <dgm:cxn modelId="{C48E71B9-65DC-4611-AB56-EFEF690AA7A6}" type="presParOf" srcId="{5E8BAFD3-7A74-4D3A-91C0-7ACFF9CF14D8}" destId="{C6916B68-D7A1-4F60-A12D-812928DD6448}" srcOrd="1" destOrd="0" presId="urn:microsoft.com/office/officeart/2018/5/layout/CenteredIconLabelDescriptionList"/>
    <dgm:cxn modelId="{BB382324-9809-4F0F-9F49-5A6E13015C85}" type="presParOf" srcId="{5E8BAFD3-7A74-4D3A-91C0-7ACFF9CF14D8}" destId="{6A89C84D-91C7-4764-8C30-FB34E61373D0}" srcOrd="2" destOrd="0" presId="urn:microsoft.com/office/officeart/2018/5/layout/CenteredIconLabelDescriptionList"/>
    <dgm:cxn modelId="{BC752267-7DA6-4138-9B30-4C7E096DA1C5}" type="presParOf" srcId="{5E8BAFD3-7A74-4D3A-91C0-7ACFF9CF14D8}" destId="{36540AB2-E8DF-466E-8455-67FE90C1C0F4}" srcOrd="3" destOrd="0" presId="urn:microsoft.com/office/officeart/2018/5/layout/CenteredIconLabelDescriptionList"/>
    <dgm:cxn modelId="{EC73722F-CBC1-4865-9AC0-728650A322E8}" type="presParOf" srcId="{5E8BAFD3-7A74-4D3A-91C0-7ACFF9CF14D8}" destId="{D05D7401-DB45-429D-A49A-927B6178B8DC}" srcOrd="4" destOrd="0" presId="urn:microsoft.com/office/officeart/2018/5/layout/CenteredIconLabelDescriptionList"/>
    <dgm:cxn modelId="{6BE035B8-8013-4B06-A133-3CD05AE8884E}" type="presParOf" srcId="{2A0D0739-7804-4AD3-BB69-EE27E21B7E2D}" destId="{7A4C7817-FE10-450B-A19B-F7A45857D0ED}" srcOrd="3" destOrd="0" presId="urn:microsoft.com/office/officeart/2018/5/layout/CenteredIconLabelDescriptionList"/>
    <dgm:cxn modelId="{BD3EB845-1C45-4234-A6CE-DAFF72009171}" type="presParOf" srcId="{2A0D0739-7804-4AD3-BB69-EE27E21B7E2D}" destId="{71FE0F79-181E-43AA-BE32-A4137513DEC3}" srcOrd="4" destOrd="0" presId="urn:microsoft.com/office/officeart/2018/5/layout/CenteredIconLabelDescriptionList"/>
    <dgm:cxn modelId="{531B3C12-E16E-432A-B754-371D47BA242B}" type="presParOf" srcId="{71FE0F79-181E-43AA-BE32-A4137513DEC3}" destId="{0CF5368D-7C2E-441E-BC15-3BB6AC6F45ED}" srcOrd="0" destOrd="0" presId="urn:microsoft.com/office/officeart/2018/5/layout/CenteredIconLabelDescriptionList"/>
    <dgm:cxn modelId="{BFBEAEE9-B924-4DAA-A91F-21D22F61BF41}" type="presParOf" srcId="{71FE0F79-181E-43AA-BE32-A4137513DEC3}" destId="{ED4D5828-52E4-4C2E-B8FF-2CC58A020AD9}" srcOrd="1" destOrd="0" presId="urn:microsoft.com/office/officeart/2018/5/layout/CenteredIconLabelDescriptionList"/>
    <dgm:cxn modelId="{19A584F4-6DCD-4490-A4E2-4583EEB09780}" type="presParOf" srcId="{71FE0F79-181E-43AA-BE32-A4137513DEC3}" destId="{9271AD4A-BF48-4107-BEFA-C55DF5A0728E}" srcOrd="2" destOrd="0" presId="urn:microsoft.com/office/officeart/2018/5/layout/CenteredIconLabelDescriptionList"/>
    <dgm:cxn modelId="{E38541F6-7B8C-407C-96C8-30AC12F35958}" type="presParOf" srcId="{71FE0F79-181E-43AA-BE32-A4137513DEC3}" destId="{F863BA6A-D82C-4D8D-96F6-25C3EC1E04D0}" srcOrd="3" destOrd="0" presId="urn:microsoft.com/office/officeart/2018/5/layout/CenteredIconLabelDescriptionList"/>
    <dgm:cxn modelId="{B0C58146-B9FF-4FD1-A625-6292F73BA375}" type="presParOf" srcId="{71FE0F79-181E-43AA-BE32-A4137513DEC3}" destId="{70DB7525-6472-4CA7-BA5C-B486595B4B2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BBC9E5E-3A0C-4362-9640-AF360503B206}"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E2FE9FC4-7FC8-47FE-B41B-D1694F4F4813}">
      <dgm:prSet/>
      <dgm:spPr/>
      <dgm:t>
        <a:bodyPr/>
        <a:lstStyle/>
        <a:p>
          <a:pPr>
            <a:defRPr b="1"/>
          </a:pPr>
          <a:r>
            <a:rPr lang="en-US" b="1"/>
            <a:t>3.2.4 Modeling</a:t>
          </a:r>
          <a:endParaRPr lang="en-US"/>
        </a:p>
      </dgm:t>
    </dgm:pt>
    <dgm:pt modelId="{AE57051E-3270-466B-A115-E5689E11F3C3}" type="parTrans" cxnId="{821F9B86-2E37-4774-8043-8E2616F54731}">
      <dgm:prSet/>
      <dgm:spPr/>
      <dgm:t>
        <a:bodyPr/>
        <a:lstStyle/>
        <a:p>
          <a:endParaRPr lang="en-US"/>
        </a:p>
      </dgm:t>
    </dgm:pt>
    <dgm:pt modelId="{E44A2D28-9C9E-4C30-A597-C98EF3836434}" type="sibTrans" cxnId="{821F9B86-2E37-4774-8043-8E2616F54731}">
      <dgm:prSet/>
      <dgm:spPr/>
      <dgm:t>
        <a:bodyPr/>
        <a:lstStyle/>
        <a:p>
          <a:endParaRPr lang="en-US"/>
        </a:p>
      </dgm:t>
    </dgm:pt>
    <dgm:pt modelId="{D4DF06BE-423B-4A1A-B937-57581BDDF907}">
      <dgm:prSet/>
      <dgm:spPr/>
      <dgm:t>
        <a:bodyPr/>
        <a:lstStyle/>
        <a:p>
          <a:r>
            <a:rPr lang="en-US"/>
            <a:t>Generate models using various techniques identified in the literature review.</a:t>
          </a:r>
        </a:p>
      </dgm:t>
    </dgm:pt>
    <dgm:pt modelId="{50AD1F0C-B290-49E4-8802-DDDCE9DD904E}" type="parTrans" cxnId="{FBA280B2-9752-46B4-8461-14E22179CBAC}">
      <dgm:prSet/>
      <dgm:spPr/>
      <dgm:t>
        <a:bodyPr/>
        <a:lstStyle/>
        <a:p>
          <a:endParaRPr lang="en-US"/>
        </a:p>
      </dgm:t>
    </dgm:pt>
    <dgm:pt modelId="{1A15C95F-D63F-417E-99EF-D1FE27CAB6C9}" type="sibTrans" cxnId="{FBA280B2-9752-46B4-8461-14E22179CBAC}">
      <dgm:prSet/>
      <dgm:spPr/>
      <dgm:t>
        <a:bodyPr/>
        <a:lstStyle/>
        <a:p>
          <a:endParaRPr lang="en-US"/>
        </a:p>
      </dgm:t>
    </dgm:pt>
    <dgm:pt modelId="{46B4EAEC-C2BF-4DFE-9EA0-325722143DF8}">
      <dgm:prSet/>
      <dgm:spPr/>
      <dgm:t>
        <a:bodyPr/>
        <a:lstStyle/>
        <a:p>
          <a:r>
            <a:rPr lang="en-US"/>
            <a:t>Incorporate hyperparameters and perform grid search with multiple fold cross-validation.</a:t>
          </a:r>
        </a:p>
      </dgm:t>
    </dgm:pt>
    <dgm:pt modelId="{FE3A5319-B5E2-4E8B-AD9B-4B07DE4AD276}" type="parTrans" cxnId="{566577E9-6CBD-498D-AA25-1B7962373645}">
      <dgm:prSet/>
      <dgm:spPr/>
      <dgm:t>
        <a:bodyPr/>
        <a:lstStyle/>
        <a:p>
          <a:endParaRPr lang="en-US"/>
        </a:p>
      </dgm:t>
    </dgm:pt>
    <dgm:pt modelId="{A28066D3-1A17-40F4-AD6F-211495FEE0F9}" type="sibTrans" cxnId="{566577E9-6CBD-498D-AA25-1B7962373645}">
      <dgm:prSet/>
      <dgm:spPr/>
      <dgm:t>
        <a:bodyPr/>
        <a:lstStyle/>
        <a:p>
          <a:endParaRPr lang="en-US"/>
        </a:p>
      </dgm:t>
    </dgm:pt>
    <dgm:pt modelId="{1BA02549-E548-46C6-BEAE-07C97ACC4447}">
      <dgm:prSet/>
      <dgm:spPr/>
      <dgm:t>
        <a:bodyPr/>
        <a:lstStyle/>
        <a:p>
          <a:r>
            <a:rPr lang="en-US"/>
            <a:t>Ensure integrity of model performance based on existing research.</a:t>
          </a:r>
        </a:p>
      </dgm:t>
    </dgm:pt>
    <dgm:pt modelId="{E63A5C2F-1726-4F00-BF21-E4D5B6157BB4}" type="parTrans" cxnId="{A4CF1AF7-CD07-40B2-8FAD-3B87553FB4F6}">
      <dgm:prSet/>
      <dgm:spPr/>
      <dgm:t>
        <a:bodyPr/>
        <a:lstStyle/>
        <a:p>
          <a:endParaRPr lang="en-US"/>
        </a:p>
      </dgm:t>
    </dgm:pt>
    <dgm:pt modelId="{C3AD9380-AAB9-4B38-8B56-388C4274EFF6}" type="sibTrans" cxnId="{A4CF1AF7-CD07-40B2-8FAD-3B87553FB4F6}">
      <dgm:prSet/>
      <dgm:spPr/>
      <dgm:t>
        <a:bodyPr/>
        <a:lstStyle/>
        <a:p>
          <a:endParaRPr lang="en-US"/>
        </a:p>
      </dgm:t>
    </dgm:pt>
    <dgm:pt modelId="{9154AEAB-F787-4DD8-9F70-66C5818D91C2}">
      <dgm:prSet/>
      <dgm:spPr/>
      <dgm:t>
        <a:bodyPr/>
        <a:lstStyle/>
        <a:p>
          <a:pPr>
            <a:defRPr b="1"/>
          </a:pPr>
          <a:r>
            <a:rPr lang="en-US" b="1"/>
            <a:t>3.2.5 Evaluation</a:t>
          </a:r>
          <a:endParaRPr lang="en-US"/>
        </a:p>
      </dgm:t>
    </dgm:pt>
    <dgm:pt modelId="{F5D3B25B-B1E0-4353-B340-27AE5E31FAB8}" type="parTrans" cxnId="{573AA970-88C0-4C49-9209-2A666474048B}">
      <dgm:prSet/>
      <dgm:spPr/>
      <dgm:t>
        <a:bodyPr/>
        <a:lstStyle/>
        <a:p>
          <a:endParaRPr lang="en-US"/>
        </a:p>
      </dgm:t>
    </dgm:pt>
    <dgm:pt modelId="{69400C0D-49FD-4925-BB6F-E521BB94B5F7}" type="sibTrans" cxnId="{573AA970-88C0-4C49-9209-2A666474048B}">
      <dgm:prSet/>
      <dgm:spPr/>
      <dgm:t>
        <a:bodyPr/>
        <a:lstStyle/>
        <a:p>
          <a:endParaRPr lang="en-US"/>
        </a:p>
      </dgm:t>
    </dgm:pt>
    <dgm:pt modelId="{200BD92F-CF03-4DB6-9354-5C5853CE8EDD}">
      <dgm:prSet/>
      <dgm:spPr/>
      <dgm:t>
        <a:bodyPr/>
        <a:lstStyle/>
        <a:p>
          <a:r>
            <a:rPr lang="en-US"/>
            <a:t>Evaluate model performance using metrics such as confusion matrix, accuracy, precision, recall, F1 score, and AUC-ROC score.</a:t>
          </a:r>
        </a:p>
      </dgm:t>
    </dgm:pt>
    <dgm:pt modelId="{0208C05B-9284-4E3E-9FBE-39620ED62356}" type="parTrans" cxnId="{9D8A9EA9-67AF-4A5B-8E62-F854B23977B0}">
      <dgm:prSet/>
      <dgm:spPr/>
      <dgm:t>
        <a:bodyPr/>
        <a:lstStyle/>
        <a:p>
          <a:endParaRPr lang="en-US"/>
        </a:p>
      </dgm:t>
    </dgm:pt>
    <dgm:pt modelId="{43532DFB-0BB2-4447-9784-74DDCFDB3FB0}" type="sibTrans" cxnId="{9D8A9EA9-67AF-4A5B-8E62-F854B23977B0}">
      <dgm:prSet/>
      <dgm:spPr/>
      <dgm:t>
        <a:bodyPr/>
        <a:lstStyle/>
        <a:p>
          <a:endParaRPr lang="en-US"/>
        </a:p>
      </dgm:t>
    </dgm:pt>
    <dgm:pt modelId="{64932ECA-DC4D-4356-9DE4-017860648497}">
      <dgm:prSet/>
      <dgm:spPr/>
      <dgm:t>
        <a:bodyPr/>
        <a:lstStyle/>
        <a:p>
          <a:r>
            <a:rPr lang="en-US"/>
            <a:t>Review the modeling process and results.</a:t>
          </a:r>
        </a:p>
      </dgm:t>
    </dgm:pt>
    <dgm:pt modelId="{FFF6415E-D0C1-47D6-8F6C-B1415EA9E586}" type="parTrans" cxnId="{9FDB9F99-7589-49CC-B5CC-9A6E14BC7A70}">
      <dgm:prSet/>
      <dgm:spPr/>
      <dgm:t>
        <a:bodyPr/>
        <a:lstStyle/>
        <a:p>
          <a:endParaRPr lang="en-US"/>
        </a:p>
      </dgm:t>
    </dgm:pt>
    <dgm:pt modelId="{ABD3728B-1862-466B-A29F-F3EB3C425E44}" type="sibTrans" cxnId="{9FDB9F99-7589-49CC-B5CC-9A6E14BC7A70}">
      <dgm:prSet/>
      <dgm:spPr/>
      <dgm:t>
        <a:bodyPr/>
        <a:lstStyle/>
        <a:p>
          <a:endParaRPr lang="en-US"/>
        </a:p>
      </dgm:t>
    </dgm:pt>
    <dgm:pt modelId="{97E3F246-8743-4B45-A95F-96B66349103B}">
      <dgm:prSet/>
      <dgm:spPr/>
      <dgm:t>
        <a:bodyPr/>
        <a:lstStyle/>
        <a:p>
          <a:pPr>
            <a:defRPr b="1"/>
          </a:pPr>
          <a:r>
            <a:rPr lang="en-US" b="1"/>
            <a:t>3.2.6 Deployment Visualization</a:t>
          </a:r>
          <a:endParaRPr lang="en-US"/>
        </a:p>
      </dgm:t>
    </dgm:pt>
    <dgm:pt modelId="{AE08283A-5965-4097-9B6D-137FE0603EAA}" type="parTrans" cxnId="{486AD568-44C2-41D5-9D02-FD68FF11D3A6}">
      <dgm:prSet/>
      <dgm:spPr/>
      <dgm:t>
        <a:bodyPr/>
        <a:lstStyle/>
        <a:p>
          <a:endParaRPr lang="en-US"/>
        </a:p>
      </dgm:t>
    </dgm:pt>
    <dgm:pt modelId="{61971EE6-46DA-4602-B5FD-9CBDBED39E2A}" type="sibTrans" cxnId="{486AD568-44C2-41D5-9D02-FD68FF11D3A6}">
      <dgm:prSet/>
      <dgm:spPr/>
      <dgm:t>
        <a:bodyPr/>
        <a:lstStyle/>
        <a:p>
          <a:endParaRPr lang="en-US"/>
        </a:p>
      </dgm:t>
    </dgm:pt>
    <dgm:pt modelId="{2AEA2482-414E-4E7E-85AD-5DD23EF55F94}">
      <dgm:prSet/>
      <dgm:spPr/>
      <dgm:t>
        <a:bodyPr/>
        <a:lstStyle/>
        <a:p>
          <a:r>
            <a:rPr lang="en-US"/>
            <a:t>Deploy the built models.</a:t>
          </a:r>
        </a:p>
      </dgm:t>
    </dgm:pt>
    <dgm:pt modelId="{92E12F2E-94BE-453F-90EA-A4C29F737A82}" type="parTrans" cxnId="{BDF48DB6-B7EB-498B-9421-D3D2CF175C15}">
      <dgm:prSet/>
      <dgm:spPr/>
      <dgm:t>
        <a:bodyPr/>
        <a:lstStyle/>
        <a:p>
          <a:endParaRPr lang="en-US"/>
        </a:p>
      </dgm:t>
    </dgm:pt>
    <dgm:pt modelId="{81ABA1CC-FECF-4813-A6AC-918E26CF6EEF}" type="sibTrans" cxnId="{BDF48DB6-B7EB-498B-9421-D3D2CF175C15}">
      <dgm:prSet/>
      <dgm:spPr/>
      <dgm:t>
        <a:bodyPr/>
        <a:lstStyle/>
        <a:p>
          <a:endParaRPr lang="en-US"/>
        </a:p>
      </dgm:t>
    </dgm:pt>
    <dgm:pt modelId="{98F1ABFE-5FCD-46E1-A076-2C38D5734B6B}">
      <dgm:prSet/>
      <dgm:spPr/>
      <dgm:t>
        <a:bodyPr/>
        <a:lstStyle/>
        <a:p>
          <a:r>
            <a:rPr lang="en-US"/>
            <a:t>Visualize the performance of the final model(s) and provide analysis and findings.</a:t>
          </a:r>
        </a:p>
      </dgm:t>
    </dgm:pt>
    <dgm:pt modelId="{E7E4CC61-4A2E-4DCA-851C-943A33CBA39A}" type="parTrans" cxnId="{65791E24-1708-4635-9150-4EAE2511732B}">
      <dgm:prSet/>
      <dgm:spPr/>
      <dgm:t>
        <a:bodyPr/>
        <a:lstStyle/>
        <a:p>
          <a:endParaRPr lang="en-US"/>
        </a:p>
      </dgm:t>
    </dgm:pt>
    <dgm:pt modelId="{7F8CE205-1B3D-4BE0-9D4F-8FEE6A7BF3D1}" type="sibTrans" cxnId="{65791E24-1708-4635-9150-4EAE2511732B}">
      <dgm:prSet/>
      <dgm:spPr/>
      <dgm:t>
        <a:bodyPr/>
        <a:lstStyle/>
        <a:p>
          <a:endParaRPr lang="en-US"/>
        </a:p>
      </dgm:t>
    </dgm:pt>
    <dgm:pt modelId="{EAA164A5-0FCF-421B-B39B-C00AA0552DD6}">
      <dgm:prSet/>
      <dgm:spPr/>
      <dgm:t>
        <a:bodyPr/>
        <a:lstStyle/>
        <a:p>
          <a:r>
            <a:rPr lang="en-US"/>
            <a:t>Create tables with performance metrics for benchmarking and validation.</a:t>
          </a:r>
        </a:p>
      </dgm:t>
    </dgm:pt>
    <dgm:pt modelId="{4F1FA2B2-CA35-42D4-93DA-D53FCC461150}" type="parTrans" cxnId="{61FEF22B-5DB6-4B5A-A83C-731468183814}">
      <dgm:prSet/>
      <dgm:spPr/>
      <dgm:t>
        <a:bodyPr/>
        <a:lstStyle/>
        <a:p>
          <a:endParaRPr lang="en-US"/>
        </a:p>
      </dgm:t>
    </dgm:pt>
    <dgm:pt modelId="{C293849D-5B6A-4099-80A4-99E56B772DE6}" type="sibTrans" cxnId="{61FEF22B-5DB6-4B5A-A83C-731468183814}">
      <dgm:prSet/>
      <dgm:spPr/>
      <dgm:t>
        <a:bodyPr/>
        <a:lstStyle/>
        <a:p>
          <a:endParaRPr lang="en-US"/>
        </a:p>
      </dgm:t>
    </dgm:pt>
    <dgm:pt modelId="{CDCA6BBF-7C79-4FDF-B535-2D5380432C58}">
      <dgm:prSet/>
      <dgm:spPr/>
      <dgm:t>
        <a:bodyPr/>
        <a:lstStyle/>
        <a:p>
          <a:pPr>
            <a:defRPr b="1"/>
          </a:pPr>
          <a:r>
            <a:rPr lang="en-US" b="1"/>
            <a:t>3.2.7 Documentation &amp; Submission</a:t>
          </a:r>
          <a:endParaRPr lang="en-US"/>
        </a:p>
      </dgm:t>
    </dgm:pt>
    <dgm:pt modelId="{3F68DBB5-0AA5-4911-B491-B879AB9F282C}" type="parTrans" cxnId="{F30A6F32-519C-4BE1-B19C-5BCFC0645792}">
      <dgm:prSet/>
      <dgm:spPr/>
      <dgm:t>
        <a:bodyPr/>
        <a:lstStyle/>
        <a:p>
          <a:endParaRPr lang="en-US"/>
        </a:p>
      </dgm:t>
    </dgm:pt>
    <dgm:pt modelId="{F1CB0083-B561-4CB9-A7DF-A796D4E9A039}" type="sibTrans" cxnId="{F30A6F32-519C-4BE1-B19C-5BCFC0645792}">
      <dgm:prSet/>
      <dgm:spPr/>
      <dgm:t>
        <a:bodyPr/>
        <a:lstStyle/>
        <a:p>
          <a:endParaRPr lang="en-US"/>
        </a:p>
      </dgm:t>
    </dgm:pt>
    <dgm:pt modelId="{57F58EF0-2232-41C2-A217-A71CD52F36E5}">
      <dgm:prSet/>
      <dgm:spPr/>
      <dgm:t>
        <a:bodyPr/>
        <a:lstStyle/>
        <a:p>
          <a:r>
            <a:rPr lang="en-US"/>
            <a:t>Organize final documentation of the project stages.</a:t>
          </a:r>
        </a:p>
      </dgm:t>
    </dgm:pt>
    <dgm:pt modelId="{99D9D224-FFF8-4126-BF8A-17D00A02F3DE}" type="parTrans" cxnId="{968A64A3-A63D-47F6-8DC2-FB816E40BCC6}">
      <dgm:prSet/>
      <dgm:spPr/>
      <dgm:t>
        <a:bodyPr/>
        <a:lstStyle/>
        <a:p>
          <a:endParaRPr lang="en-US"/>
        </a:p>
      </dgm:t>
    </dgm:pt>
    <dgm:pt modelId="{67466CC9-9C8D-4B6B-A005-EFB4DE4D3452}" type="sibTrans" cxnId="{968A64A3-A63D-47F6-8DC2-FB816E40BCC6}">
      <dgm:prSet/>
      <dgm:spPr/>
      <dgm:t>
        <a:bodyPr/>
        <a:lstStyle/>
        <a:p>
          <a:endParaRPr lang="en-US"/>
        </a:p>
      </dgm:t>
    </dgm:pt>
    <dgm:pt modelId="{3BD4483F-A9D0-4EC9-A5F2-A2D3DDDBF330}">
      <dgm:prSet/>
      <dgm:spPr/>
      <dgm:t>
        <a:bodyPr/>
        <a:lstStyle/>
        <a:p>
          <a:r>
            <a:rPr lang="en-US"/>
            <a:t>Prepare formal documentation and presentations to share the results.</a:t>
          </a:r>
        </a:p>
      </dgm:t>
    </dgm:pt>
    <dgm:pt modelId="{1BA713AE-0952-4694-8C1D-9F104B37A7EF}" type="parTrans" cxnId="{736922BC-7E4B-41BE-B7B3-74B3710EE9CB}">
      <dgm:prSet/>
      <dgm:spPr/>
      <dgm:t>
        <a:bodyPr/>
        <a:lstStyle/>
        <a:p>
          <a:endParaRPr lang="en-US"/>
        </a:p>
      </dgm:t>
    </dgm:pt>
    <dgm:pt modelId="{10D143E7-F7ED-4941-BF4B-794F65217EB0}" type="sibTrans" cxnId="{736922BC-7E4B-41BE-B7B3-74B3710EE9CB}">
      <dgm:prSet/>
      <dgm:spPr/>
      <dgm:t>
        <a:bodyPr/>
        <a:lstStyle/>
        <a:p>
          <a:endParaRPr lang="en-US"/>
        </a:p>
      </dgm:t>
    </dgm:pt>
    <dgm:pt modelId="{EAE59B3A-B946-457E-9BD5-22FA632950C3}">
      <dgm:prSet/>
      <dgm:spPr/>
      <dgm:t>
        <a:bodyPr/>
        <a:lstStyle/>
        <a:p>
          <a:r>
            <a:rPr lang="en-US"/>
            <a:t>Provide avenues for further contributions and research based on the documented findings.</a:t>
          </a:r>
        </a:p>
      </dgm:t>
    </dgm:pt>
    <dgm:pt modelId="{6877E114-769D-49DB-9A54-C7850220C277}" type="parTrans" cxnId="{CEA6B81A-66B2-4105-A62F-FBD02223BC8E}">
      <dgm:prSet/>
      <dgm:spPr/>
      <dgm:t>
        <a:bodyPr/>
        <a:lstStyle/>
        <a:p>
          <a:endParaRPr lang="en-US"/>
        </a:p>
      </dgm:t>
    </dgm:pt>
    <dgm:pt modelId="{1E81618D-1F48-403F-B35B-F4AD5B8916CF}" type="sibTrans" cxnId="{CEA6B81A-66B2-4105-A62F-FBD02223BC8E}">
      <dgm:prSet/>
      <dgm:spPr/>
      <dgm:t>
        <a:bodyPr/>
        <a:lstStyle/>
        <a:p>
          <a:endParaRPr lang="en-US"/>
        </a:p>
      </dgm:t>
    </dgm:pt>
    <dgm:pt modelId="{BA009D93-2DB7-4436-8388-15619EAB4E99}" type="pres">
      <dgm:prSet presAssocID="{0BBC9E5E-3A0C-4362-9640-AF360503B206}" presName="root" presStyleCnt="0">
        <dgm:presLayoutVars>
          <dgm:dir/>
          <dgm:resizeHandles val="exact"/>
        </dgm:presLayoutVars>
      </dgm:prSet>
      <dgm:spPr/>
    </dgm:pt>
    <dgm:pt modelId="{A8AFC671-1CAC-4AA0-8880-CA3C9CCFC792}" type="pres">
      <dgm:prSet presAssocID="{E2FE9FC4-7FC8-47FE-B41B-D1694F4F4813}" presName="compNode" presStyleCnt="0"/>
      <dgm:spPr/>
    </dgm:pt>
    <dgm:pt modelId="{385DEDAD-0449-411A-8B07-812B13C55424}" type="pres">
      <dgm:prSet presAssocID="{E2FE9FC4-7FC8-47FE-B41B-D1694F4F481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63A55C3B-C5D8-4DF6-8CFB-8B93F180C0FE}" type="pres">
      <dgm:prSet presAssocID="{E2FE9FC4-7FC8-47FE-B41B-D1694F4F4813}" presName="iconSpace" presStyleCnt="0"/>
      <dgm:spPr/>
    </dgm:pt>
    <dgm:pt modelId="{F83559A7-E243-46BC-A03C-0C1BF0E63412}" type="pres">
      <dgm:prSet presAssocID="{E2FE9FC4-7FC8-47FE-B41B-D1694F4F4813}" presName="parTx" presStyleLbl="revTx" presStyleIdx="0" presStyleCnt="8">
        <dgm:presLayoutVars>
          <dgm:chMax val="0"/>
          <dgm:chPref val="0"/>
        </dgm:presLayoutVars>
      </dgm:prSet>
      <dgm:spPr/>
    </dgm:pt>
    <dgm:pt modelId="{8FD5634A-4443-487A-BDEF-E809EF78A568}" type="pres">
      <dgm:prSet presAssocID="{E2FE9FC4-7FC8-47FE-B41B-D1694F4F4813}" presName="txSpace" presStyleCnt="0"/>
      <dgm:spPr/>
    </dgm:pt>
    <dgm:pt modelId="{8773248B-6B92-41A2-A15F-A46B3BE43B88}" type="pres">
      <dgm:prSet presAssocID="{E2FE9FC4-7FC8-47FE-B41B-D1694F4F4813}" presName="desTx" presStyleLbl="revTx" presStyleIdx="1" presStyleCnt="8">
        <dgm:presLayoutVars/>
      </dgm:prSet>
      <dgm:spPr/>
    </dgm:pt>
    <dgm:pt modelId="{03945C70-2375-4DC8-A510-C4F9493BE878}" type="pres">
      <dgm:prSet presAssocID="{E44A2D28-9C9E-4C30-A597-C98EF3836434}" presName="sibTrans" presStyleCnt="0"/>
      <dgm:spPr/>
    </dgm:pt>
    <dgm:pt modelId="{89981D5B-C5AB-4693-9DCD-B488B5DDED41}" type="pres">
      <dgm:prSet presAssocID="{9154AEAB-F787-4DD8-9F70-66C5818D91C2}" presName="compNode" presStyleCnt="0"/>
      <dgm:spPr/>
    </dgm:pt>
    <dgm:pt modelId="{443FE425-5833-4036-A62C-3FB0F27C4E0B}" type="pres">
      <dgm:prSet presAssocID="{9154AEAB-F787-4DD8-9F70-66C5818D91C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E2544701-0646-49E6-BA26-C5F5D47AAD50}" type="pres">
      <dgm:prSet presAssocID="{9154AEAB-F787-4DD8-9F70-66C5818D91C2}" presName="iconSpace" presStyleCnt="0"/>
      <dgm:spPr/>
    </dgm:pt>
    <dgm:pt modelId="{3C61B15B-1B28-4C90-A353-AE0C517701B8}" type="pres">
      <dgm:prSet presAssocID="{9154AEAB-F787-4DD8-9F70-66C5818D91C2}" presName="parTx" presStyleLbl="revTx" presStyleIdx="2" presStyleCnt="8">
        <dgm:presLayoutVars>
          <dgm:chMax val="0"/>
          <dgm:chPref val="0"/>
        </dgm:presLayoutVars>
      </dgm:prSet>
      <dgm:spPr/>
    </dgm:pt>
    <dgm:pt modelId="{07603BA0-7BC3-48BF-BE97-BB8C6D63DABC}" type="pres">
      <dgm:prSet presAssocID="{9154AEAB-F787-4DD8-9F70-66C5818D91C2}" presName="txSpace" presStyleCnt="0"/>
      <dgm:spPr/>
    </dgm:pt>
    <dgm:pt modelId="{55F04448-2D74-48FB-B56D-084D8A933CC6}" type="pres">
      <dgm:prSet presAssocID="{9154AEAB-F787-4DD8-9F70-66C5818D91C2}" presName="desTx" presStyleLbl="revTx" presStyleIdx="3" presStyleCnt="8">
        <dgm:presLayoutVars/>
      </dgm:prSet>
      <dgm:spPr/>
    </dgm:pt>
    <dgm:pt modelId="{D04274EA-2DB2-407F-90C7-B125274573C4}" type="pres">
      <dgm:prSet presAssocID="{69400C0D-49FD-4925-BB6F-E521BB94B5F7}" presName="sibTrans" presStyleCnt="0"/>
      <dgm:spPr/>
    </dgm:pt>
    <dgm:pt modelId="{E7C98C0A-ED32-44C7-BC99-6B8D35F7E5A2}" type="pres">
      <dgm:prSet presAssocID="{97E3F246-8743-4B45-A95F-96B66349103B}" presName="compNode" presStyleCnt="0"/>
      <dgm:spPr/>
    </dgm:pt>
    <dgm:pt modelId="{30A28C31-288B-43E2-9E8D-C38D40E2103C}" type="pres">
      <dgm:prSet presAssocID="{97E3F246-8743-4B45-A95F-96B6634910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34540E30-34E6-47C2-8446-F8D783402BBC}" type="pres">
      <dgm:prSet presAssocID="{97E3F246-8743-4B45-A95F-96B66349103B}" presName="iconSpace" presStyleCnt="0"/>
      <dgm:spPr/>
    </dgm:pt>
    <dgm:pt modelId="{9F97C4BC-F8C3-4843-A475-54747C8AEB73}" type="pres">
      <dgm:prSet presAssocID="{97E3F246-8743-4B45-A95F-96B66349103B}" presName="parTx" presStyleLbl="revTx" presStyleIdx="4" presStyleCnt="8">
        <dgm:presLayoutVars>
          <dgm:chMax val="0"/>
          <dgm:chPref val="0"/>
        </dgm:presLayoutVars>
      </dgm:prSet>
      <dgm:spPr/>
    </dgm:pt>
    <dgm:pt modelId="{A281F1E7-0BA9-44B1-99E3-67573BCD5399}" type="pres">
      <dgm:prSet presAssocID="{97E3F246-8743-4B45-A95F-96B66349103B}" presName="txSpace" presStyleCnt="0"/>
      <dgm:spPr/>
    </dgm:pt>
    <dgm:pt modelId="{3C92D38F-4B94-44FF-A651-C9A5632B3382}" type="pres">
      <dgm:prSet presAssocID="{97E3F246-8743-4B45-A95F-96B66349103B}" presName="desTx" presStyleLbl="revTx" presStyleIdx="5" presStyleCnt="8">
        <dgm:presLayoutVars/>
      </dgm:prSet>
      <dgm:spPr/>
    </dgm:pt>
    <dgm:pt modelId="{442304D6-B767-4A43-93BD-5AA1BDDB5F08}" type="pres">
      <dgm:prSet presAssocID="{61971EE6-46DA-4602-B5FD-9CBDBED39E2A}" presName="sibTrans" presStyleCnt="0"/>
      <dgm:spPr/>
    </dgm:pt>
    <dgm:pt modelId="{4C495943-4BBF-447C-A137-2F514E3AF7FA}" type="pres">
      <dgm:prSet presAssocID="{CDCA6BBF-7C79-4FDF-B535-2D5380432C58}" presName="compNode" presStyleCnt="0"/>
      <dgm:spPr/>
    </dgm:pt>
    <dgm:pt modelId="{1FDBE4DE-6D08-4A19-9C3F-E9B455193E6E}" type="pres">
      <dgm:prSet presAssocID="{CDCA6BBF-7C79-4FDF-B535-2D5380432C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BC4E35D9-2F91-4682-8203-4B4F286CB8BE}" type="pres">
      <dgm:prSet presAssocID="{CDCA6BBF-7C79-4FDF-B535-2D5380432C58}" presName="iconSpace" presStyleCnt="0"/>
      <dgm:spPr/>
    </dgm:pt>
    <dgm:pt modelId="{EAD18648-55A7-43A3-915B-F5A944F5A677}" type="pres">
      <dgm:prSet presAssocID="{CDCA6BBF-7C79-4FDF-B535-2D5380432C58}" presName="parTx" presStyleLbl="revTx" presStyleIdx="6" presStyleCnt="8">
        <dgm:presLayoutVars>
          <dgm:chMax val="0"/>
          <dgm:chPref val="0"/>
        </dgm:presLayoutVars>
      </dgm:prSet>
      <dgm:spPr/>
    </dgm:pt>
    <dgm:pt modelId="{B5520391-9AF5-425C-99A3-F7D387BD1989}" type="pres">
      <dgm:prSet presAssocID="{CDCA6BBF-7C79-4FDF-B535-2D5380432C58}" presName="txSpace" presStyleCnt="0"/>
      <dgm:spPr/>
    </dgm:pt>
    <dgm:pt modelId="{77CB4C31-A617-4C3A-A0A9-31D47EBA4B56}" type="pres">
      <dgm:prSet presAssocID="{CDCA6BBF-7C79-4FDF-B535-2D5380432C58}" presName="desTx" presStyleLbl="revTx" presStyleIdx="7" presStyleCnt="8">
        <dgm:presLayoutVars/>
      </dgm:prSet>
      <dgm:spPr/>
    </dgm:pt>
  </dgm:ptLst>
  <dgm:cxnLst>
    <dgm:cxn modelId="{EB19C500-969E-4A39-9DA3-F7EEE10A3CD8}" type="presOf" srcId="{D4DF06BE-423B-4A1A-B937-57581BDDF907}" destId="{8773248B-6B92-41A2-A15F-A46B3BE43B88}" srcOrd="0" destOrd="0" presId="urn:microsoft.com/office/officeart/2018/2/layout/IconLabelDescriptionList"/>
    <dgm:cxn modelId="{423C4C17-2B55-470B-884B-06743965C270}" type="presOf" srcId="{2AEA2482-414E-4E7E-85AD-5DD23EF55F94}" destId="{3C92D38F-4B94-44FF-A651-C9A5632B3382}" srcOrd="0" destOrd="0" presId="urn:microsoft.com/office/officeart/2018/2/layout/IconLabelDescriptionList"/>
    <dgm:cxn modelId="{55138C19-E1C1-4C79-8BB1-F31081C23942}" type="presOf" srcId="{CDCA6BBF-7C79-4FDF-B535-2D5380432C58}" destId="{EAD18648-55A7-43A3-915B-F5A944F5A677}" srcOrd="0" destOrd="0" presId="urn:microsoft.com/office/officeart/2018/2/layout/IconLabelDescriptionList"/>
    <dgm:cxn modelId="{CEA6B81A-66B2-4105-A62F-FBD02223BC8E}" srcId="{CDCA6BBF-7C79-4FDF-B535-2D5380432C58}" destId="{EAE59B3A-B946-457E-9BD5-22FA632950C3}" srcOrd="2" destOrd="0" parTransId="{6877E114-769D-49DB-9A54-C7850220C277}" sibTransId="{1E81618D-1F48-403F-B35B-F4AD5B8916CF}"/>
    <dgm:cxn modelId="{65791E24-1708-4635-9150-4EAE2511732B}" srcId="{97E3F246-8743-4B45-A95F-96B66349103B}" destId="{98F1ABFE-5FCD-46E1-A076-2C38D5734B6B}" srcOrd="1" destOrd="0" parTransId="{E7E4CC61-4A2E-4DCA-851C-943A33CBA39A}" sibTransId="{7F8CE205-1B3D-4BE0-9D4F-8FEE6A7BF3D1}"/>
    <dgm:cxn modelId="{F8675328-38B6-4D95-9676-396370DD840C}" type="presOf" srcId="{1BA02549-E548-46C6-BEAE-07C97ACC4447}" destId="{8773248B-6B92-41A2-A15F-A46B3BE43B88}" srcOrd="0" destOrd="2" presId="urn:microsoft.com/office/officeart/2018/2/layout/IconLabelDescriptionList"/>
    <dgm:cxn modelId="{61FEF22B-5DB6-4B5A-A83C-731468183814}" srcId="{97E3F246-8743-4B45-A95F-96B66349103B}" destId="{EAA164A5-0FCF-421B-B39B-C00AA0552DD6}" srcOrd="2" destOrd="0" parTransId="{4F1FA2B2-CA35-42D4-93DA-D53FCC461150}" sibTransId="{C293849D-5B6A-4099-80A4-99E56B772DE6}"/>
    <dgm:cxn modelId="{F30A6F32-519C-4BE1-B19C-5BCFC0645792}" srcId="{0BBC9E5E-3A0C-4362-9640-AF360503B206}" destId="{CDCA6BBF-7C79-4FDF-B535-2D5380432C58}" srcOrd="3" destOrd="0" parTransId="{3F68DBB5-0AA5-4911-B491-B879AB9F282C}" sibTransId="{F1CB0083-B561-4CB9-A7DF-A796D4E9A039}"/>
    <dgm:cxn modelId="{68684637-1EEB-4017-B148-A46CF728A21B}" type="presOf" srcId="{98F1ABFE-5FCD-46E1-A076-2C38D5734B6B}" destId="{3C92D38F-4B94-44FF-A651-C9A5632B3382}" srcOrd="0" destOrd="1" presId="urn:microsoft.com/office/officeart/2018/2/layout/IconLabelDescriptionList"/>
    <dgm:cxn modelId="{8A971B3B-B069-44D0-B777-56DEA1A13722}" type="presOf" srcId="{200BD92F-CF03-4DB6-9354-5C5853CE8EDD}" destId="{55F04448-2D74-48FB-B56D-084D8A933CC6}" srcOrd="0" destOrd="0" presId="urn:microsoft.com/office/officeart/2018/2/layout/IconLabelDescriptionList"/>
    <dgm:cxn modelId="{B2604B63-827C-49A5-B39C-E0E50FF9A6B5}" type="presOf" srcId="{0BBC9E5E-3A0C-4362-9640-AF360503B206}" destId="{BA009D93-2DB7-4436-8388-15619EAB4E99}" srcOrd="0" destOrd="0" presId="urn:microsoft.com/office/officeart/2018/2/layout/IconLabelDescriptionList"/>
    <dgm:cxn modelId="{486AD568-44C2-41D5-9D02-FD68FF11D3A6}" srcId="{0BBC9E5E-3A0C-4362-9640-AF360503B206}" destId="{97E3F246-8743-4B45-A95F-96B66349103B}" srcOrd="2" destOrd="0" parTransId="{AE08283A-5965-4097-9B6D-137FE0603EAA}" sibTransId="{61971EE6-46DA-4602-B5FD-9CBDBED39E2A}"/>
    <dgm:cxn modelId="{20C7744C-ACC3-42AF-9C5B-871CA6CB749B}" type="presOf" srcId="{3BD4483F-A9D0-4EC9-A5F2-A2D3DDDBF330}" destId="{77CB4C31-A617-4C3A-A0A9-31D47EBA4B56}" srcOrd="0" destOrd="1" presId="urn:microsoft.com/office/officeart/2018/2/layout/IconLabelDescriptionList"/>
    <dgm:cxn modelId="{229EFE6E-5A86-437F-8024-721C25734B80}" type="presOf" srcId="{57F58EF0-2232-41C2-A217-A71CD52F36E5}" destId="{77CB4C31-A617-4C3A-A0A9-31D47EBA4B56}" srcOrd="0" destOrd="0" presId="urn:microsoft.com/office/officeart/2018/2/layout/IconLabelDescriptionList"/>
    <dgm:cxn modelId="{573AA970-88C0-4C49-9209-2A666474048B}" srcId="{0BBC9E5E-3A0C-4362-9640-AF360503B206}" destId="{9154AEAB-F787-4DD8-9F70-66C5818D91C2}" srcOrd="1" destOrd="0" parTransId="{F5D3B25B-B1E0-4353-B340-27AE5E31FAB8}" sibTransId="{69400C0D-49FD-4925-BB6F-E521BB94B5F7}"/>
    <dgm:cxn modelId="{E2A9E452-085C-4AD8-A361-B71FDD6F3F79}" type="presOf" srcId="{46B4EAEC-C2BF-4DFE-9EA0-325722143DF8}" destId="{8773248B-6B92-41A2-A15F-A46B3BE43B88}" srcOrd="0" destOrd="1" presId="urn:microsoft.com/office/officeart/2018/2/layout/IconLabelDescriptionList"/>
    <dgm:cxn modelId="{821F9B86-2E37-4774-8043-8E2616F54731}" srcId="{0BBC9E5E-3A0C-4362-9640-AF360503B206}" destId="{E2FE9FC4-7FC8-47FE-B41B-D1694F4F4813}" srcOrd="0" destOrd="0" parTransId="{AE57051E-3270-466B-A115-E5689E11F3C3}" sibTransId="{E44A2D28-9C9E-4C30-A597-C98EF3836434}"/>
    <dgm:cxn modelId="{DB67D388-D40F-4B62-A767-6BF49E0590B0}" type="presOf" srcId="{EAA164A5-0FCF-421B-B39B-C00AA0552DD6}" destId="{3C92D38F-4B94-44FF-A651-C9A5632B3382}" srcOrd="0" destOrd="2" presId="urn:microsoft.com/office/officeart/2018/2/layout/IconLabelDescriptionList"/>
    <dgm:cxn modelId="{9FDB9F99-7589-49CC-B5CC-9A6E14BC7A70}" srcId="{9154AEAB-F787-4DD8-9F70-66C5818D91C2}" destId="{64932ECA-DC4D-4356-9DE4-017860648497}" srcOrd="1" destOrd="0" parTransId="{FFF6415E-D0C1-47D6-8F6C-B1415EA9E586}" sibTransId="{ABD3728B-1862-466B-A29F-F3EB3C425E44}"/>
    <dgm:cxn modelId="{968A64A3-A63D-47F6-8DC2-FB816E40BCC6}" srcId="{CDCA6BBF-7C79-4FDF-B535-2D5380432C58}" destId="{57F58EF0-2232-41C2-A217-A71CD52F36E5}" srcOrd="0" destOrd="0" parTransId="{99D9D224-FFF8-4126-BF8A-17D00A02F3DE}" sibTransId="{67466CC9-9C8D-4B6B-A005-EFB4DE4D3452}"/>
    <dgm:cxn modelId="{9D8A9EA9-67AF-4A5B-8E62-F854B23977B0}" srcId="{9154AEAB-F787-4DD8-9F70-66C5818D91C2}" destId="{200BD92F-CF03-4DB6-9354-5C5853CE8EDD}" srcOrd="0" destOrd="0" parTransId="{0208C05B-9284-4E3E-9FBE-39620ED62356}" sibTransId="{43532DFB-0BB2-4447-9784-74DDCFDB3FB0}"/>
    <dgm:cxn modelId="{FBA280B2-9752-46B4-8461-14E22179CBAC}" srcId="{E2FE9FC4-7FC8-47FE-B41B-D1694F4F4813}" destId="{D4DF06BE-423B-4A1A-B937-57581BDDF907}" srcOrd="0" destOrd="0" parTransId="{50AD1F0C-B290-49E4-8802-DDDCE9DD904E}" sibTransId="{1A15C95F-D63F-417E-99EF-D1FE27CAB6C9}"/>
    <dgm:cxn modelId="{BDF48DB6-B7EB-498B-9421-D3D2CF175C15}" srcId="{97E3F246-8743-4B45-A95F-96B66349103B}" destId="{2AEA2482-414E-4E7E-85AD-5DD23EF55F94}" srcOrd="0" destOrd="0" parTransId="{92E12F2E-94BE-453F-90EA-A4C29F737A82}" sibTransId="{81ABA1CC-FECF-4813-A6AC-918E26CF6EEF}"/>
    <dgm:cxn modelId="{736922BC-7E4B-41BE-B7B3-74B3710EE9CB}" srcId="{CDCA6BBF-7C79-4FDF-B535-2D5380432C58}" destId="{3BD4483F-A9D0-4EC9-A5F2-A2D3DDDBF330}" srcOrd="1" destOrd="0" parTransId="{1BA713AE-0952-4694-8C1D-9F104B37A7EF}" sibTransId="{10D143E7-F7ED-4941-BF4B-794F65217EB0}"/>
    <dgm:cxn modelId="{65C2CBBD-7016-4BFD-A3CA-071EFC963F5B}" type="presOf" srcId="{9154AEAB-F787-4DD8-9F70-66C5818D91C2}" destId="{3C61B15B-1B28-4C90-A353-AE0C517701B8}" srcOrd="0" destOrd="0" presId="urn:microsoft.com/office/officeart/2018/2/layout/IconLabelDescriptionList"/>
    <dgm:cxn modelId="{CE0FD0C8-BDEC-4B0F-BEAD-BC3704174519}" type="presOf" srcId="{64932ECA-DC4D-4356-9DE4-017860648497}" destId="{55F04448-2D74-48FB-B56D-084D8A933CC6}" srcOrd="0" destOrd="1" presId="urn:microsoft.com/office/officeart/2018/2/layout/IconLabelDescriptionList"/>
    <dgm:cxn modelId="{067AF5C9-13DB-4A7F-82D0-3EE78A4D61D0}" type="presOf" srcId="{EAE59B3A-B946-457E-9BD5-22FA632950C3}" destId="{77CB4C31-A617-4C3A-A0A9-31D47EBA4B56}" srcOrd="0" destOrd="2" presId="urn:microsoft.com/office/officeart/2018/2/layout/IconLabelDescriptionList"/>
    <dgm:cxn modelId="{E97205CB-2D75-434A-930C-0D953CBCFE6E}" type="presOf" srcId="{97E3F246-8743-4B45-A95F-96B66349103B}" destId="{9F97C4BC-F8C3-4843-A475-54747C8AEB73}" srcOrd="0" destOrd="0" presId="urn:microsoft.com/office/officeart/2018/2/layout/IconLabelDescriptionList"/>
    <dgm:cxn modelId="{566577E9-6CBD-498D-AA25-1B7962373645}" srcId="{E2FE9FC4-7FC8-47FE-B41B-D1694F4F4813}" destId="{46B4EAEC-C2BF-4DFE-9EA0-325722143DF8}" srcOrd="1" destOrd="0" parTransId="{FE3A5319-B5E2-4E8B-AD9B-4B07DE4AD276}" sibTransId="{A28066D3-1A17-40F4-AD6F-211495FEE0F9}"/>
    <dgm:cxn modelId="{CE0113F6-724F-47D9-B4B2-4E8EDEFD13D0}" type="presOf" srcId="{E2FE9FC4-7FC8-47FE-B41B-D1694F4F4813}" destId="{F83559A7-E243-46BC-A03C-0C1BF0E63412}" srcOrd="0" destOrd="0" presId="urn:microsoft.com/office/officeart/2018/2/layout/IconLabelDescriptionList"/>
    <dgm:cxn modelId="{A4CF1AF7-CD07-40B2-8FAD-3B87553FB4F6}" srcId="{E2FE9FC4-7FC8-47FE-B41B-D1694F4F4813}" destId="{1BA02549-E548-46C6-BEAE-07C97ACC4447}" srcOrd="2" destOrd="0" parTransId="{E63A5C2F-1726-4F00-BF21-E4D5B6157BB4}" sibTransId="{C3AD9380-AAB9-4B38-8B56-388C4274EFF6}"/>
    <dgm:cxn modelId="{0B0AD62B-6DC5-4B17-A499-135378F4D7B5}" type="presParOf" srcId="{BA009D93-2DB7-4436-8388-15619EAB4E99}" destId="{A8AFC671-1CAC-4AA0-8880-CA3C9CCFC792}" srcOrd="0" destOrd="0" presId="urn:microsoft.com/office/officeart/2018/2/layout/IconLabelDescriptionList"/>
    <dgm:cxn modelId="{08206311-E4BF-4085-9604-152B470163C0}" type="presParOf" srcId="{A8AFC671-1CAC-4AA0-8880-CA3C9CCFC792}" destId="{385DEDAD-0449-411A-8B07-812B13C55424}" srcOrd="0" destOrd="0" presId="urn:microsoft.com/office/officeart/2018/2/layout/IconLabelDescriptionList"/>
    <dgm:cxn modelId="{B7C3A657-2445-4219-8CA5-44B22428F82A}" type="presParOf" srcId="{A8AFC671-1CAC-4AA0-8880-CA3C9CCFC792}" destId="{63A55C3B-C5D8-4DF6-8CFB-8B93F180C0FE}" srcOrd="1" destOrd="0" presId="urn:microsoft.com/office/officeart/2018/2/layout/IconLabelDescriptionList"/>
    <dgm:cxn modelId="{4809DF85-7EDD-4F56-91E7-78DC04C4B772}" type="presParOf" srcId="{A8AFC671-1CAC-4AA0-8880-CA3C9CCFC792}" destId="{F83559A7-E243-46BC-A03C-0C1BF0E63412}" srcOrd="2" destOrd="0" presId="urn:microsoft.com/office/officeart/2018/2/layout/IconLabelDescriptionList"/>
    <dgm:cxn modelId="{7C5D435E-BF58-4669-8074-91B5ADC2F69D}" type="presParOf" srcId="{A8AFC671-1CAC-4AA0-8880-CA3C9CCFC792}" destId="{8FD5634A-4443-487A-BDEF-E809EF78A568}" srcOrd="3" destOrd="0" presId="urn:microsoft.com/office/officeart/2018/2/layout/IconLabelDescriptionList"/>
    <dgm:cxn modelId="{2B095961-602F-4337-8A40-DAB0122A1D3C}" type="presParOf" srcId="{A8AFC671-1CAC-4AA0-8880-CA3C9CCFC792}" destId="{8773248B-6B92-41A2-A15F-A46B3BE43B88}" srcOrd="4" destOrd="0" presId="urn:microsoft.com/office/officeart/2018/2/layout/IconLabelDescriptionList"/>
    <dgm:cxn modelId="{502AB1DE-477D-482C-A26F-8C2B73EE8637}" type="presParOf" srcId="{BA009D93-2DB7-4436-8388-15619EAB4E99}" destId="{03945C70-2375-4DC8-A510-C4F9493BE878}" srcOrd="1" destOrd="0" presId="urn:microsoft.com/office/officeart/2018/2/layout/IconLabelDescriptionList"/>
    <dgm:cxn modelId="{25B308C5-CBCD-449E-8A95-9F4A5578B68F}" type="presParOf" srcId="{BA009D93-2DB7-4436-8388-15619EAB4E99}" destId="{89981D5B-C5AB-4693-9DCD-B488B5DDED41}" srcOrd="2" destOrd="0" presId="urn:microsoft.com/office/officeart/2018/2/layout/IconLabelDescriptionList"/>
    <dgm:cxn modelId="{63E6C58D-0161-4058-8D12-C978BE98CC35}" type="presParOf" srcId="{89981D5B-C5AB-4693-9DCD-B488B5DDED41}" destId="{443FE425-5833-4036-A62C-3FB0F27C4E0B}" srcOrd="0" destOrd="0" presId="urn:microsoft.com/office/officeart/2018/2/layout/IconLabelDescriptionList"/>
    <dgm:cxn modelId="{B74A827A-BB48-4C87-B688-29D09644B331}" type="presParOf" srcId="{89981D5B-C5AB-4693-9DCD-B488B5DDED41}" destId="{E2544701-0646-49E6-BA26-C5F5D47AAD50}" srcOrd="1" destOrd="0" presId="urn:microsoft.com/office/officeart/2018/2/layout/IconLabelDescriptionList"/>
    <dgm:cxn modelId="{9BA22DB5-100A-456D-9653-1CAB126808C5}" type="presParOf" srcId="{89981D5B-C5AB-4693-9DCD-B488B5DDED41}" destId="{3C61B15B-1B28-4C90-A353-AE0C517701B8}" srcOrd="2" destOrd="0" presId="urn:microsoft.com/office/officeart/2018/2/layout/IconLabelDescriptionList"/>
    <dgm:cxn modelId="{8937918A-AB16-405A-9313-1BCFCD10F214}" type="presParOf" srcId="{89981D5B-C5AB-4693-9DCD-B488B5DDED41}" destId="{07603BA0-7BC3-48BF-BE97-BB8C6D63DABC}" srcOrd="3" destOrd="0" presId="urn:microsoft.com/office/officeart/2018/2/layout/IconLabelDescriptionList"/>
    <dgm:cxn modelId="{42E65AB3-5BC6-4463-A8EB-1117FD2A99A9}" type="presParOf" srcId="{89981D5B-C5AB-4693-9DCD-B488B5DDED41}" destId="{55F04448-2D74-48FB-B56D-084D8A933CC6}" srcOrd="4" destOrd="0" presId="urn:microsoft.com/office/officeart/2018/2/layout/IconLabelDescriptionList"/>
    <dgm:cxn modelId="{698C54A3-D477-441D-9FA1-2B659DBCE80D}" type="presParOf" srcId="{BA009D93-2DB7-4436-8388-15619EAB4E99}" destId="{D04274EA-2DB2-407F-90C7-B125274573C4}" srcOrd="3" destOrd="0" presId="urn:microsoft.com/office/officeart/2018/2/layout/IconLabelDescriptionList"/>
    <dgm:cxn modelId="{BD85C699-A33B-410D-BA0B-DBFB7AA73A83}" type="presParOf" srcId="{BA009D93-2DB7-4436-8388-15619EAB4E99}" destId="{E7C98C0A-ED32-44C7-BC99-6B8D35F7E5A2}" srcOrd="4" destOrd="0" presId="urn:microsoft.com/office/officeart/2018/2/layout/IconLabelDescriptionList"/>
    <dgm:cxn modelId="{81E31E82-DCAD-42C2-9E4E-D85D3752A3F3}" type="presParOf" srcId="{E7C98C0A-ED32-44C7-BC99-6B8D35F7E5A2}" destId="{30A28C31-288B-43E2-9E8D-C38D40E2103C}" srcOrd="0" destOrd="0" presId="urn:microsoft.com/office/officeart/2018/2/layout/IconLabelDescriptionList"/>
    <dgm:cxn modelId="{BC9BC346-5CDD-48D5-AA71-6326EE07E21E}" type="presParOf" srcId="{E7C98C0A-ED32-44C7-BC99-6B8D35F7E5A2}" destId="{34540E30-34E6-47C2-8446-F8D783402BBC}" srcOrd="1" destOrd="0" presId="urn:microsoft.com/office/officeart/2018/2/layout/IconLabelDescriptionList"/>
    <dgm:cxn modelId="{6F86066C-2ED1-4281-A34E-8259FD2C8662}" type="presParOf" srcId="{E7C98C0A-ED32-44C7-BC99-6B8D35F7E5A2}" destId="{9F97C4BC-F8C3-4843-A475-54747C8AEB73}" srcOrd="2" destOrd="0" presId="urn:microsoft.com/office/officeart/2018/2/layout/IconLabelDescriptionList"/>
    <dgm:cxn modelId="{E6554CFB-05C4-49D8-8883-DB294BDDE0A7}" type="presParOf" srcId="{E7C98C0A-ED32-44C7-BC99-6B8D35F7E5A2}" destId="{A281F1E7-0BA9-44B1-99E3-67573BCD5399}" srcOrd="3" destOrd="0" presId="urn:microsoft.com/office/officeart/2018/2/layout/IconLabelDescriptionList"/>
    <dgm:cxn modelId="{ACEE6BFD-F178-4DA5-A775-AB07A4DCAE64}" type="presParOf" srcId="{E7C98C0A-ED32-44C7-BC99-6B8D35F7E5A2}" destId="{3C92D38F-4B94-44FF-A651-C9A5632B3382}" srcOrd="4" destOrd="0" presId="urn:microsoft.com/office/officeart/2018/2/layout/IconLabelDescriptionList"/>
    <dgm:cxn modelId="{F1F5FAAD-4705-41E4-89FE-2B0EB17A8BB8}" type="presParOf" srcId="{BA009D93-2DB7-4436-8388-15619EAB4E99}" destId="{442304D6-B767-4A43-93BD-5AA1BDDB5F08}" srcOrd="5" destOrd="0" presId="urn:microsoft.com/office/officeart/2018/2/layout/IconLabelDescriptionList"/>
    <dgm:cxn modelId="{924D941F-6034-4A26-A0BB-7A9F64739BB2}" type="presParOf" srcId="{BA009D93-2DB7-4436-8388-15619EAB4E99}" destId="{4C495943-4BBF-447C-A137-2F514E3AF7FA}" srcOrd="6" destOrd="0" presId="urn:microsoft.com/office/officeart/2018/2/layout/IconLabelDescriptionList"/>
    <dgm:cxn modelId="{5B3A6C17-B3A7-4661-978E-9629BB3D9C42}" type="presParOf" srcId="{4C495943-4BBF-447C-A137-2F514E3AF7FA}" destId="{1FDBE4DE-6D08-4A19-9C3F-E9B455193E6E}" srcOrd="0" destOrd="0" presId="urn:microsoft.com/office/officeart/2018/2/layout/IconLabelDescriptionList"/>
    <dgm:cxn modelId="{2011E99F-86F1-4218-BB26-1E6170B87E45}" type="presParOf" srcId="{4C495943-4BBF-447C-A137-2F514E3AF7FA}" destId="{BC4E35D9-2F91-4682-8203-4B4F286CB8BE}" srcOrd="1" destOrd="0" presId="urn:microsoft.com/office/officeart/2018/2/layout/IconLabelDescriptionList"/>
    <dgm:cxn modelId="{4C2AE86B-58EB-4BD7-8A21-5ECC4A51E651}" type="presParOf" srcId="{4C495943-4BBF-447C-A137-2F514E3AF7FA}" destId="{EAD18648-55A7-43A3-915B-F5A944F5A677}" srcOrd="2" destOrd="0" presId="urn:microsoft.com/office/officeart/2018/2/layout/IconLabelDescriptionList"/>
    <dgm:cxn modelId="{AAA9C555-0A8D-482F-AC62-276266DA24CD}" type="presParOf" srcId="{4C495943-4BBF-447C-A137-2F514E3AF7FA}" destId="{B5520391-9AF5-425C-99A3-F7D387BD1989}" srcOrd="3" destOrd="0" presId="urn:microsoft.com/office/officeart/2018/2/layout/IconLabelDescriptionList"/>
    <dgm:cxn modelId="{ACB1C14B-2BCF-4E92-BD6F-CB9AA164E26B}" type="presParOf" srcId="{4C495943-4BBF-447C-A137-2F514E3AF7FA}" destId="{77CB4C31-A617-4C3A-A0A9-31D47EBA4B5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210CD53-C4FF-402C-810A-0BF07CCD908E}"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5B559D26-8FCA-4E80-ABFD-779F90355AB7}">
      <dgm:prSet/>
      <dgm:spPr/>
      <dgm:t>
        <a:bodyPr/>
        <a:lstStyle/>
        <a:p>
          <a:pPr>
            <a:defRPr b="1"/>
          </a:pPr>
          <a:r>
            <a:rPr lang="en-US"/>
            <a:t>Blockchain Technology in Fraud Detection:</a:t>
          </a:r>
        </a:p>
      </dgm:t>
    </dgm:pt>
    <dgm:pt modelId="{1019B91D-7617-434B-B4BB-2EF08DF2AC77}" type="parTrans" cxnId="{C13B9998-428E-4D5A-B387-E30798808F3C}">
      <dgm:prSet/>
      <dgm:spPr/>
      <dgm:t>
        <a:bodyPr/>
        <a:lstStyle/>
        <a:p>
          <a:endParaRPr lang="en-US"/>
        </a:p>
      </dgm:t>
    </dgm:pt>
    <dgm:pt modelId="{53410B0B-BFD0-4E11-B3CB-30CABC979D3C}" type="sibTrans" cxnId="{C13B9998-428E-4D5A-B387-E30798808F3C}">
      <dgm:prSet/>
      <dgm:spPr/>
      <dgm:t>
        <a:bodyPr/>
        <a:lstStyle/>
        <a:p>
          <a:endParaRPr lang="en-US"/>
        </a:p>
      </dgm:t>
    </dgm:pt>
    <dgm:pt modelId="{AE2DB0BD-29D2-4B41-8735-52A7E496859A}">
      <dgm:prSet/>
      <dgm:spPr/>
      <dgm:t>
        <a:bodyPr/>
        <a:lstStyle/>
        <a:p>
          <a:r>
            <a:rPr lang="en-US"/>
            <a:t>Blockchain technology has emerged as a critical tool in combating fraud in the finance industry.</a:t>
          </a:r>
        </a:p>
      </dgm:t>
    </dgm:pt>
    <dgm:pt modelId="{ABD33930-111A-4CE2-8167-5CECDD398226}" type="parTrans" cxnId="{E3CDE04B-9F03-4131-916E-53224F8DD7A9}">
      <dgm:prSet/>
      <dgm:spPr/>
      <dgm:t>
        <a:bodyPr/>
        <a:lstStyle/>
        <a:p>
          <a:endParaRPr lang="en-US"/>
        </a:p>
      </dgm:t>
    </dgm:pt>
    <dgm:pt modelId="{7F668A24-E55D-4E61-BB82-3A7CD37FB10D}" type="sibTrans" cxnId="{E3CDE04B-9F03-4131-916E-53224F8DD7A9}">
      <dgm:prSet/>
      <dgm:spPr/>
      <dgm:t>
        <a:bodyPr/>
        <a:lstStyle/>
        <a:p>
          <a:endParaRPr lang="en-US"/>
        </a:p>
      </dgm:t>
    </dgm:pt>
    <dgm:pt modelId="{9C9A96D4-375A-4B60-8DF7-45D8A4A5DEB9}">
      <dgm:prSet/>
      <dgm:spPr/>
      <dgm:t>
        <a:bodyPr/>
        <a:lstStyle/>
        <a:p>
          <a:r>
            <a:rPr lang="en-US"/>
            <a:t>Extensive efforts have been made to understand blockchain's potential in fraud detection, leading to ongoing research and development.</a:t>
          </a:r>
        </a:p>
      </dgm:t>
    </dgm:pt>
    <dgm:pt modelId="{9ED80AC9-EE1E-4D51-9B0A-765671D82BB3}" type="parTrans" cxnId="{FC96372B-75BF-4123-8F66-7AFA522975F1}">
      <dgm:prSet/>
      <dgm:spPr/>
      <dgm:t>
        <a:bodyPr/>
        <a:lstStyle/>
        <a:p>
          <a:endParaRPr lang="en-US"/>
        </a:p>
      </dgm:t>
    </dgm:pt>
    <dgm:pt modelId="{9DCEBF5B-3BCF-4B96-8384-30384221582A}" type="sibTrans" cxnId="{FC96372B-75BF-4123-8F66-7AFA522975F1}">
      <dgm:prSet/>
      <dgm:spPr/>
      <dgm:t>
        <a:bodyPr/>
        <a:lstStyle/>
        <a:p>
          <a:endParaRPr lang="en-US"/>
        </a:p>
      </dgm:t>
    </dgm:pt>
    <dgm:pt modelId="{D4B954A5-C32C-4230-9AEC-A2259B6C3DE4}">
      <dgm:prSet/>
      <dgm:spPr/>
      <dgm:t>
        <a:bodyPr/>
        <a:lstStyle/>
        <a:p>
          <a:pPr>
            <a:defRPr b="1"/>
          </a:pPr>
          <a:r>
            <a:rPr lang="en-US"/>
            <a:t>Challenges and Discoveries:</a:t>
          </a:r>
        </a:p>
      </dgm:t>
    </dgm:pt>
    <dgm:pt modelId="{7F7E5E04-3340-4E02-AA44-FCF0DDE7E8C4}" type="parTrans" cxnId="{1C1C6670-BF74-4B32-862F-74AD93FD0246}">
      <dgm:prSet/>
      <dgm:spPr/>
      <dgm:t>
        <a:bodyPr/>
        <a:lstStyle/>
        <a:p>
          <a:endParaRPr lang="en-US"/>
        </a:p>
      </dgm:t>
    </dgm:pt>
    <dgm:pt modelId="{D969CBDD-7CC6-4984-88C9-4F4F2E5F223B}" type="sibTrans" cxnId="{1C1C6670-BF74-4B32-862F-74AD93FD0246}">
      <dgm:prSet/>
      <dgm:spPr/>
      <dgm:t>
        <a:bodyPr/>
        <a:lstStyle/>
        <a:p>
          <a:endParaRPr lang="en-US"/>
        </a:p>
      </dgm:t>
    </dgm:pt>
    <dgm:pt modelId="{FB7B86A0-A74E-40DE-A29A-67694739EC3F}">
      <dgm:prSet/>
      <dgm:spPr/>
      <dgm:t>
        <a:bodyPr/>
        <a:lstStyle/>
        <a:p>
          <a:r>
            <a:rPr lang="en-US"/>
            <a:t>The complexity of blockchain transactions and the need for in-depth analysis pose challenges.</a:t>
          </a:r>
        </a:p>
      </dgm:t>
    </dgm:pt>
    <dgm:pt modelId="{EEF4FDE9-65F2-4D14-9DC5-53F6DDE120C3}" type="parTrans" cxnId="{41ED324B-B43F-4EB6-8F79-55D391CCE4EC}">
      <dgm:prSet/>
      <dgm:spPr/>
      <dgm:t>
        <a:bodyPr/>
        <a:lstStyle/>
        <a:p>
          <a:endParaRPr lang="en-US"/>
        </a:p>
      </dgm:t>
    </dgm:pt>
    <dgm:pt modelId="{618FA3CB-FC27-4EB1-9177-D4B2386BE171}" type="sibTrans" cxnId="{41ED324B-B43F-4EB6-8F79-55D391CCE4EC}">
      <dgm:prSet/>
      <dgm:spPr/>
      <dgm:t>
        <a:bodyPr/>
        <a:lstStyle/>
        <a:p>
          <a:endParaRPr lang="en-US"/>
        </a:p>
      </dgm:t>
    </dgm:pt>
    <dgm:pt modelId="{BF2CCCF1-B938-4D0F-83A5-23794CF1C14F}">
      <dgm:prSet/>
      <dgm:spPr/>
      <dgm:t>
        <a:bodyPr/>
        <a:lstStyle/>
        <a:p>
          <a:r>
            <a:rPr lang="en-US"/>
            <a:t>Data scientists have delved into feature engineering, visualization, and model implementation to address these challenges.</a:t>
          </a:r>
        </a:p>
      </dgm:t>
    </dgm:pt>
    <dgm:pt modelId="{CE38C281-6AD2-4D7F-91E1-FB17D9815013}" type="parTrans" cxnId="{62BEAD3A-ED0B-48AA-AF14-7F115CB056EC}">
      <dgm:prSet/>
      <dgm:spPr/>
      <dgm:t>
        <a:bodyPr/>
        <a:lstStyle/>
        <a:p>
          <a:endParaRPr lang="en-US"/>
        </a:p>
      </dgm:t>
    </dgm:pt>
    <dgm:pt modelId="{8F1E26A7-ED8E-4423-834B-3BDFB488BD30}" type="sibTrans" cxnId="{62BEAD3A-ED0B-48AA-AF14-7F115CB056EC}">
      <dgm:prSet/>
      <dgm:spPr/>
      <dgm:t>
        <a:bodyPr/>
        <a:lstStyle/>
        <a:p>
          <a:endParaRPr lang="en-US"/>
        </a:p>
      </dgm:t>
    </dgm:pt>
    <dgm:pt modelId="{DF09D9C4-1D48-4BD8-83F6-4E53058ECCE1}">
      <dgm:prSet/>
      <dgm:spPr/>
      <dgm:t>
        <a:bodyPr/>
        <a:lstStyle/>
        <a:p>
          <a:pPr>
            <a:defRPr b="1"/>
          </a:pPr>
          <a:r>
            <a:rPr lang="en-US"/>
            <a:t>Feature Engineering and Model Implementation:</a:t>
          </a:r>
        </a:p>
      </dgm:t>
    </dgm:pt>
    <dgm:pt modelId="{81B69B80-5902-4E24-9753-70333A819720}" type="parTrans" cxnId="{AEB2A5F5-9CE9-4582-8B93-ACF0EED85B0D}">
      <dgm:prSet/>
      <dgm:spPr/>
      <dgm:t>
        <a:bodyPr/>
        <a:lstStyle/>
        <a:p>
          <a:endParaRPr lang="en-US"/>
        </a:p>
      </dgm:t>
    </dgm:pt>
    <dgm:pt modelId="{1761B170-FF6B-4EA3-8BA2-23B46BF4483E}" type="sibTrans" cxnId="{AEB2A5F5-9CE9-4582-8B93-ACF0EED85B0D}">
      <dgm:prSet/>
      <dgm:spPr/>
      <dgm:t>
        <a:bodyPr/>
        <a:lstStyle/>
        <a:p>
          <a:endParaRPr lang="en-US"/>
        </a:p>
      </dgm:t>
    </dgm:pt>
    <dgm:pt modelId="{E60A5875-DB73-4400-8E77-AB82A851166C}">
      <dgm:prSet/>
      <dgm:spPr/>
      <dgm:t>
        <a:bodyPr/>
        <a:lstStyle/>
        <a:p>
          <a:r>
            <a:rPr lang="en-US"/>
            <a:t>Extensive feature engineering, data cleaning, and balancing have been performed to compare machine learning models effectively.</a:t>
          </a:r>
        </a:p>
      </dgm:t>
    </dgm:pt>
    <dgm:pt modelId="{892E9942-4BB1-4152-9649-21A0144CF71B}" type="parTrans" cxnId="{6B15A0CF-8D0F-4DD8-A794-390687A11D6F}">
      <dgm:prSet/>
      <dgm:spPr/>
      <dgm:t>
        <a:bodyPr/>
        <a:lstStyle/>
        <a:p>
          <a:endParaRPr lang="en-US"/>
        </a:p>
      </dgm:t>
    </dgm:pt>
    <dgm:pt modelId="{5109EC8F-9443-4695-A48E-649A8E9DAC4E}" type="sibTrans" cxnId="{6B15A0CF-8D0F-4DD8-A794-390687A11D6F}">
      <dgm:prSet/>
      <dgm:spPr/>
      <dgm:t>
        <a:bodyPr/>
        <a:lstStyle/>
        <a:p>
          <a:endParaRPr lang="en-US"/>
        </a:p>
      </dgm:t>
    </dgm:pt>
    <dgm:pt modelId="{62F607ED-BC80-470D-A4DA-5E11BE9A9CE0}">
      <dgm:prSet/>
      <dgm:spPr/>
      <dgm:t>
        <a:bodyPr/>
        <a:lstStyle/>
        <a:p>
          <a:r>
            <a:rPr lang="en-US"/>
            <a:t>Neural networks have shown promise in fraud detection, with the potential to outperform traditional algorithms.</a:t>
          </a:r>
        </a:p>
      </dgm:t>
    </dgm:pt>
    <dgm:pt modelId="{D029BE12-1072-475E-85B6-E1D215832EF7}" type="parTrans" cxnId="{69B8CAA1-1E2F-411A-B76A-EA3A4F24CD0D}">
      <dgm:prSet/>
      <dgm:spPr/>
      <dgm:t>
        <a:bodyPr/>
        <a:lstStyle/>
        <a:p>
          <a:endParaRPr lang="en-US"/>
        </a:p>
      </dgm:t>
    </dgm:pt>
    <dgm:pt modelId="{97768609-E7F5-4783-A9BD-E8461EBDB8D3}" type="sibTrans" cxnId="{69B8CAA1-1E2F-411A-B76A-EA3A4F24CD0D}">
      <dgm:prSet/>
      <dgm:spPr/>
      <dgm:t>
        <a:bodyPr/>
        <a:lstStyle/>
        <a:p>
          <a:endParaRPr lang="en-US"/>
        </a:p>
      </dgm:t>
    </dgm:pt>
    <dgm:pt modelId="{2B2B3FE1-22D5-40A0-BED1-EB80242D239E}" type="pres">
      <dgm:prSet presAssocID="{B210CD53-C4FF-402C-810A-0BF07CCD908E}" presName="root" presStyleCnt="0">
        <dgm:presLayoutVars>
          <dgm:dir/>
          <dgm:resizeHandles val="exact"/>
        </dgm:presLayoutVars>
      </dgm:prSet>
      <dgm:spPr/>
    </dgm:pt>
    <dgm:pt modelId="{10E8766C-43FE-4E72-9556-D6851896CB07}" type="pres">
      <dgm:prSet presAssocID="{5B559D26-8FCA-4E80-ABFD-779F90355AB7}" presName="compNode" presStyleCnt="0"/>
      <dgm:spPr/>
    </dgm:pt>
    <dgm:pt modelId="{F909A1A6-6309-488F-A875-C64A56E03B63}" type="pres">
      <dgm:prSet presAssocID="{5B559D26-8FCA-4E80-ABFD-779F90355A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DB987E20-C700-4C1B-B363-54236442D28B}" type="pres">
      <dgm:prSet presAssocID="{5B559D26-8FCA-4E80-ABFD-779F90355AB7}" presName="iconSpace" presStyleCnt="0"/>
      <dgm:spPr/>
    </dgm:pt>
    <dgm:pt modelId="{8F999227-0E2D-4B5B-88F0-98E3348E65E7}" type="pres">
      <dgm:prSet presAssocID="{5B559D26-8FCA-4E80-ABFD-779F90355AB7}" presName="parTx" presStyleLbl="revTx" presStyleIdx="0" presStyleCnt="6">
        <dgm:presLayoutVars>
          <dgm:chMax val="0"/>
          <dgm:chPref val="0"/>
        </dgm:presLayoutVars>
      </dgm:prSet>
      <dgm:spPr/>
    </dgm:pt>
    <dgm:pt modelId="{680E6659-4B28-4155-BE4D-39C277F03AEC}" type="pres">
      <dgm:prSet presAssocID="{5B559D26-8FCA-4E80-ABFD-779F90355AB7}" presName="txSpace" presStyleCnt="0"/>
      <dgm:spPr/>
    </dgm:pt>
    <dgm:pt modelId="{63D4F927-1D70-41BC-ACF8-D0AF05325E72}" type="pres">
      <dgm:prSet presAssocID="{5B559D26-8FCA-4E80-ABFD-779F90355AB7}" presName="desTx" presStyleLbl="revTx" presStyleIdx="1" presStyleCnt="6">
        <dgm:presLayoutVars/>
      </dgm:prSet>
      <dgm:spPr/>
    </dgm:pt>
    <dgm:pt modelId="{F5EE027B-E3AC-480C-9008-6BA1E63AC3A1}" type="pres">
      <dgm:prSet presAssocID="{53410B0B-BFD0-4E11-B3CB-30CABC979D3C}" presName="sibTrans" presStyleCnt="0"/>
      <dgm:spPr/>
    </dgm:pt>
    <dgm:pt modelId="{EE319523-C38A-481D-8AC3-7A0FCE23065E}" type="pres">
      <dgm:prSet presAssocID="{D4B954A5-C32C-4230-9AEC-A2259B6C3DE4}" presName="compNode" presStyleCnt="0"/>
      <dgm:spPr/>
    </dgm:pt>
    <dgm:pt modelId="{9F123DFB-15AF-4E31-A783-A50E452FE0B3}" type="pres">
      <dgm:prSet presAssocID="{D4B954A5-C32C-4230-9AEC-A2259B6C3DE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A496C5D5-11E1-46C8-8C39-2313F23AFAD2}" type="pres">
      <dgm:prSet presAssocID="{D4B954A5-C32C-4230-9AEC-A2259B6C3DE4}" presName="iconSpace" presStyleCnt="0"/>
      <dgm:spPr/>
    </dgm:pt>
    <dgm:pt modelId="{8D728CC1-D365-4699-9B76-C42BC9D20217}" type="pres">
      <dgm:prSet presAssocID="{D4B954A5-C32C-4230-9AEC-A2259B6C3DE4}" presName="parTx" presStyleLbl="revTx" presStyleIdx="2" presStyleCnt="6">
        <dgm:presLayoutVars>
          <dgm:chMax val="0"/>
          <dgm:chPref val="0"/>
        </dgm:presLayoutVars>
      </dgm:prSet>
      <dgm:spPr/>
    </dgm:pt>
    <dgm:pt modelId="{097C4B09-BD78-4A22-B775-D677E17F9CE1}" type="pres">
      <dgm:prSet presAssocID="{D4B954A5-C32C-4230-9AEC-A2259B6C3DE4}" presName="txSpace" presStyleCnt="0"/>
      <dgm:spPr/>
    </dgm:pt>
    <dgm:pt modelId="{ED7E6B8D-0B66-4F41-86BE-012AFC9178B5}" type="pres">
      <dgm:prSet presAssocID="{D4B954A5-C32C-4230-9AEC-A2259B6C3DE4}" presName="desTx" presStyleLbl="revTx" presStyleIdx="3" presStyleCnt="6">
        <dgm:presLayoutVars/>
      </dgm:prSet>
      <dgm:spPr/>
    </dgm:pt>
    <dgm:pt modelId="{3139C536-2DF5-4E18-BC5E-D061B51B4C4E}" type="pres">
      <dgm:prSet presAssocID="{D969CBDD-7CC6-4984-88C9-4F4F2E5F223B}" presName="sibTrans" presStyleCnt="0"/>
      <dgm:spPr/>
    </dgm:pt>
    <dgm:pt modelId="{1AC722FC-B334-4598-9D5B-AFA2B3C51DDE}" type="pres">
      <dgm:prSet presAssocID="{DF09D9C4-1D48-4BD8-83F6-4E53058ECCE1}" presName="compNode" presStyleCnt="0"/>
      <dgm:spPr/>
    </dgm:pt>
    <dgm:pt modelId="{342BD065-DFD8-44BF-A74E-A8277CD4F29F}" type="pres">
      <dgm:prSet presAssocID="{DF09D9C4-1D48-4BD8-83F6-4E53058ECC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dge scene"/>
        </a:ext>
      </dgm:extLst>
    </dgm:pt>
    <dgm:pt modelId="{D2DEF05C-61B6-438B-9284-C4D44CEC9413}" type="pres">
      <dgm:prSet presAssocID="{DF09D9C4-1D48-4BD8-83F6-4E53058ECCE1}" presName="iconSpace" presStyleCnt="0"/>
      <dgm:spPr/>
    </dgm:pt>
    <dgm:pt modelId="{528A4B21-0D53-418E-ADAA-B4ADC5C21AEF}" type="pres">
      <dgm:prSet presAssocID="{DF09D9C4-1D48-4BD8-83F6-4E53058ECCE1}" presName="parTx" presStyleLbl="revTx" presStyleIdx="4" presStyleCnt="6">
        <dgm:presLayoutVars>
          <dgm:chMax val="0"/>
          <dgm:chPref val="0"/>
        </dgm:presLayoutVars>
      </dgm:prSet>
      <dgm:spPr/>
    </dgm:pt>
    <dgm:pt modelId="{98E0A32B-0599-4459-8305-71DEDAD9B15F}" type="pres">
      <dgm:prSet presAssocID="{DF09D9C4-1D48-4BD8-83F6-4E53058ECCE1}" presName="txSpace" presStyleCnt="0"/>
      <dgm:spPr/>
    </dgm:pt>
    <dgm:pt modelId="{C13553CA-E85A-4DA3-B717-187CC3FC83D2}" type="pres">
      <dgm:prSet presAssocID="{DF09D9C4-1D48-4BD8-83F6-4E53058ECCE1}" presName="desTx" presStyleLbl="revTx" presStyleIdx="5" presStyleCnt="6">
        <dgm:presLayoutVars/>
      </dgm:prSet>
      <dgm:spPr/>
    </dgm:pt>
  </dgm:ptLst>
  <dgm:cxnLst>
    <dgm:cxn modelId="{B4E90602-3767-4767-B89F-3F5B639497E7}" type="presOf" srcId="{BF2CCCF1-B938-4D0F-83A5-23794CF1C14F}" destId="{ED7E6B8D-0B66-4F41-86BE-012AFC9178B5}" srcOrd="0" destOrd="1" presId="urn:microsoft.com/office/officeart/2018/5/layout/CenteredIconLabelDescriptionList"/>
    <dgm:cxn modelId="{75C6D30A-E159-4C44-889B-6759CD75C673}" type="presOf" srcId="{62F607ED-BC80-470D-A4DA-5E11BE9A9CE0}" destId="{C13553CA-E85A-4DA3-B717-187CC3FC83D2}" srcOrd="0" destOrd="1" presId="urn:microsoft.com/office/officeart/2018/5/layout/CenteredIconLabelDescriptionList"/>
    <dgm:cxn modelId="{FC96372B-75BF-4123-8F66-7AFA522975F1}" srcId="{5B559D26-8FCA-4E80-ABFD-779F90355AB7}" destId="{9C9A96D4-375A-4B60-8DF7-45D8A4A5DEB9}" srcOrd="1" destOrd="0" parTransId="{9ED80AC9-EE1E-4D51-9B0A-765671D82BB3}" sibTransId="{9DCEBF5B-3BCF-4B96-8384-30384221582A}"/>
    <dgm:cxn modelId="{891E5E35-94E9-4417-8EFB-7CF26AD0B837}" type="presOf" srcId="{E60A5875-DB73-4400-8E77-AB82A851166C}" destId="{C13553CA-E85A-4DA3-B717-187CC3FC83D2}" srcOrd="0" destOrd="0" presId="urn:microsoft.com/office/officeart/2018/5/layout/CenteredIconLabelDescriptionList"/>
    <dgm:cxn modelId="{D529BF36-B440-4CC7-9BCB-259BB9E21B2A}" type="presOf" srcId="{B210CD53-C4FF-402C-810A-0BF07CCD908E}" destId="{2B2B3FE1-22D5-40A0-BED1-EB80242D239E}" srcOrd="0" destOrd="0" presId="urn:microsoft.com/office/officeart/2018/5/layout/CenteredIconLabelDescriptionList"/>
    <dgm:cxn modelId="{62BEAD3A-ED0B-48AA-AF14-7F115CB056EC}" srcId="{D4B954A5-C32C-4230-9AEC-A2259B6C3DE4}" destId="{BF2CCCF1-B938-4D0F-83A5-23794CF1C14F}" srcOrd="1" destOrd="0" parTransId="{CE38C281-6AD2-4D7F-91E1-FB17D9815013}" sibTransId="{8F1E26A7-ED8E-4423-834B-3BDFB488BD30}"/>
    <dgm:cxn modelId="{5867C541-A466-4270-8862-417676D75AC6}" type="presOf" srcId="{DF09D9C4-1D48-4BD8-83F6-4E53058ECCE1}" destId="{528A4B21-0D53-418E-ADAA-B4ADC5C21AEF}" srcOrd="0" destOrd="0" presId="urn:microsoft.com/office/officeart/2018/5/layout/CenteredIconLabelDescriptionList"/>
    <dgm:cxn modelId="{42030268-1592-40B6-8884-48611C8E7784}" type="presOf" srcId="{D4B954A5-C32C-4230-9AEC-A2259B6C3DE4}" destId="{8D728CC1-D365-4699-9B76-C42BC9D20217}" srcOrd="0" destOrd="0" presId="urn:microsoft.com/office/officeart/2018/5/layout/CenteredIconLabelDescriptionList"/>
    <dgm:cxn modelId="{41ED324B-B43F-4EB6-8F79-55D391CCE4EC}" srcId="{D4B954A5-C32C-4230-9AEC-A2259B6C3DE4}" destId="{FB7B86A0-A74E-40DE-A29A-67694739EC3F}" srcOrd="0" destOrd="0" parTransId="{EEF4FDE9-65F2-4D14-9DC5-53F6DDE120C3}" sibTransId="{618FA3CB-FC27-4EB1-9177-D4B2386BE171}"/>
    <dgm:cxn modelId="{E3CDE04B-9F03-4131-916E-53224F8DD7A9}" srcId="{5B559D26-8FCA-4E80-ABFD-779F90355AB7}" destId="{AE2DB0BD-29D2-4B41-8735-52A7E496859A}" srcOrd="0" destOrd="0" parTransId="{ABD33930-111A-4CE2-8167-5CECDD398226}" sibTransId="{7F668A24-E55D-4E61-BB82-3A7CD37FB10D}"/>
    <dgm:cxn modelId="{1C1C6670-BF74-4B32-862F-74AD93FD0246}" srcId="{B210CD53-C4FF-402C-810A-0BF07CCD908E}" destId="{D4B954A5-C32C-4230-9AEC-A2259B6C3DE4}" srcOrd="1" destOrd="0" parTransId="{7F7E5E04-3340-4E02-AA44-FCF0DDE7E8C4}" sibTransId="{D969CBDD-7CC6-4984-88C9-4F4F2E5F223B}"/>
    <dgm:cxn modelId="{8C9E2A7E-7F98-44F9-A9AC-389895E71D35}" type="presOf" srcId="{5B559D26-8FCA-4E80-ABFD-779F90355AB7}" destId="{8F999227-0E2D-4B5B-88F0-98E3348E65E7}" srcOrd="0" destOrd="0" presId="urn:microsoft.com/office/officeart/2018/5/layout/CenteredIconLabelDescriptionList"/>
    <dgm:cxn modelId="{BFFE1C86-97A5-4D41-8DC2-FE238D12AC64}" type="presOf" srcId="{AE2DB0BD-29D2-4B41-8735-52A7E496859A}" destId="{63D4F927-1D70-41BC-ACF8-D0AF05325E72}" srcOrd="0" destOrd="0" presId="urn:microsoft.com/office/officeart/2018/5/layout/CenteredIconLabelDescriptionList"/>
    <dgm:cxn modelId="{C13B9998-428E-4D5A-B387-E30798808F3C}" srcId="{B210CD53-C4FF-402C-810A-0BF07CCD908E}" destId="{5B559D26-8FCA-4E80-ABFD-779F90355AB7}" srcOrd="0" destOrd="0" parTransId="{1019B91D-7617-434B-B4BB-2EF08DF2AC77}" sibTransId="{53410B0B-BFD0-4E11-B3CB-30CABC979D3C}"/>
    <dgm:cxn modelId="{69B8CAA1-1E2F-411A-B76A-EA3A4F24CD0D}" srcId="{DF09D9C4-1D48-4BD8-83F6-4E53058ECCE1}" destId="{62F607ED-BC80-470D-A4DA-5E11BE9A9CE0}" srcOrd="1" destOrd="0" parTransId="{D029BE12-1072-475E-85B6-E1D215832EF7}" sibTransId="{97768609-E7F5-4783-A9BD-E8461EBDB8D3}"/>
    <dgm:cxn modelId="{6B15A0CF-8D0F-4DD8-A794-390687A11D6F}" srcId="{DF09D9C4-1D48-4BD8-83F6-4E53058ECCE1}" destId="{E60A5875-DB73-4400-8E77-AB82A851166C}" srcOrd="0" destOrd="0" parTransId="{892E9942-4BB1-4152-9649-21A0144CF71B}" sibTransId="{5109EC8F-9443-4695-A48E-649A8E9DAC4E}"/>
    <dgm:cxn modelId="{0D980AD0-A48C-4260-A57C-558AC0E42360}" type="presOf" srcId="{FB7B86A0-A74E-40DE-A29A-67694739EC3F}" destId="{ED7E6B8D-0B66-4F41-86BE-012AFC9178B5}" srcOrd="0" destOrd="0" presId="urn:microsoft.com/office/officeart/2018/5/layout/CenteredIconLabelDescriptionList"/>
    <dgm:cxn modelId="{AEB2A5F5-9CE9-4582-8B93-ACF0EED85B0D}" srcId="{B210CD53-C4FF-402C-810A-0BF07CCD908E}" destId="{DF09D9C4-1D48-4BD8-83F6-4E53058ECCE1}" srcOrd="2" destOrd="0" parTransId="{81B69B80-5902-4E24-9753-70333A819720}" sibTransId="{1761B170-FF6B-4EA3-8BA2-23B46BF4483E}"/>
    <dgm:cxn modelId="{271BA1FB-85D3-4CBD-9F78-CD8B84C01CD8}" type="presOf" srcId="{9C9A96D4-375A-4B60-8DF7-45D8A4A5DEB9}" destId="{63D4F927-1D70-41BC-ACF8-D0AF05325E72}" srcOrd="0" destOrd="1" presId="urn:microsoft.com/office/officeart/2018/5/layout/CenteredIconLabelDescriptionList"/>
    <dgm:cxn modelId="{E74EE1A1-AFF6-498B-8E51-77CB08C8A288}" type="presParOf" srcId="{2B2B3FE1-22D5-40A0-BED1-EB80242D239E}" destId="{10E8766C-43FE-4E72-9556-D6851896CB07}" srcOrd="0" destOrd="0" presId="urn:microsoft.com/office/officeart/2018/5/layout/CenteredIconLabelDescriptionList"/>
    <dgm:cxn modelId="{78378608-D6C9-482D-85F9-F56054A460DE}" type="presParOf" srcId="{10E8766C-43FE-4E72-9556-D6851896CB07}" destId="{F909A1A6-6309-488F-A875-C64A56E03B63}" srcOrd="0" destOrd="0" presId="urn:microsoft.com/office/officeart/2018/5/layout/CenteredIconLabelDescriptionList"/>
    <dgm:cxn modelId="{05C4079A-322B-4E0E-BF87-69022A3861FB}" type="presParOf" srcId="{10E8766C-43FE-4E72-9556-D6851896CB07}" destId="{DB987E20-C700-4C1B-B363-54236442D28B}" srcOrd="1" destOrd="0" presId="urn:microsoft.com/office/officeart/2018/5/layout/CenteredIconLabelDescriptionList"/>
    <dgm:cxn modelId="{046C036B-188C-4787-8553-308928C3B70A}" type="presParOf" srcId="{10E8766C-43FE-4E72-9556-D6851896CB07}" destId="{8F999227-0E2D-4B5B-88F0-98E3348E65E7}" srcOrd="2" destOrd="0" presId="urn:microsoft.com/office/officeart/2018/5/layout/CenteredIconLabelDescriptionList"/>
    <dgm:cxn modelId="{08CDED30-8C0D-4694-8CAC-CF878E6DFBAD}" type="presParOf" srcId="{10E8766C-43FE-4E72-9556-D6851896CB07}" destId="{680E6659-4B28-4155-BE4D-39C277F03AEC}" srcOrd="3" destOrd="0" presId="urn:microsoft.com/office/officeart/2018/5/layout/CenteredIconLabelDescriptionList"/>
    <dgm:cxn modelId="{0CB0D001-E258-4B0F-8DB2-0CD1A57E4BD6}" type="presParOf" srcId="{10E8766C-43FE-4E72-9556-D6851896CB07}" destId="{63D4F927-1D70-41BC-ACF8-D0AF05325E72}" srcOrd="4" destOrd="0" presId="urn:microsoft.com/office/officeart/2018/5/layout/CenteredIconLabelDescriptionList"/>
    <dgm:cxn modelId="{D534D849-AEED-44DE-A525-24B8207491BA}" type="presParOf" srcId="{2B2B3FE1-22D5-40A0-BED1-EB80242D239E}" destId="{F5EE027B-E3AC-480C-9008-6BA1E63AC3A1}" srcOrd="1" destOrd="0" presId="urn:microsoft.com/office/officeart/2018/5/layout/CenteredIconLabelDescriptionList"/>
    <dgm:cxn modelId="{B16FB7DE-8A09-499F-9AC0-4C93D3D10479}" type="presParOf" srcId="{2B2B3FE1-22D5-40A0-BED1-EB80242D239E}" destId="{EE319523-C38A-481D-8AC3-7A0FCE23065E}" srcOrd="2" destOrd="0" presId="urn:microsoft.com/office/officeart/2018/5/layout/CenteredIconLabelDescriptionList"/>
    <dgm:cxn modelId="{F3A355E0-50A8-4906-99D1-830F3B5F2F53}" type="presParOf" srcId="{EE319523-C38A-481D-8AC3-7A0FCE23065E}" destId="{9F123DFB-15AF-4E31-A783-A50E452FE0B3}" srcOrd="0" destOrd="0" presId="urn:microsoft.com/office/officeart/2018/5/layout/CenteredIconLabelDescriptionList"/>
    <dgm:cxn modelId="{1C1D53F0-0D4A-462A-9172-608C3E8D8C63}" type="presParOf" srcId="{EE319523-C38A-481D-8AC3-7A0FCE23065E}" destId="{A496C5D5-11E1-46C8-8C39-2313F23AFAD2}" srcOrd="1" destOrd="0" presId="urn:microsoft.com/office/officeart/2018/5/layout/CenteredIconLabelDescriptionList"/>
    <dgm:cxn modelId="{CE02ED1C-E866-4090-A85D-2277AE8B2846}" type="presParOf" srcId="{EE319523-C38A-481D-8AC3-7A0FCE23065E}" destId="{8D728CC1-D365-4699-9B76-C42BC9D20217}" srcOrd="2" destOrd="0" presId="urn:microsoft.com/office/officeart/2018/5/layout/CenteredIconLabelDescriptionList"/>
    <dgm:cxn modelId="{41DA1278-CC65-4DB0-9188-5FF2EB86BB15}" type="presParOf" srcId="{EE319523-C38A-481D-8AC3-7A0FCE23065E}" destId="{097C4B09-BD78-4A22-B775-D677E17F9CE1}" srcOrd="3" destOrd="0" presId="urn:microsoft.com/office/officeart/2018/5/layout/CenteredIconLabelDescriptionList"/>
    <dgm:cxn modelId="{49458C58-BC31-4382-A5BE-0D0795FBC17B}" type="presParOf" srcId="{EE319523-C38A-481D-8AC3-7A0FCE23065E}" destId="{ED7E6B8D-0B66-4F41-86BE-012AFC9178B5}" srcOrd="4" destOrd="0" presId="urn:microsoft.com/office/officeart/2018/5/layout/CenteredIconLabelDescriptionList"/>
    <dgm:cxn modelId="{C4C94F9A-B845-43DB-8E44-E721C16C68E9}" type="presParOf" srcId="{2B2B3FE1-22D5-40A0-BED1-EB80242D239E}" destId="{3139C536-2DF5-4E18-BC5E-D061B51B4C4E}" srcOrd="3" destOrd="0" presId="urn:microsoft.com/office/officeart/2018/5/layout/CenteredIconLabelDescriptionList"/>
    <dgm:cxn modelId="{D15ABE21-4C24-4D8A-AB6F-2EC9FA2A706E}" type="presParOf" srcId="{2B2B3FE1-22D5-40A0-BED1-EB80242D239E}" destId="{1AC722FC-B334-4598-9D5B-AFA2B3C51DDE}" srcOrd="4" destOrd="0" presId="urn:microsoft.com/office/officeart/2018/5/layout/CenteredIconLabelDescriptionList"/>
    <dgm:cxn modelId="{0380CBBE-A629-4E77-98FA-6A36D327A040}" type="presParOf" srcId="{1AC722FC-B334-4598-9D5B-AFA2B3C51DDE}" destId="{342BD065-DFD8-44BF-A74E-A8277CD4F29F}" srcOrd="0" destOrd="0" presId="urn:microsoft.com/office/officeart/2018/5/layout/CenteredIconLabelDescriptionList"/>
    <dgm:cxn modelId="{B083D08C-68B5-4D3A-8F10-BC93FAB9E19A}" type="presParOf" srcId="{1AC722FC-B334-4598-9D5B-AFA2B3C51DDE}" destId="{D2DEF05C-61B6-438B-9284-C4D44CEC9413}" srcOrd="1" destOrd="0" presId="urn:microsoft.com/office/officeart/2018/5/layout/CenteredIconLabelDescriptionList"/>
    <dgm:cxn modelId="{2430A852-A9B8-40C7-AC3B-2E32216EA6DB}" type="presParOf" srcId="{1AC722FC-B334-4598-9D5B-AFA2B3C51DDE}" destId="{528A4B21-0D53-418E-ADAA-B4ADC5C21AEF}" srcOrd="2" destOrd="0" presId="urn:microsoft.com/office/officeart/2018/5/layout/CenteredIconLabelDescriptionList"/>
    <dgm:cxn modelId="{65416DAB-2A0E-4218-9911-726079F47DAC}" type="presParOf" srcId="{1AC722FC-B334-4598-9D5B-AFA2B3C51DDE}" destId="{98E0A32B-0599-4459-8305-71DEDAD9B15F}" srcOrd="3" destOrd="0" presId="urn:microsoft.com/office/officeart/2018/5/layout/CenteredIconLabelDescriptionList"/>
    <dgm:cxn modelId="{711DEB59-B867-4B55-B8B2-139749668BB4}" type="presParOf" srcId="{1AC722FC-B334-4598-9D5B-AFA2B3C51DDE}" destId="{C13553CA-E85A-4DA3-B717-187CC3FC83D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1230A67-1126-41FE-BF99-EF5A1C4224D0}"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E0062EF7-9642-4F6B-9ECF-71B3B7BC8499}">
      <dgm:prSet/>
      <dgm:spPr/>
      <dgm:t>
        <a:bodyPr/>
        <a:lstStyle/>
        <a:p>
          <a:pPr>
            <a:defRPr b="1"/>
          </a:pPr>
          <a:r>
            <a:rPr lang="en-US"/>
            <a:t>Future Directions:</a:t>
          </a:r>
        </a:p>
      </dgm:t>
    </dgm:pt>
    <dgm:pt modelId="{31A1A417-EB21-4C9E-B2C0-C17B72D0C16D}" type="parTrans" cxnId="{8735060B-7BCE-46FA-9057-DE69A65BCDCD}">
      <dgm:prSet/>
      <dgm:spPr/>
      <dgm:t>
        <a:bodyPr/>
        <a:lstStyle/>
        <a:p>
          <a:endParaRPr lang="en-US"/>
        </a:p>
      </dgm:t>
    </dgm:pt>
    <dgm:pt modelId="{8662C033-ABA7-465E-9425-A6D9CEC3C2FC}" type="sibTrans" cxnId="{8735060B-7BCE-46FA-9057-DE69A65BCDCD}">
      <dgm:prSet/>
      <dgm:spPr/>
      <dgm:t>
        <a:bodyPr/>
        <a:lstStyle/>
        <a:p>
          <a:endParaRPr lang="en-US"/>
        </a:p>
      </dgm:t>
    </dgm:pt>
    <dgm:pt modelId="{A533AA76-590A-43D5-BD70-2FC4FDF008A4}">
      <dgm:prSet/>
      <dgm:spPr/>
      <dgm:t>
        <a:bodyPr/>
        <a:lstStyle/>
        <a:p>
          <a:r>
            <a:rPr lang="en-US"/>
            <a:t>Further research is needed in fraud and anomaly detection, particularly in Anti-Money Laundering.</a:t>
          </a:r>
        </a:p>
      </dgm:t>
    </dgm:pt>
    <dgm:pt modelId="{3BF033FA-4184-4453-B083-C867FAE9FB2E}" type="parTrans" cxnId="{D6C2F37F-AEBC-412A-B0B1-CF66CEFA684E}">
      <dgm:prSet/>
      <dgm:spPr/>
      <dgm:t>
        <a:bodyPr/>
        <a:lstStyle/>
        <a:p>
          <a:endParaRPr lang="en-US"/>
        </a:p>
      </dgm:t>
    </dgm:pt>
    <dgm:pt modelId="{247E871C-E052-487A-9ACF-BC58F65DD059}" type="sibTrans" cxnId="{D6C2F37F-AEBC-412A-B0B1-CF66CEFA684E}">
      <dgm:prSet/>
      <dgm:spPr/>
      <dgm:t>
        <a:bodyPr/>
        <a:lstStyle/>
        <a:p>
          <a:endParaRPr lang="en-US"/>
        </a:p>
      </dgm:t>
    </dgm:pt>
    <dgm:pt modelId="{CCD8842D-04F6-48E3-841E-44ED2C12C887}">
      <dgm:prSet/>
      <dgm:spPr/>
      <dgm:t>
        <a:bodyPr/>
        <a:lstStyle/>
        <a:p>
          <a:r>
            <a:rPr lang="en-US"/>
            <a:t>Trust within industries requires addressing concerns, developing robust models, and setting standards for financial transaction systems.</a:t>
          </a:r>
        </a:p>
      </dgm:t>
    </dgm:pt>
    <dgm:pt modelId="{9CEAFE29-2C59-4395-9BD8-4041D6D1573C}" type="parTrans" cxnId="{0B950BBF-BCD2-431E-914B-883FCB05DC57}">
      <dgm:prSet/>
      <dgm:spPr/>
      <dgm:t>
        <a:bodyPr/>
        <a:lstStyle/>
        <a:p>
          <a:endParaRPr lang="en-US"/>
        </a:p>
      </dgm:t>
    </dgm:pt>
    <dgm:pt modelId="{F17F26EC-6223-4F45-80F6-18CF3C3DB80A}" type="sibTrans" cxnId="{0B950BBF-BCD2-431E-914B-883FCB05DC57}">
      <dgm:prSet/>
      <dgm:spPr/>
      <dgm:t>
        <a:bodyPr/>
        <a:lstStyle/>
        <a:p>
          <a:endParaRPr lang="en-US"/>
        </a:p>
      </dgm:t>
    </dgm:pt>
    <dgm:pt modelId="{AA02744C-2509-4B25-807C-A5C7EB67C687}">
      <dgm:prSet/>
      <dgm:spPr/>
      <dgm:t>
        <a:bodyPr/>
        <a:lstStyle/>
        <a:p>
          <a:pPr>
            <a:defRPr b="1"/>
          </a:pPr>
          <a:r>
            <a:rPr lang="en-US"/>
            <a:t>Model Performance and Improvement:</a:t>
          </a:r>
        </a:p>
      </dgm:t>
    </dgm:pt>
    <dgm:pt modelId="{EA6D1AFB-9F22-4C8A-8800-CF4E5249E819}" type="parTrans" cxnId="{8D4A779F-ABBF-4EA2-88B3-53B45263CE2A}">
      <dgm:prSet/>
      <dgm:spPr/>
      <dgm:t>
        <a:bodyPr/>
        <a:lstStyle/>
        <a:p>
          <a:endParaRPr lang="en-US"/>
        </a:p>
      </dgm:t>
    </dgm:pt>
    <dgm:pt modelId="{B3B9BA24-43E3-4DAE-8208-A7B810651F52}" type="sibTrans" cxnId="{8D4A779F-ABBF-4EA2-88B3-53B45263CE2A}">
      <dgm:prSet/>
      <dgm:spPr/>
      <dgm:t>
        <a:bodyPr/>
        <a:lstStyle/>
        <a:p>
          <a:endParaRPr lang="en-US"/>
        </a:p>
      </dgm:t>
    </dgm:pt>
    <dgm:pt modelId="{F41906A4-0A61-4B32-B623-144FEE7758EC}">
      <dgm:prSet/>
      <dgm:spPr/>
      <dgm:t>
        <a:bodyPr/>
        <a:lstStyle/>
        <a:p>
          <a:r>
            <a:rPr lang="en-US"/>
            <a:t>Deep Neural Networks (DNN) have demonstrated strong capabilities in detecting fraudulent transactions.</a:t>
          </a:r>
        </a:p>
      </dgm:t>
    </dgm:pt>
    <dgm:pt modelId="{AE74ADFB-24CA-4526-A6E8-4AB3964D69EE}" type="parTrans" cxnId="{68470886-C949-4143-97D1-500F23775EC7}">
      <dgm:prSet/>
      <dgm:spPr/>
      <dgm:t>
        <a:bodyPr/>
        <a:lstStyle/>
        <a:p>
          <a:endParaRPr lang="en-US"/>
        </a:p>
      </dgm:t>
    </dgm:pt>
    <dgm:pt modelId="{0E17D095-FF6B-496A-8129-29F96DAB3F76}" type="sibTrans" cxnId="{68470886-C949-4143-97D1-500F23775EC7}">
      <dgm:prSet/>
      <dgm:spPr/>
      <dgm:t>
        <a:bodyPr/>
        <a:lstStyle/>
        <a:p>
          <a:endParaRPr lang="en-US"/>
        </a:p>
      </dgm:t>
    </dgm:pt>
    <dgm:pt modelId="{2241B3D6-418D-4ACE-9525-ED6B43BB783F}">
      <dgm:prSet/>
      <dgm:spPr/>
      <dgm:t>
        <a:bodyPr/>
        <a:lstStyle/>
        <a:p>
          <a:r>
            <a:rPr lang="en-US"/>
            <a:t>The model's hyperparameters are customizable, allowing for further optimization and improvement.</a:t>
          </a:r>
        </a:p>
      </dgm:t>
    </dgm:pt>
    <dgm:pt modelId="{C584AD2A-CA03-4B74-A881-A2D578A23A09}" type="parTrans" cxnId="{4F9A973E-3CB2-41C5-80DD-ABF0B211AE40}">
      <dgm:prSet/>
      <dgm:spPr/>
      <dgm:t>
        <a:bodyPr/>
        <a:lstStyle/>
        <a:p>
          <a:endParaRPr lang="en-US"/>
        </a:p>
      </dgm:t>
    </dgm:pt>
    <dgm:pt modelId="{E77FCA3B-DFE8-4EBD-AA90-AB56C7F0B628}" type="sibTrans" cxnId="{4F9A973E-3CB2-41C5-80DD-ABF0B211AE40}">
      <dgm:prSet/>
      <dgm:spPr/>
      <dgm:t>
        <a:bodyPr/>
        <a:lstStyle/>
        <a:p>
          <a:endParaRPr lang="en-US"/>
        </a:p>
      </dgm:t>
    </dgm:pt>
    <dgm:pt modelId="{EDF0E962-41C4-474B-AABB-BC3CCF12BEB7}">
      <dgm:prSet/>
      <dgm:spPr/>
      <dgm:t>
        <a:bodyPr/>
        <a:lstStyle/>
        <a:p>
          <a:pPr>
            <a:defRPr b="1"/>
          </a:pPr>
          <a:r>
            <a:rPr lang="en-US"/>
            <a:t>Implications and Future Research:</a:t>
          </a:r>
        </a:p>
      </dgm:t>
    </dgm:pt>
    <dgm:pt modelId="{4A45DFA7-639F-4D4F-B64A-A93481DB8063}" type="parTrans" cxnId="{08A41CA0-C80C-4007-A1D1-A421A4A7F1FD}">
      <dgm:prSet/>
      <dgm:spPr/>
      <dgm:t>
        <a:bodyPr/>
        <a:lstStyle/>
        <a:p>
          <a:endParaRPr lang="en-US"/>
        </a:p>
      </dgm:t>
    </dgm:pt>
    <dgm:pt modelId="{C9F738C1-E059-434A-9EC2-FBC9E46E052C}" type="sibTrans" cxnId="{08A41CA0-C80C-4007-A1D1-A421A4A7F1FD}">
      <dgm:prSet/>
      <dgm:spPr/>
      <dgm:t>
        <a:bodyPr/>
        <a:lstStyle/>
        <a:p>
          <a:endParaRPr lang="en-US"/>
        </a:p>
      </dgm:t>
    </dgm:pt>
    <dgm:pt modelId="{37260A4F-D2F4-4DA1-B8ED-BD7C996125F3}">
      <dgm:prSet/>
      <dgm:spPr/>
      <dgm:t>
        <a:bodyPr/>
        <a:lstStyle/>
        <a:p>
          <a:r>
            <a:rPr lang="en-US"/>
            <a:t>DNN's performance exceeds expectations and showcases its potential in fraud detection across various domains.</a:t>
          </a:r>
        </a:p>
      </dgm:t>
    </dgm:pt>
    <dgm:pt modelId="{1E386CEE-109D-497A-AC06-944784BF734D}" type="parTrans" cxnId="{E6FE3429-2FF2-401F-8DEF-600EC5019177}">
      <dgm:prSet/>
      <dgm:spPr/>
      <dgm:t>
        <a:bodyPr/>
        <a:lstStyle/>
        <a:p>
          <a:endParaRPr lang="en-US"/>
        </a:p>
      </dgm:t>
    </dgm:pt>
    <dgm:pt modelId="{CFF14060-EC17-4809-BA73-7F662AF4C4CA}" type="sibTrans" cxnId="{E6FE3429-2FF2-401F-8DEF-600EC5019177}">
      <dgm:prSet/>
      <dgm:spPr/>
      <dgm:t>
        <a:bodyPr/>
        <a:lstStyle/>
        <a:p>
          <a:endParaRPr lang="en-US"/>
        </a:p>
      </dgm:t>
    </dgm:pt>
    <dgm:pt modelId="{040E33D7-DA2F-492D-BC65-E89F3613FED6}">
      <dgm:prSet/>
      <dgm:spPr/>
      <dgm:t>
        <a:bodyPr/>
        <a:lstStyle/>
        <a:p>
          <a:r>
            <a:rPr lang="en-US"/>
            <a:t>Future research will focus on optimizing the model and exploring its applicability in other areas beyond Ethereum blockchain transactions.</a:t>
          </a:r>
        </a:p>
      </dgm:t>
    </dgm:pt>
    <dgm:pt modelId="{4C275115-3109-4822-8365-39C760DE4FE9}" type="parTrans" cxnId="{8612C781-7418-464D-89A5-CAA2C17A607B}">
      <dgm:prSet/>
      <dgm:spPr/>
      <dgm:t>
        <a:bodyPr/>
        <a:lstStyle/>
        <a:p>
          <a:endParaRPr lang="en-US"/>
        </a:p>
      </dgm:t>
    </dgm:pt>
    <dgm:pt modelId="{B66C4A0E-12FA-4117-876A-E0D2F3C858BE}" type="sibTrans" cxnId="{8612C781-7418-464D-89A5-CAA2C17A607B}">
      <dgm:prSet/>
      <dgm:spPr/>
      <dgm:t>
        <a:bodyPr/>
        <a:lstStyle/>
        <a:p>
          <a:endParaRPr lang="en-US"/>
        </a:p>
      </dgm:t>
    </dgm:pt>
    <dgm:pt modelId="{5BFB70F8-FA65-4176-B1EB-A8A9A975C096}" type="pres">
      <dgm:prSet presAssocID="{E1230A67-1126-41FE-BF99-EF5A1C4224D0}" presName="root" presStyleCnt="0">
        <dgm:presLayoutVars>
          <dgm:dir/>
          <dgm:resizeHandles val="exact"/>
        </dgm:presLayoutVars>
      </dgm:prSet>
      <dgm:spPr/>
    </dgm:pt>
    <dgm:pt modelId="{3B0C5BF3-2EE6-43C8-B399-ED6BDFD7CD2C}" type="pres">
      <dgm:prSet presAssocID="{E0062EF7-9642-4F6B-9ECF-71B3B7BC8499}" presName="compNode" presStyleCnt="0"/>
      <dgm:spPr/>
    </dgm:pt>
    <dgm:pt modelId="{5C4FC3BA-7E0D-4124-B483-C0D0F8BDF167}" type="pres">
      <dgm:prSet presAssocID="{E0062EF7-9642-4F6B-9ECF-71B3B7BC84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44AA1CEB-2A24-4387-BC77-75507A8AE7C7}" type="pres">
      <dgm:prSet presAssocID="{E0062EF7-9642-4F6B-9ECF-71B3B7BC8499}" presName="iconSpace" presStyleCnt="0"/>
      <dgm:spPr/>
    </dgm:pt>
    <dgm:pt modelId="{E52A0783-4E72-401E-8068-6FF25A3C5FE9}" type="pres">
      <dgm:prSet presAssocID="{E0062EF7-9642-4F6B-9ECF-71B3B7BC8499}" presName="parTx" presStyleLbl="revTx" presStyleIdx="0" presStyleCnt="6">
        <dgm:presLayoutVars>
          <dgm:chMax val="0"/>
          <dgm:chPref val="0"/>
        </dgm:presLayoutVars>
      </dgm:prSet>
      <dgm:spPr/>
    </dgm:pt>
    <dgm:pt modelId="{45E194CC-F65C-4562-AA6E-50EE9DD43CC8}" type="pres">
      <dgm:prSet presAssocID="{E0062EF7-9642-4F6B-9ECF-71B3B7BC8499}" presName="txSpace" presStyleCnt="0"/>
      <dgm:spPr/>
    </dgm:pt>
    <dgm:pt modelId="{081BF1F1-FEF5-468B-BABF-21A630F98937}" type="pres">
      <dgm:prSet presAssocID="{E0062EF7-9642-4F6B-9ECF-71B3B7BC8499}" presName="desTx" presStyleLbl="revTx" presStyleIdx="1" presStyleCnt="6">
        <dgm:presLayoutVars/>
      </dgm:prSet>
      <dgm:spPr/>
    </dgm:pt>
    <dgm:pt modelId="{697C30D1-555C-4410-A5DA-D39AEDFF2E9D}" type="pres">
      <dgm:prSet presAssocID="{8662C033-ABA7-465E-9425-A6D9CEC3C2FC}" presName="sibTrans" presStyleCnt="0"/>
      <dgm:spPr/>
    </dgm:pt>
    <dgm:pt modelId="{FE868A53-3CCE-4452-B21C-D228365A2F83}" type="pres">
      <dgm:prSet presAssocID="{AA02744C-2509-4B25-807C-A5C7EB67C687}" presName="compNode" presStyleCnt="0"/>
      <dgm:spPr/>
    </dgm:pt>
    <dgm:pt modelId="{2EA844C1-1505-4510-8351-6AE951E90A6E}" type="pres">
      <dgm:prSet presAssocID="{AA02744C-2509-4B25-807C-A5C7EB67C6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5D36155F-7F04-4000-967B-E28E75FEE951}" type="pres">
      <dgm:prSet presAssocID="{AA02744C-2509-4B25-807C-A5C7EB67C687}" presName="iconSpace" presStyleCnt="0"/>
      <dgm:spPr/>
    </dgm:pt>
    <dgm:pt modelId="{1BD9CAF4-D68E-42C0-9214-F24C7ED78FE7}" type="pres">
      <dgm:prSet presAssocID="{AA02744C-2509-4B25-807C-A5C7EB67C687}" presName="parTx" presStyleLbl="revTx" presStyleIdx="2" presStyleCnt="6">
        <dgm:presLayoutVars>
          <dgm:chMax val="0"/>
          <dgm:chPref val="0"/>
        </dgm:presLayoutVars>
      </dgm:prSet>
      <dgm:spPr/>
    </dgm:pt>
    <dgm:pt modelId="{E5B5CD06-34F2-4E1A-B927-89151FB39D5D}" type="pres">
      <dgm:prSet presAssocID="{AA02744C-2509-4B25-807C-A5C7EB67C687}" presName="txSpace" presStyleCnt="0"/>
      <dgm:spPr/>
    </dgm:pt>
    <dgm:pt modelId="{ADF51FB6-5103-446A-AF75-B548CC494028}" type="pres">
      <dgm:prSet presAssocID="{AA02744C-2509-4B25-807C-A5C7EB67C687}" presName="desTx" presStyleLbl="revTx" presStyleIdx="3" presStyleCnt="6">
        <dgm:presLayoutVars/>
      </dgm:prSet>
      <dgm:spPr/>
    </dgm:pt>
    <dgm:pt modelId="{61BC687D-DAEB-425D-ABFD-3091FD62489C}" type="pres">
      <dgm:prSet presAssocID="{B3B9BA24-43E3-4DAE-8208-A7B810651F52}" presName="sibTrans" presStyleCnt="0"/>
      <dgm:spPr/>
    </dgm:pt>
    <dgm:pt modelId="{7257A08F-23A2-4971-8F91-6CC3120B0329}" type="pres">
      <dgm:prSet presAssocID="{EDF0E962-41C4-474B-AABB-BC3CCF12BEB7}" presName="compNode" presStyleCnt="0"/>
      <dgm:spPr/>
    </dgm:pt>
    <dgm:pt modelId="{EE027776-6651-468D-BA02-4022C97C30B2}" type="pres">
      <dgm:prSet presAssocID="{EDF0E962-41C4-474B-AABB-BC3CCF12BE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9C0EF98A-D14E-47B8-88A8-FAF060A4735F}" type="pres">
      <dgm:prSet presAssocID="{EDF0E962-41C4-474B-AABB-BC3CCF12BEB7}" presName="iconSpace" presStyleCnt="0"/>
      <dgm:spPr/>
    </dgm:pt>
    <dgm:pt modelId="{D5216A95-C2BF-40FA-BDFF-483C66F63E48}" type="pres">
      <dgm:prSet presAssocID="{EDF0E962-41C4-474B-AABB-BC3CCF12BEB7}" presName="parTx" presStyleLbl="revTx" presStyleIdx="4" presStyleCnt="6">
        <dgm:presLayoutVars>
          <dgm:chMax val="0"/>
          <dgm:chPref val="0"/>
        </dgm:presLayoutVars>
      </dgm:prSet>
      <dgm:spPr/>
    </dgm:pt>
    <dgm:pt modelId="{C48D236F-1C3E-4D08-9B2D-162608F857DE}" type="pres">
      <dgm:prSet presAssocID="{EDF0E962-41C4-474B-AABB-BC3CCF12BEB7}" presName="txSpace" presStyleCnt="0"/>
      <dgm:spPr/>
    </dgm:pt>
    <dgm:pt modelId="{884E5FDB-4963-44E0-88DF-A836736CCB71}" type="pres">
      <dgm:prSet presAssocID="{EDF0E962-41C4-474B-AABB-BC3CCF12BEB7}" presName="desTx" presStyleLbl="revTx" presStyleIdx="5" presStyleCnt="6">
        <dgm:presLayoutVars/>
      </dgm:prSet>
      <dgm:spPr/>
    </dgm:pt>
  </dgm:ptLst>
  <dgm:cxnLst>
    <dgm:cxn modelId="{8735060B-7BCE-46FA-9057-DE69A65BCDCD}" srcId="{E1230A67-1126-41FE-BF99-EF5A1C4224D0}" destId="{E0062EF7-9642-4F6B-9ECF-71B3B7BC8499}" srcOrd="0" destOrd="0" parTransId="{31A1A417-EB21-4C9E-B2C0-C17B72D0C16D}" sibTransId="{8662C033-ABA7-465E-9425-A6D9CEC3C2FC}"/>
    <dgm:cxn modelId="{34DDEE23-946D-4047-92D4-4A298600D2E2}" type="presOf" srcId="{EDF0E962-41C4-474B-AABB-BC3CCF12BEB7}" destId="{D5216A95-C2BF-40FA-BDFF-483C66F63E48}" srcOrd="0" destOrd="0" presId="urn:microsoft.com/office/officeart/2018/2/layout/IconLabelDescriptionList"/>
    <dgm:cxn modelId="{E6FE3429-2FF2-401F-8DEF-600EC5019177}" srcId="{EDF0E962-41C4-474B-AABB-BC3CCF12BEB7}" destId="{37260A4F-D2F4-4DA1-B8ED-BD7C996125F3}" srcOrd="0" destOrd="0" parTransId="{1E386CEE-109D-497A-AC06-944784BF734D}" sibTransId="{CFF14060-EC17-4809-BA73-7F662AF4C4CA}"/>
    <dgm:cxn modelId="{C8868F30-C02A-4E06-A2ED-135EB65EA51A}" type="presOf" srcId="{E1230A67-1126-41FE-BF99-EF5A1C4224D0}" destId="{5BFB70F8-FA65-4176-B1EB-A8A9A975C096}" srcOrd="0" destOrd="0" presId="urn:microsoft.com/office/officeart/2018/2/layout/IconLabelDescriptionList"/>
    <dgm:cxn modelId="{90456A39-4058-47D0-9CC1-5C16A18FE466}" type="presOf" srcId="{040E33D7-DA2F-492D-BC65-E89F3613FED6}" destId="{884E5FDB-4963-44E0-88DF-A836736CCB71}" srcOrd="0" destOrd="1" presId="urn:microsoft.com/office/officeart/2018/2/layout/IconLabelDescriptionList"/>
    <dgm:cxn modelId="{4F9A973E-3CB2-41C5-80DD-ABF0B211AE40}" srcId="{AA02744C-2509-4B25-807C-A5C7EB67C687}" destId="{2241B3D6-418D-4ACE-9525-ED6B43BB783F}" srcOrd="1" destOrd="0" parTransId="{C584AD2A-CA03-4B74-A881-A2D578A23A09}" sibTransId="{E77FCA3B-DFE8-4EBD-AA90-AB56C7F0B628}"/>
    <dgm:cxn modelId="{12D6804E-DA4F-4224-8946-58EE06E350CF}" type="presOf" srcId="{CCD8842D-04F6-48E3-841E-44ED2C12C887}" destId="{081BF1F1-FEF5-468B-BABF-21A630F98937}" srcOrd="0" destOrd="1" presId="urn:microsoft.com/office/officeart/2018/2/layout/IconLabelDescriptionList"/>
    <dgm:cxn modelId="{D83CB35A-D6C0-46AF-BB75-EEEE990A399E}" type="presOf" srcId="{37260A4F-D2F4-4DA1-B8ED-BD7C996125F3}" destId="{884E5FDB-4963-44E0-88DF-A836736CCB71}" srcOrd="0" destOrd="0" presId="urn:microsoft.com/office/officeart/2018/2/layout/IconLabelDescriptionList"/>
    <dgm:cxn modelId="{2EB3357C-82A5-4221-A580-C9C0E9EA4722}" type="presOf" srcId="{AA02744C-2509-4B25-807C-A5C7EB67C687}" destId="{1BD9CAF4-D68E-42C0-9214-F24C7ED78FE7}" srcOrd="0" destOrd="0" presId="urn:microsoft.com/office/officeart/2018/2/layout/IconLabelDescriptionList"/>
    <dgm:cxn modelId="{D6C2F37F-AEBC-412A-B0B1-CF66CEFA684E}" srcId="{E0062EF7-9642-4F6B-9ECF-71B3B7BC8499}" destId="{A533AA76-590A-43D5-BD70-2FC4FDF008A4}" srcOrd="0" destOrd="0" parTransId="{3BF033FA-4184-4453-B083-C867FAE9FB2E}" sibTransId="{247E871C-E052-487A-9ACF-BC58F65DD059}"/>
    <dgm:cxn modelId="{8612C781-7418-464D-89A5-CAA2C17A607B}" srcId="{EDF0E962-41C4-474B-AABB-BC3CCF12BEB7}" destId="{040E33D7-DA2F-492D-BC65-E89F3613FED6}" srcOrd="1" destOrd="0" parTransId="{4C275115-3109-4822-8365-39C760DE4FE9}" sibTransId="{B66C4A0E-12FA-4117-876A-E0D2F3C858BE}"/>
    <dgm:cxn modelId="{68470886-C949-4143-97D1-500F23775EC7}" srcId="{AA02744C-2509-4B25-807C-A5C7EB67C687}" destId="{F41906A4-0A61-4B32-B623-144FEE7758EC}" srcOrd="0" destOrd="0" parTransId="{AE74ADFB-24CA-4526-A6E8-4AB3964D69EE}" sibTransId="{0E17D095-FF6B-496A-8129-29F96DAB3F76}"/>
    <dgm:cxn modelId="{9CF1BD8F-0010-411B-8AB0-2097A178C659}" type="presOf" srcId="{2241B3D6-418D-4ACE-9525-ED6B43BB783F}" destId="{ADF51FB6-5103-446A-AF75-B548CC494028}" srcOrd="0" destOrd="1" presId="urn:microsoft.com/office/officeart/2018/2/layout/IconLabelDescriptionList"/>
    <dgm:cxn modelId="{8D4A779F-ABBF-4EA2-88B3-53B45263CE2A}" srcId="{E1230A67-1126-41FE-BF99-EF5A1C4224D0}" destId="{AA02744C-2509-4B25-807C-A5C7EB67C687}" srcOrd="1" destOrd="0" parTransId="{EA6D1AFB-9F22-4C8A-8800-CF4E5249E819}" sibTransId="{B3B9BA24-43E3-4DAE-8208-A7B810651F52}"/>
    <dgm:cxn modelId="{08A41CA0-C80C-4007-A1D1-A421A4A7F1FD}" srcId="{E1230A67-1126-41FE-BF99-EF5A1C4224D0}" destId="{EDF0E962-41C4-474B-AABB-BC3CCF12BEB7}" srcOrd="2" destOrd="0" parTransId="{4A45DFA7-639F-4D4F-B64A-A93481DB8063}" sibTransId="{C9F738C1-E059-434A-9EC2-FBC9E46E052C}"/>
    <dgm:cxn modelId="{C55EF1BE-9A21-4B12-AC92-9A43D21A3CAA}" type="presOf" srcId="{A533AA76-590A-43D5-BD70-2FC4FDF008A4}" destId="{081BF1F1-FEF5-468B-BABF-21A630F98937}" srcOrd="0" destOrd="0" presId="urn:microsoft.com/office/officeart/2018/2/layout/IconLabelDescriptionList"/>
    <dgm:cxn modelId="{0B950BBF-BCD2-431E-914B-883FCB05DC57}" srcId="{E0062EF7-9642-4F6B-9ECF-71B3B7BC8499}" destId="{CCD8842D-04F6-48E3-841E-44ED2C12C887}" srcOrd="1" destOrd="0" parTransId="{9CEAFE29-2C59-4395-9BD8-4041D6D1573C}" sibTransId="{F17F26EC-6223-4F45-80F6-18CF3C3DB80A}"/>
    <dgm:cxn modelId="{6B8DDBED-A038-496F-8C54-EE9129F4E95E}" type="presOf" srcId="{E0062EF7-9642-4F6B-9ECF-71B3B7BC8499}" destId="{E52A0783-4E72-401E-8068-6FF25A3C5FE9}" srcOrd="0" destOrd="0" presId="urn:microsoft.com/office/officeart/2018/2/layout/IconLabelDescriptionList"/>
    <dgm:cxn modelId="{6534D6F8-73B1-4AFF-AA85-ED415A09580B}" type="presOf" srcId="{F41906A4-0A61-4B32-B623-144FEE7758EC}" destId="{ADF51FB6-5103-446A-AF75-B548CC494028}" srcOrd="0" destOrd="0" presId="urn:microsoft.com/office/officeart/2018/2/layout/IconLabelDescriptionList"/>
    <dgm:cxn modelId="{FD9C6475-FAF1-4410-B2B4-9DCB4F760024}" type="presParOf" srcId="{5BFB70F8-FA65-4176-B1EB-A8A9A975C096}" destId="{3B0C5BF3-2EE6-43C8-B399-ED6BDFD7CD2C}" srcOrd="0" destOrd="0" presId="urn:microsoft.com/office/officeart/2018/2/layout/IconLabelDescriptionList"/>
    <dgm:cxn modelId="{F4D5E884-C6DF-4C79-B45D-D2BE0C8D811C}" type="presParOf" srcId="{3B0C5BF3-2EE6-43C8-B399-ED6BDFD7CD2C}" destId="{5C4FC3BA-7E0D-4124-B483-C0D0F8BDF167}" srcOrd="0" destOrd="0" presId="urn:microsoft.com/office/officeart/2018/2/layout/IconLabelDescriptionList"/>
    <dgm:cxn modelId="{8827490D-ADF5-48B9-A710-3F5341862DCA}" type="presParOf" srcId="{3B0C5BF3-2EE6-43C8-B399-ED6BDFD7CD2C}" destId="{44AA1CEB-2A24-4387-BC77-75507A8AE7C7}" srcOrd="1" destOrd="0" presId="urn:microsoft.com/office/officeart/2018/2/layout/IconLabelDescriptionList"/>
    <dgm:cxn modelId="{2B36BEEF-4601-4B30-ACE5-00DA4711CB1C}" type="presParOf" srcId="{3B0C5BF3-2EE6-43C8-B399-ED6BDFD7CD2C}" destId="{E52A0783-4E72-401E-8068-6FF25A3C5FE9}" srcOrd="2" destOrd="0" presId="urn:microsoft.com/office/officeart/2018/2/layout/IconLabelDescriptionList"/>
    <dgm:cxn modelId="{BB290D1A-67F1-4A5F-8EF4-0E11D7D0840D}" type="presParOf" srcId="{3B0C5BF3-2EE6-43C8-B399-ED6BDFD7CD2C}" destId="{45E194CC-F65C-4562-AA6E-50EE9DD43CC8}" srcOrd="3" destOrd="0" presId="urn:microsoft.com/office/officeart/2018/2/layout/IconLabelDescriptionList"/>
    <dgm:cxn modelId="{A0A243A7-48BB-42D1-A2DE-0E6A41095F7A}" type="presParOf" srcId="{3B0C5BF3-2EE6-43C8-B399-ED6BDFD7CD2C}" destId="{081BF1F1-FEF5-468B-BABF-21A630F98937}" srcOrd="4" destOrd="0" presId="urn:microsoft.com/office/officeart/2018/2/layout/IconLabelDescriptionList"/>
    <dgm:cxn modelId="{5CFC82C3-ED95-42A9-92B5-028F7A497059}" type="presParOf" srcId="{5BFB70F8-FA65-4176-B1EB-A8A9A975C096}" destId="{697C30D1-555C-4410-A5DA-D39AEDFF2E9D}" srcOrd="1" destOrd="0" presId="urn:microsoft.com/office/officeart/2018/2/layout/IconLabelDescriptionList"/>
    <dgm:cxn modelId="{56A60A9D-4BD0-4F7F-9625-9D6521610A2A}" type="presParOf" srcId="{5BFB70F8-FA65-4176-B1EB-A8A9A975C096}" destId="{FE868A53-3CCE-4452-B21C-D228365A2F83}" srcOrd="2" destOrd="0" presId="urn:microsoft.com/office/officeart/2018/2/layout/IconLabelDescriptionList"/>
    <dgm:cxn modelId="{AE69D300-E196-46D9-A034-07D465912313}" type="presParOf" srcId="{FE868A53-3CCE-4452-B21C-D228365A2F83}" destId="{2EA844C1-1505-4510-8351-6AE951E90A6E}" srcOrd="0" destOrd="0" presId="urn:microsoft.com/office/officeart/2018/2/layout/IconLabelDescriptionList"/>
    <dgm:cxn modelId="{9F587B7C-8333-484B-9811-77F3604C18EF}" type="presParOf" srcId="{FE868A53-3CCE-4452-B21C-D228365A2F83}" destId="{5D36155F-7F04-4000-967B-E28E75FEE951}" srcOrd="1" destOrd="0" presId="urn:microsoft.com/office/officeart/2018/2/layout/IconLabelDescriptionList"/>
    <dgm:cxn modelId="{C57F4B6E-B18B-423E-BA34-D08763527DC8}" type="presParOf" srcId="{FE868A53-3CCE-4452-B21C-D228365A2F83}" destId="{1BD9CAF4-D68E-42C0-9214-F24C7ED78FE7}" srcOrd="2" destOrd="0" presId="urn:microsoft.com/office/officeart/2018/2/layout/IconLabelDescriptionList"/>
    <dgm:cxn modelId="{A2AC77EA-7F32-475E-B7C7-FCB54864910F}" type="presParOf" srcId="{FE868A53-3CCE-4452-B21C-D228365A2F83}" destId="{E5B5CD06-34F2-4E1A-B927-89151FB39D5D}" srcOrd="3" destOrd="0" presId="urn:microsoft.com/office/officeart/2018/2/layout/IconLabelDescriptionList"/>
    <dgm:cxn modelId="{6787C852-9418-46EF-8E3B-FE0C1C202AFB}" type="presParOf" srcId="{FE868A53-3CCE-4452-B21C-D228365A2F83}" destId="{ADF51FB6-5103-446A-AF75-B548CC494028}" srcOrd="4" destOrd="0" presId="urn:microsoft.com/office/officeart/2018/2/layout/IconLabelDescriptionList"/>
    <dgm:cxn modelId="{CC20DD0A-D95C-49B9-9883-BDBF454A4305}" type="presParOf" srcId="{5BFB70F8-FA65-4176-B1EB-A8A9A975C096}" destId="{61BC687D-DAEB-425D-ABFD-3091FD62489C}" srcOrd="3" destOrd="0" presId="urn:microsoft.com/office/officeart/2018/2/layout/IconLabelDescriptionList"/>
    <dgm:cxn modelId="{A3F38451-69D4-41B5-AB92-B1CB41EE6905}" type="presParOf" srcId="{5BFB70F8-FA65-4176-B1EB-A8A9A975C096}" destId="{7257A08F-23A2-4971-8F91-6CC3120B0329}" srcOrd="4" destOrd="0" presId="urn:microsoft.com/office/officeart/2018/2/layout/IconLabelDescriptionList"/>
    <dgm:cxn modelId="{88C980B2-6131-4224-848B-68E2802C7B74}" type="presParOf" srcId="{7257A08F-23A2-4971-8F91-6CC3120B0329}" destId="{EE027776-6651-468D-BA02-4022C97C30B2}" srcOrd="0" destOrd="0" presId="urn:microsoft.com/office/officeart/2018/2/layout/IconLabelDescriptionList"/>
    <dgm:cxn modelId="{B80C4E3F-AC7F-4BCF-9A4C-A1B43816AFE2}" type="presParOf" srcId="{7257A08F-23A2-4971-8F91-6CC3120B0329}" destId="{9C0EF98A-D14E-47B8-88A8-FAF060A4735F}" srcOrd="1" destOrd="0" presId="urn:microsoft.com/office/officeart/2018/2/layout/IconLabelDescriptionList"/>
    <dgm:cxn modelId="{02A8500E-5E40-4DC7-80EC-3A380A43FD35}" type="presParOf" srcId="{7257A08F-23A2-4971-8F91-6CC3120B0329}" destId="{D5216A95-C2BF-40FA-BDFF-483C66F63E48}" srcOrd="2" destOrd="0" presId="urn:microsoft.com/office/officeart/2018/2/layout/IconLabelDescriptionList"/>
    <dgm:cxn modelId="{9FE513F6-1812-4586-9E63-A31C3614F93F}" type="presParOf" srcId="{7257A08F-23A2-4971-8F91-6CC3120B0329}" destId="{C48D236F-1C3E-4D08-9B2D-162608F857DE}" srcOrd="3" destOrd="0" presId="urn:microsoft.com/office/officeart/2018/2/layout/IconLabelDescriptionList"/>
    <dgm:cxn modelId="{53B3A4EE-132C-403F-A83C-FE316DE1F9C1}" type="presParOf" srcId="{7257A08F-23A2-4971-8F91-6CC3120B0329}" destId="{884E5FDB-4963-44E0-88DF-A836736CCB7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67AD5-A917-4984-A029-4B22A2FF9DBF}" type="doc">
      <dgm:prSet loTypeId="urn:microsoft.com/office/officeart/2005/8/layout/hList1" loCatId="list" qsTypeId="urn:microsoft.com/office/officeart/2005/8/quickstyle/simple4" qsCatId="simple" csTypeId="urn:microsoft.com/office/officeart/2005/8/colors/accent3_2" csCatId="accent3"/>
      <dgm:spPr/>
      <dgm:t>
        <a:bodyPr/>
        <a:lstStyle/>
        <a:p>
          <a:endParaRPr lang="en-US"/>
        </a:p>
      </dgm:t>
    </dgm:pt>
    <dgm:pt modelId="{207306DC-70B0-45F1-B756-A2B7A876C5CB}">
      <dgm:prSet/>
      <dgm:spPr/>
      <dgm:t>
        <a:bodyPr/>
        <a:lstStyle/>
        <a:p>
          <a:r>
            <a:rPr lang="en-US" b="1"/>
            <a:t>Distributed Ledger:</a:t>
          </a:r>
          <a:endParaRPr lang="en-US"/>
        </a:p>
      </dgm:t>
    </dgm:pt>
    <dgm:pt modelId="{C92083CC-BB8D-44AC-940E-39500DD86819}" type="parTrans" cxnId="{F27DC564-F9D8-4BD0-9679-3CD2CAE56198}">
      <dgm:prSet/>
      <dgm:spPr/>
      <dgm:t>
        <a:bodyPr/>
        <a:lstStyle/>
        <a:p>
          <a:endParaRPr lang="en-US"/>
        </a:p>
      </dgm:t>
    </dgm:pt>
    <dgm:pt modelId="{F0B1D426-52F3-4EA9-8F99-B09405F39E32}" type="sibTrans" cxnId="{F27DC564-F9D8-4BD0-9679-3CD2CAE56198}">
      <dgm:prSet/>
      <dgm:spPr/>
      <dgm:t>
        <a:bodyPr/>
        <a:lstStyle/>
        <a:p>
          <a:endParaRPr lang="en-US"/>
        </a:p>
      </dgm:t>
    </dgm:pt>
    <dgm:pt modelId="{FBC50C1D-7AE5-497F-B19D-514B32CBE20B}">
      <dgm:prSet/>
      <dgm:spPr/>
      <dgm:t>
        <a:bodyPr/>
        <a:lstStyle/>
        <a:p>
          <a:r>
            <a:rPr lang="en-US"/>
            <a:t>Blockchain is like a distributed ledger.</a:t>
          </a:r>
        </a:p>
      </dgm:t>
    </dgm:pt>
    <dgm:pt modelId="{3C62CF47-292F-4E10-B67A-E7027B3D43C4}" type="parTrans" cxnId="{64858E5F-1754-466B-B3C5-758EF9EF0F31}">
      <dgm:prSet/>
      <dgm:spPr/>
      <dgm:t>
        <a:bodyPr/>
        <a:lstStyle/>
        <a:p>
          <a:endParaRPr lang="en-US"/>
        </a:p>
      </dgm:t>
    </dgm:pt>
    <dgm:pt modelId="{4579428A-599B-41D4-9A0C-E3977378520F}" type="sibTrans" cxnId="{64858E5F-1754-466B-B3C5-758EF9EF0F31}">
      <dgm:prSet/>
      <dgm:spPr/>
      <dgm:t>
        <a:bodyPr/>
        <a:lstStyle/>
        <a:p>
          <a:endParaRPr lang="en-US"/>
        </a:p>
      </dgm:t>
    </dgm:pt>
    <dgm:pt modelId="{147F03CA-7526-4E30-AABD-D5765C9E1124}">
      <dgm:prSet/>
      <dgm:spPr/>
      <dgm:t>
        <a:bodyPr/>
        <a:lstStyle/>
        <a:p>
          <a:r>
            <a:rPr lang="en-US"/>
            <a:t>Records transactions like purchases, sales, receipts, and payments.</a:t>
          </a:r>
        </a:p>
      </dgm:t>
    </dgm:pt>
    <dgm:pt modelId="{89D845C1-5342-46D3-B13A-54828908CD10}" type="parTrans" cxnId="{A6D440C9-6152-4EB2-BA6F-873424D83DFB}">
      <dgm:prSet/>
      <dgm:spPr/>
      <dgm:t>
        <a:bodyPr/>
        <a:lstStyle/>
        <a:p>
          <a:endParaRPr lang="en-US"/>
        </a:p>
      </dgm:t>
    </dgm:pt>
    <dgm:pt modelId="{7D984654-92B9-4E42-93B2-3F6C0D9BD280}" type="sibTrans" cxnId="{A6D440C9-6152-4EB2-BA6F-873424D83DFB}">
      <dgm:prSet/>
      <dgm:spPr/>
      <dgm:t>
        <a:bodyPr/>
        <a:lstStyle/>
        <a:p>
          <a:endParaRPr lang="en-US"/>
        </a:p>
      </dgm:t>
    </dgm:pt>
    <dgm:pt modelId="{4F199AEE-A837-459C-B7A3-869FEC30900B}">
      <dgm:prSet/>
      <dgm:spPr/>
      <dgm:t>
        <a:bodyPr/>
        <a:lstStyle/>
        <a:p>
          <a:r>
            <a:rPr lang="en-US"/>
            <a:t>Immutable and visible to everyone.</a:t>
          </a:r>
        </a:p>
      </dgm:t>
    </dgm:pt>
    <dgm:pt modelId="{67DD29EC-7A89-45B1-AE00-DC31EBCCA153}" type="parTrans" cxnId="{858D21C5-86DF-485D-8D94-6948258DD399}">
      <dgm:prSet/>
      <dgm:spPr/>
      <dgm:t>
        <a:bodyPr/>
        <a:lstStyle/>
        <a:p>
          <a:endParaRPr lang="en-US"/>
        </a:p>
      </dgm:t>
    </dgm:pt>
    <dgm:pt modelId="{A3E33A5C-4D5B-4713-A8F3-5E604C46244E}" type="sibTrans" cxnId="{858D21C5-86DF-485D-8D94-6948258DD399}">
      <dgm:prSet/>
      <dgm:spPr/>
      <dgm:t>
        <a:bodyPr/>
        <a:lstStyle/>
        <a:p>
          <a:endParaRPr lang="en-US"/>
        </a:p>
      </dgm:t>
    </dgm:pt>
    <dgm:pt modelId="{48B63EC9-9E4B-4E38-A6F1-69F0D7139019}">
      <dgm:prSet/>
      <dgm:spPr/>
      <dgm:t>
        <a:bodyPr/>
        <a:lstStyle/>
        <a:p>
          <a:r>
            <a:rPr lang="en-US"/>
            <a:t>Transactions are blocks linked together, forming a chain.</a:t>
          </a:r>
        </a:p>
      </dgm:t>
    </dgm:pt>
    <dgm:pt modelId="{C661A839-1E06-4D0C-8A34-110C46CD1515}" type="parTrans" cxnId="{A4EE1C51-A370-44FD-82B0-8BB0C17C2501}">
      <dgm:prSet/>
      <dgm:spPr/>
      <dgm:t>
        <a:bodyPr/>
        <a:lstStyle/>
        <a:p>
          <a:endParaRPr lang="en-US"/>
        </a:p>
      </dgm:t>
    </dgm:pt>
    <dgm:pt modelId="{3A4AD328-A769-431D-AADF-FAD4099C0541}" type="sibTrans" cxnId="{A4EE1C51-A370-44FD-82B0-8BB0C17C2501}">
      <dgm:prSet/>
      <dgm:spPr/>
      <dgm:t>
        <a:bodyPr/>
        <a:lstStyle/>
        <a:p>
          <a:endParaRPr lang="en-US"/>
        </a:p>
      </dgm:t>
    </dgm:pt>
    <dgm:pt modelId="{76A1003C-5699-425B-95BD-87EA45647631}">
      <dgm:prSet/>
      <dgm:spPr/>
      <dgm:t>
        <a:bodyPr/>
        <a:lstStyle/>
        <a:p>
          <a:r>
            <a:rPr lang="en-US"/>
            <a:t>Each block contains cryptographic identifiers of the previous block.</a:t>
          </a:r>
        </a:p>
      </dgm:t>
    </dgm:pt>
    <dgm:pt modelId="{EB0A48D0-769C-404A-8E75-DFAC16408463}" type="parTrans" cxnId="{4E4E730F-AC06-495B-9234-447351F48CAA}">
      <dgm:prSet/>
      <dgm:spPr/>
      <dgm:t>
        <a:bodyPr/>
        <a:lstStyle/>
        <a:p>
          <a:endParaRPr lang="en-US"/>
        </a:p>
      </dgm:t>
    </dgm:pt>
    <dgm:pt modelId="{EA2B960C-7F63-4D5D-81A0-11FC0D9B575D}" type="sibTrans" cxnId="{4E4E730F-AC06-495B-9234-447351F48CAA}">
      <dgm:prSet/>
      <dgm:spPr/>
      <dgm:t>
        <a:bodyPr/>
        <a:lstStyle/>
        <a:p>
          <a:endParaRPr lang="en-US"/>
        </a:p>
      </dgm:t>
    </dgm:pt>
    <dgm:pt modelId="{DC9D7BB6-8AE1-41FE-B110-7A229D54E0DD}">
      <dgm:prSet/>
      <dgm:spPr/>
      <dgm:t>
        <a:bodyPr/>
        <a:lstStyle/>
        <a:p>
          <a:r>
            <a:rPr lang="en-US" b="1"/>
            <a:t>Cryptographic Hash Function:</a:t>
          </a:r>
          <a:endParaRPr lang="en-US"/>
        </a:p>
      </dgm:t>
    </dgm:pt>
    <dgm:pt modelId="{5CFC34D1-E9C9-40A9-AE5F-5AC5A96CFB56}" type="parTrans" cxnId="{A39E7A2C-7CD5-4A2D-891A-4886BE36DE74}">
      <dgm:prSet/>
      <dgm:spPr/>
      <dgm:t>
        <a:bodyPr/>
        <a:lstStyle/>
        <a:p>
          <a:endParaRPr lang="en-US"/>
        </a:p>
      </dgm:t>
    </dgm:pt>
    <dgm:pt modelId="{6571C7B3-46BE-4D65-9B0A-A082A6833E03}" type="sibTrans" cxnId="{A39E7A2C-7CD5-4A2D-891A-4886BE36DE74}">
      <dgm:prSet/>
      <dgm:spPr/>
      <dgm:t>
        <a:bodyPr/>
        <a:lstStyle/>
        <a:p>
          <a:endParaRPr lang="en-US"/>
        </a:p>
      </dgm:t>
    </dgm:pt>
    <dgm:pt modelId="{8E78BFAD-ACFC-4595-8D3C-2304DD4A5083}">
      <dgm:prSet/>
      <dgm:spPr/>
      <dgm:t>
        <a:bodyPr/>
        <a:lstStyle/>
        <a:p>
          <a:r>
            <a:rPr lang="en-US"/>
            <a:t>Ensures the integrity of blockchain data.</a:t>
          </a:r>
        </a:p>
      </dgm:t>
    </dgm:pt>
    <dgm:pt modelId="{4E095B4C-3715-4572-819B-72453A334CA6}" type="parTrans" cxnId="{11A89D3E-D3DB-4FB5-8B2C-B31CC4764796}">
      <dgm:prSet/>
      <dgm:spPr/>
      <dgm:t>
        <a:bodyPr/>
        <a:lstStyle/>
        <a:p>
          <a:endParaRPr lang="en-US"/>
        </a:p>
      </dgm:t>
    </dgm:pt>
    <dgm:pt modelId="{A9618874-DA5E-4EEE-833F-837B4CD19082}" type="sibTrans" cxnId="{11A89D3E-D3DB-4FB5-8B2C-B31CC4764796}">
      <dgm:prSet/>
      <dgm:spPr/>
      <dgm:t>
        <a:bodyPr/>
        <a:lstStyle/>
        <a:p>
          <a:endParaRPr lang="en-US"/>
        </a:p>
      </dgm:t>
    </dgm:pt>
    <dgm:pt modelId="{A84FDE38-2646-4F9F-8EC5-E5F82A9D9CB9}">
      <dgm:prSet/>
      <dgm:spPr/>
      <dgm:t>
        <a:bodyPr/>
        <a:lstStyle/>
        <a:p>
          <a:r>
            <a:rPr lang="en-US"/>
            <a:t>Each block contains a unique cryptographic hash of the previous block.</a:t>
          </a:r>
        </a:p>
      </dgm:t>
    </dgm:pt>
    <dgm:pt modelId="{E485D0C0-0422-4A9E-BDC7-089E47991E94}" type="parTrans" cxnId="{F9E8384F-E355-4CBE-BAA1-888140A1CB03}">
      <dgm:prSet/>
      <dgm:spPr/>
      <dgm:t>
        <a:bodyPr/>
        <a:lstStyle/>
        <a:p>
          <a:endParaRPr lang="en-US"/>
        </a:p>
      </dgm:t>
    </dgm:pt>
    <dgm:pt modelId="{815E33A7-CBC1-487F-ACAF-BC564A17AE33}" type="sibTrans" cxnId="{F9E8384F-E355-4CBE-BAA1-888140A1CB03}">
      <dgm:prSet/>
      <dgm:spPr/>
      <dgm:t>
        <a:bodyPr/>
        <a:lstStyle/>
        <a:p>
          <a:endParaRPr lang="en-US"/>
        </a:p>
      </dgm:t>
    </dgm:pt>
    <dgm:pt modelId="{B351792F-CCEA-4318-AA96-BBC500E2CBA1}">
      <dgm:prSet/>
      <dgm:spPr/>
      <dgm:t>
        <a:bodyPr/>
        <a:lstStyle/>
        <a:p>
          <a:r>
            <a:rPr lang="en-US"/>
            <a:t>Any alteration to a block is immediately apparent.</a:t>
          </a:r>
        </a:p>
      </dgm:t>
    </dgm:pt>
    <dgm:pt modelId="{A9230ABF-C0ED-43D4-BB03-20C13488192D}" type="parTrans" cxnId="{3B9D4C55-8F9E-4807-B976-FFB1DDF314D9}">
      <dgm:prSet/>
      <dgm:spPr/>
      <dgm:t>
        <a:bodyPr/>
        <a:lstStyle/>
        <a:p>
          <a:endParaRPr lang="en-US"/>
        </a:p>
      </dgm:t>
    </dgm:pt>
    <dgm:pt modelId="{D98D9256-A535-4B79-A728-C79E8EE705FB}" type="sibTrans" cxnId="{3B9D4C55-8F9E-4807-B976-FFB1DDF314D9}">
      <dgm:prSet/>
      <dgm:spPr/>
      <dgm:t>
        <a:bodyPr/>
        <a:lstStyle/>
        <a:p>
          <a:endParaRPr lang="en-US"/>
        </a:p>
      </dgm:t>
    </dgm:pt>
    <dgm:pt modelId="{A7A188AA-D463-42DE-B1AF-3235F232E708}">
      <dgm:prSet/>
      <dgm:spPr/>
      <dgm:t>
        <a:bodyPr/>
        <a:lstStyle/>
        <a:p>
          <a:r>
            <a:rPr lang="en-US" b="1"/>
            <a:t>Consensus Mechanism:</a:t>
          </a:r>
          <a:endParaRPr lang="en-US"/>
        </a:p>
      </dgm:t>
    </dgm:pt>
    <dgm:pt modelId="{7A055893-B444-41C1-822A-B86AAD87B9B0}" type="parTrans" cxnId="{B4DC4F42-F557-4158-9EB4-F832FFF6666D}">
      <dgm:prSet/>
      <dgm:spPr/>
      <dgm:t>
        <a:bodyPr/>
        <a:lstStyle/>
        <a:p>
          <a:endParaRPr lang="en-US"/>
        </a:p>
      </dgm:t>
    </dgm:pt>
    <dgm:pt modelId="{9592CC21-BAFD-49F3-8C72-ABB34FA34ECA}" type="sibTrans" cxnId="{B4DC4F42-F557-4158-9EB4-F832FFF6666D}">
      <dgm:prSet/>
      <dgm:spPr/>
      <dgm:t>
        <a:bodyPr/>
        <a:lstStyle/>
        <a:p>
          <a:endParaRPr lang="en-US"/>
        </a:p>
      </dgm:t>
    </dgm:pt>
    <dgm:pt modelId="{7A26AB95-A855-4DC2-9D2A-7F951AA7B0C1}">
      <dgm:prSet/>
      <dgm:spPr/>
      <dgm:t>
        <a:bodyPr/>
        <a:lstStyle/>
        <a:p>
          <a:r>
            <a:rPr lang="en-US"/>
            <a:t>Achieves agreement on the state of the blockchain and transaction validity.</a:t>
          </a:r>
        </a:p>
      </dgm:t>
    </dgm:pt>
    <dgm:pt modelId="{67AD6017-1A1E-4C65-B054-9E734991522D}" type="parTrans" cxnId="{B4BDE607-FA54-4E25-99F3-03AD2F2001BB}">
      <dgm:prSet/>
      <dgm:spPr/>
      <dgm:t>
        <a:bodyPr/>
        <a:lstStyle/>
        <a:p>
          <a:endParaRPr lang="en-US"/>
        </a:p>
      </dgm:t>
    </dgm:pt>
    <dgm:pt modelId="{1BC94E9B-129D-450A-B874-B809F78AF6CB}" type="sibTrans" cxnId="{B4BDE607-FA54-4E25-99F3-03AD2F2001BB}">
      <dgm:prSet/>
      <dgm:spPr/>
      <dgm:t>
        <a:bodyPr/>
        <a:lstStyle/>
        <a:p>
          <a:endParaRPr lang="en-US"/>
        </a:p>
      </dgm:t>
    </dgm:pt>
    <dgm:pt modelId="{7EC64AA3-0B67-47C2-B3A2-AAC9B63399B4}">
      <dgm:prSet/>
      <dgm:spPr/>
      <dgm:t>
        <a:bodyPr/>
        <a:lstStyle/>
        <a:p>
          <a:r>
            <a:rPr lang="en-US"/>
            <a:t>Eliminates the need for a central authority.</a:t>
          </a:r>
        </a:p>
      </dgm:t>
    </dgm:pt>
    <dgm:pt modelId="{A99CA8C9-422E-4FCC-854B-4F165C1A80B0}" type="parTrans" cxnId="{FDBE79AB-B3DB-4FF8-B736-05E9697F0D31}">
      <dgm:prSet/>
      <dgm:spPr/>
      <dgm:t>
        <a:bodyPr/>
        <a:lstStyle/>
        <a:p>
          <a:endParaRPr lang="en-US"/>
        </a:p>
      </dgm:t>
    </dgm:pt>
    <dgm:pt modelId="{4204E391-F2AC-4AF2-9229-A8423FE4759A}" type="sibTrans" cxnId="{FDBE79AB-B3DB-4FF8-B736-05E9697F0D31}">
      <dgm:prSet/>
      <dgm:spPr/>
      <dgm:t>
        <a:bodyPr/>
        <a:lstStyle/>
        <a:p>
          <a:endParaRPr lang="en-US"/>
        </a:p>
      </dgm:t>
    </dgm:pt>
    <dgm:pt modelId="{E9EC328D-7092-4C78-BA52-6AEEC6DD21A5}">
      <dgm:prSet/>
      <dgm:spPr/>
      <dgm:t>
        <a:bodyPr/>
        <a:lstStyle/>
        <a:p>
          <a:r>
            <a:rPr lang="en-US"/>
            <a:t>Common mechanisms include Proof of Work (PoW) and Proof of Stake (PoS).</a:t>
          </a:r>
        </a:p>
      </dgm:t>
    </dgm:pt>
    <dgm:pt modelId="{C0722AB6-9EFA-46C9-AEA5-5BBE3C5ACDF5}" type="parTrans" cxnId="{822032B5-6604-477D-A56C-DBD1643D2F30}">
      <dgm:prSet/>
      <dgm:spPr/>
      <dgm:t>
        <a:bodyPr/>
        <a:lstStyle/>
        <a:p>
          <a:endParaRPr lang="en-US"/>
        </a:p>
      </dgm:t>
    </dgm:pt>
    <dgm:pt modelId="{59B9970F-2745-45F3-8AB9-1B35195AFC70}" type="sibTrans" cxnId="{822032B5-6604-477D-A56C-DBD1643D2F30}">
      <dgm:prSet/>
      <dgm:spPr/>
      <dgm:t>
        <a:bodyPr/>
        <a:lstStyle/>
        <a:p>
          <a:endParaRPr lang="en-US"/>
        </a:p>
      </dgm:t>
    </dgm:pt>
    <dgm:pt modelId="{7B912696-A80A-425E-A8A7-BD4EE9CFABBB}">
      <dgm:prSet/>
      <dgm:spPr/>
      <dgm:t>
        <a:bodyPr/>
        <a:lstStyle/>
        <a:p>
          <a:r>
            <a:rPr lang="en-US" b="1"/>
            <a:t>Proof of Work (PoW):</a:t>
          </a:r>
          <a:endParaRPr lang="en-US"/>
        </a:p>
      </dgm:t>
    </dgm:pt>
    <dgm:pt modelId="{2D3A4238-6BC3-4948-AE64-9115567B08F2}" type="parTrans" cxnId="{1CE0F7B5-F4D5-4959-A03A-98F27AD27919}">
      <dgm:prSet/>
      <dgm:spPr/>
      <dgm:t>
        <a:bodyPr/>
        <a:lstStyle/>
        <a:p>
          <a:endParaRPr lang="en-US"/>
        </a:p>
      </dgm:t>
    </dgm:pt>
    <dgm:pt modelId="{5A8BE2FB-0A7F-4DDE-912E-B41D26BBF93B}" type="sibTrans" cxnId="{1CE0F7B5-F4D5-4959-A03A-98F27AD27919}">
      <dgm:prSet/>
      <dgm:spPr/>
      <dgm:t>
        <a:bodyPr/>
        <a:lstStyle/>
        <a:p>
          <a:endParaRPr lang="en-US"/>
        </a:p>
      </dgm:t>
    </dgm:pt>
    <dgm:pt modelId="{10216D55-93E9-43B4-9BCF-EB10F7BFDA1C}">
      <dgm:prSet/>
      <dgm:spPr/>
      <dgm:t>
        <a:bodyPr/>
        <a:lstStyle/>
        <a:p>
          <a:r>
            <a:rPr lang="en-US"/>
            <a:t>Validates transactions by solving mathematical puzzles.</a:t>
          </a:r>
        </a:p>
      </dgm:t>
    </dgm:pt>
    <dgm:pt modelId="{10C22E95-85AE-4EC4-A153-E9CCB66EB46C}" type="parTrans" cxnId="{FFA45364-B8A2-4128-B67E-212AE535AEB7}">
      <dgm:prSet/>
      <dgm:spPr/>
      <dgm:t>
        <a:bodyPr/>
        <a:lstStyle/>
        <a:p>
          <a:endParaRPr lang="en-US"/>
        </a:p>
      </dgm:t>
    </dgm:pt>
    <dgm:pt modelId="{99D28EF4-62C8-48C9-9866-E1E7FC986CEF}" type="sibTrans" cxnId="{FFA45364-B8A2-4128-B67E-212AE535AEB7}">
      <dgm:prSet/>
      <dgm:spPr/>
      <dgm:t>
        <a:bodyPr/>
        <a:lstStyle/>
        <a:p>
          <a:endParaRPr lang="en-US"/>
        </a:p>
      </dgm:t>
    </dgm:pt>
    <dgm:pt modelId="{E1BFB1E0-C093-4397-8891-513996EAEDBF}">
      <dgm:prSet/>
      <dgm:spPr/>
      <dgm:t>
        <a:bodyPr/>
        <a:lstStyle/>
        <a:p>
          <a:r>
            <a:rPr lang="en-US"/>
            <a:t>Nodes compete to find the correct answer first.</a:t>
          </a:r>
        </a:p>
      </dgm:t>
    </dgm:pt>
    <dgm:pt modelId="{3EBB938C-2C7B-4A29-825B-350B92DF281F}" type="parTrans" cxnId="{8123FD68-65B5-4CFA-BD14-213E2CC1CC50}">
      <dgm:prSet/>
      <dgm:spPr/>
      <dgm:t>
        <a:bodyPr/>
        <a:lstStyle/>
        <a:p>
          <a:endParaRPr lang="en-US"/>
        </a:p>
      </dgm:t>
    </dgm:pt>
    <dgm:pt modelId="{0BD3C034-3365-47CB-8282-C9DCB27D9F56}" type="sibTrans" cxnId="{8123FD68-65B5-4CFA-BD14-213E2CC1CC50}">
      <dgm:prSet/>
      <dgm:spPr/>
      <dgm:t>
        <a:bodyPr/>
        <a:lstStyle/>
        <a:p>
          <a:endParaRPr lang="en-US"/>
        </a:p>
      </dgm:t>
    </dgm:pt>
    <dgm:pt modelId="{0130F1D2-A30B-44D5-A97A-62FD847937B1}">
      <dgm:prSet/>
      <dgm:spPr/>
      <dgm:t>
        <a:bodyPr/>
        <a:lstStyle/>
        <a:p>
          <a:r>
            <a:rPr lang="en-US"/>
            <a:t>Difficulty adjusts based on network size.</a:t>
          </a:r>
        </a:p>
      </dgm:t>
    </dgm:pt>
    <dgm:pt modelId="{16A5C2E0-80B1-4F30-85CA-DF145C7FFBEA}" type="parTrans" cxnId="{D3C9F1F1-61BA-4811-9EDB-84D0BCFE6E0D}">
      <dgm:prSet/>
      <dgm:spPr/>
      <dgm:t>
        <a:bodyPr/>
        <a:lstStyle/>
        <a:p>
          <a:endParaRPr lang="en-US"/>
        </a:p>
      </dgm:t>
    </dgm:pt>
    <dgm:pt modelId="{59A84538-C2BD-4DF6-B73D-107A2B1A2A70}" type="sibTrans" cxnId="{D3C9F1F1-61BA-4811-9EDB-84D0BCFE6E0D}">
      <dgm:prSet/>
      <dgm:spPr/>
      <dgm:t>
        <a:bodyPr/>
        <a:lstStyle/>
        <a:p>
          <a:endParaRPr lang="en-US"/>
        </a:p>
      </dgm:t>
    </dgm:pt>
    <dgm:pt modelId="{C5BD300A-F103-4EEF-9279-78F05A37C1AE}">
      <dgm:prSet/>
      <dgm:spPr/>
      <dgm:t>
        <a:bodyPr/>
        <a:lstStyle/>
        <a:p>
          <a:r>
            <a:rPr lang="en-US"/>
            <a:t>The first node to find the answer earns a block reward.</a:t>
          </a:r>
        </a:p>
      </dgm:t>
    </dgm:pt>
    <dgm:pt modelId="{B0AF4881-DAB5-433D-AB79-93514838AB38}" type="parTrans" cxnId="{6FE405EA-7E2B-473D-A8B2-8DF67949CC8E}">
      <dgm:prSet/>
      <dgm:spPr/>
      <dgm:t>
        <a:bodyPr/>
        <a:lstStyle/>
        <a:p>
          <a:endParaRPr lang="en-US"/>
        </a:p>
      </dgm:t>
    </dgm:pt>
    <dgm:pt modelId="{EEFA4F64-5871-4465-A0D2-3B8BDBA7C1A2}" type="sibTrans" cxnId="{6FE405EA-7E2B-473D-A8B2-8DF67949CC8E}">
      <dgm:prSet/>
      <dgm:spPr/>
      <dgm:t>
        <a:bodyPr/>
        <a:lstStyle/>
        <a:p>
          <a:endParaRPr lang="en-US"/>
        </a:p>
      </dgm:t>
    </dgm:pt>
    <dgm:pt modelId="{8FD84496-AE08-4592-BA45-4927DC6CE8C3}">
      <dgm:prSet/>
      <dgm:spPr/>
      <dgm:t>
        <a:bodyPr/>
        <a:lstStyle/>
        <a:p>
          <a:r>
            <a:rPr lang="en-US" b="1"/>
            <a:t>Proof of Stake (PoS):</a:t>
          </a:r>
          <a:endParaRPr lang="en-US"/>
        </a:p>
      </dgm:t>
    </dgm:pt>
    <dgm:pt modelId="{63E40F6F-26EC-41B6-AD4C-B335472AD278}" type="parTrans" cxnId="{9020D24D-CF33-4877-ADB8-7FE7E54821E7}">
      <dgm:prSet/>
      <dgm:spPr/>
      <dgm:t>
        <a:bodyPr/>
        <a:lstStyle/>
        <a:p>
          <a:endParaRPr lang="en-US"/>
        </a:p>
      </dgm:t>
    </dgm:pt>
    <dgm:pt modelId="{A054F1B0-9A26-4919-9549-1048C0E8EE18}" type="sibTrans" cxnId="{9020D24D-CF33-4877-ADB8-7FE7E54821E7}">
      <dgm:prSet/>
      <dgm:spPr/>
      <dgm:t>
        <a:bodyPr/>
        <a:lstStyle/>
        <a:p>
          <a:endParaRPr lang="en-US"/>
        </a:p>
      </dgm:t>
    </dgm:pt>
    <dgm:pt modelId="{5003CD09-8959-4EA0-ACBD-D73AE8DB4353}">
      <dgm:prSet/>
      <dgm:spPr/>
      <dgm:t>
        <a:bodyPr/>
        <a:lstStyle/>
        <a:p>
          <a:r>
            <a:rPr lang="en-US"/>
            <a:t>Validators selected to validate transactions.</a:t>
          </a:r>
        </a:p>
      </dgm:t>
    </dgm:pt>
    <dgm:pt modelId="{4AAE1F54-7CE5-4606-8087-5E3A43A79329}" type="parTrans" cxnId="{6529A92E-00B4-4C6C-AA17-F2C36CC43E0C}">
      <dgm:prSet/>
      <dgm:spPr/>
      <dgm:t>
        <a:bodyPr/>
        <a:lstStyle/>
        <a:p>
          <a:endParaRPr lang="en-US"/>
        </a:p>
      </dgm:t>
    </dgm:pt>
    <dgm:pt modelId="{3EC7C5F4-C67E-4DCD-AC13-0F3B51BE2AF3}" type="sibTrans" cxnId="{6529A92E-00B4-4C6C-AA17-F2C36CC43E0C}">
      <dgm:prSet/>
      <dgm:spPr/>
      <dgm:t>
        <a:bodyPr/>
        <a:lstStyle/>
        <a:p>
          <a:endParaRPr lang="en-US"/>
        </a:p>
      </dgm:t>
    </dgm:pt>
    <dgm:pt modelId="{BE107F41-2C5E-41FD-A198-6BF25F88997C}">
      <dgm:prSet/>
      <dgm:spPr/>
      <dgm:t>
        <a:bodyPr/>
        <a:lstStyle/>
        <a:p>
          <a:r>
            <a:rPr lang="en-US"/>
            <a:t>Energy-efficient alternative to PoW.</a:t>
          </a:r>
        </a:p>
      </dgm:t>
    </dgm:pt>
    <dgm:pt modelId="{8E3DCF4C-E9EC-42CF-B9D6-FF1F0DF09F59}" type="parTrans" cxnId="{116DDA0F-7547-4210-A071-632347656AE7}">
      <dgm:prSet/>
      <dgm:spPr/>
      <dgm:t>
        <a:bodyPr/>
        <a:lstStyle/>
        <a:p>
          <a:endParaRPr lang="en-US"/>
        </a:p>
      </dgm:t>
    </dgm:pt>
    <dgm:pt modelId="{362B8178-4E87-4FBD-8C57-10FBF71451EE}" type="sibTrans" cxnId="{116DDA0F-7547-4210-A071-632347656AE7}">
      <dgm:prSet/>
      <dgm:spPr/>
      <dgm:t>
        <a:bodyPr/>
        <a:lstStyle/>
        <a:p>
          <a:endParaRPr lang="en-US"/>
        </a:p>
      </dgm:t>
    </dgm:pt>
    <dgm:pt modelId="{CEA8825D-29D9-4845-8544-366804A2DFC0}">
      <dgm:prSet/>
      <dgm:spPr/>
      <dgm:t>
        <a:bodyPr/>
        <a:lstStyle/>
        <a:p>
          <a:r>
            <a:rPr lang="en-US"/>
            <a:t>Reduces the need for extensive computational power.</a:t>
          </a:r>
        </a:p>
      </dgm:t>
    </dgm:pt>
    <dgm:pt modelId="{E303F689-1E2F-4225-AE8B-4385EA1C1303}" type="parTrans" cxnId="{BF4C7E94-7682-4356-934B-C6BFEA51AC76}">
      <dgm:prSet/>
      <dgm:spPr/>
      <dgm:t>
        <a:bodyPr/>
        <a:lstStyle/>
        <a:p>
          <a:endParaRPr lang="en-US"/>
        </a:p>
      </dgm:t>
    </dgm:pt>
    <dgm:pt modelId="{B53490DF-BEC9-4EBC-9283-74042F142428}" type="sibTrans" cxnId="{BF4C7E94-7682-4356-934B-C6BFEA51AC76}">
      <dgm:prSet/>
      <dgm:spPr/>
      <dgm:t>
        <a:bodyPr/>
        <a:lstStyle/>
        <a:p>
          <a:endParaRPr lang="en-US"/>
        </a:p>
      </dgm:t>
    </dgm:pt>
    <dgm:pt modelId="{A86CCB99-B22A-4852-93E3-01E709185363}">
      <dgm:prSet/>
      <dgm:spPr/>
      <dgm:t>
        <a:bodyPr/>
        <a:lstStyle/>
        <a:p>
          <a:r>
            <a:rPr lang="en-US" b="1"/>
            <a:t>Smart Contracts:</a:t>
          </a:r>
          <a:endParaRPr lang="en-US"/>
        </a:p>
      </dgm:t>
    </dgm:pt>
    <dgm:pt modelId="{DA458DCD-FFB7-4DE7-918F-F0F318154EBE}" type="parTrans" cxnId="{E00385D1-36DD-4E37-B5FC-8A9E8670780F}">
      <dgm:prSet/>
      <dgm:spPr/>
      <dgm:t>
        <a:bodyPr/>
        <a:lstStyle/>
        <a:p>
          <a:endParaRPr lang="en-US"/>
        </a:p>
      </dgm:t>
    </dgm:pt>
    <dgm:pt modelId="{C1A58CB2-4D8B-4C4C-8239-C9B9C3A14B9D}" type="sibTrans" cxnId="{E00385D1-36DD-4E37-B5FC-8A9E8670780F}">
      <dgm:prSet/>
      <dgm:spPr/>
      <dgm:t>
        <a:bodyPr/>
        <a:lstStyle/>
        <a:p>
          <a:endParaRPr lang="en-US"/>
        </a:p>
      </dgm:t>
    </dgm:pt>
    <dgm:pt modelId="{DD68579A-A1D1-47D8-B7E3-5E004406E426}">
      <dgm:prSet/>
      <dgm:spPr/>
      <dgm:t>
        <a:bodyPr/>
        <a:lstStyle/>
        <a:p>
          <a:r>
            <a:rPr lang="en-US"/>
            <a:t>Self-executing contracts with terms written into code.</a:t>
          </a:r>
        </a:p>
      </dgm:t>
    </dgm:pt>
    <dgm:pt modelId="{1C3776BA-5866-45F2-86DA-902490D87068}" type="parTrans" cxnId="{CDC0DFA2-90CF-47C1-9A8E-E38231ED7C71}">
      <dgm:prSet/>
      <dgm:spPr/>
      <dgm:t>
        <a:bodyPr/>
        <a:lstStyle/>
        <a:p>
          <a:endParaRPr lang="en-US"/>
        </a:p>
      </dgm:t>
    </dgm:pt>
    <dgm:pt modelId="{601B76C1-9651-4CAA-8199-31B827E26610}" type="sibTrans" cxnId="{CDC0DFA2-90CF-47C1-9A8E-E38231ED7C71}">
      <dgm:prSet/>
      <dgm:spPr/>
      <dgm:t>
        <a:bodyPr/>
        <a:lstStyle/>
        <a:p>
          <a:endParaRPr lang="en-US"/>
        </a:p>
      </dgm:t>
    </dgm:pt>
    <dgm:pt modelId="{7F8514B3-39DE-41CB-883C-22764DC2F952}">
      <dgm:prSet/>
      <dgm:spPr/>
      <dgm:t>
        <a:bodyPr/>
        <a:lstStyle/>
        <a:p>
          <a:r>
            <a:rPr lang="en-US"/>
            <a:t>Automatically enforce agreement terms when predefined conditions are met.</a:t>
          </a:r>
        </a:p>
      </dgm:t>
    </dgm:pt>
    <dgm:pt modelId="{C8D903DA-0920-43AB-9EB9-43656AADB968}" type="parTrans" cxnId="{6EC788DB-40F4-4E76-A920-6F9EE48CBB91}">
      <dgm:prSet/>
      <dgm:spPr/>
      <dgm:t>
        <a:bodyPr/>
        <a:lstStyle/>
        <a:p>
          <a:endParaRPr lang="en-US"/>
        </a:p>
      </dgm:t>
    </dgm:pt>
    <dgm:pt modelId="{C51B81EC-5863-44E8-BDFB-572AE851548F}" type="sibTrans" cxnId="{6EC788DB-40F4-4E76-A920-6F9EE48CBB91}">
      <dgm:prSet/>
      <dgm:spPr/>
      <dgm:t>
        <a:bodyPr/>
        <a:lstStyle/>
        <a:p>
          <a:endParaRPr lang="en-US"/>
        </a:p>
      </dgm:t>
    </dgm:pt>
    <dgm:pt modelId="{ECA2BF10-D2E2-489E-B42A-00DCBD8BFEAB}">
      <dgm:prSet/>
      <dgm:spPr/>
      <dgm:t>
        <a:bodyPr/>
        <a:lstStyle/>
        <a:p>
          <a:r>
            <a:rPr lang="en-US"/>
            <a:t>Enhance transaction efficiency and security.</a:t>
          </a:r>
        </a:p>
      </dgm:t>
    </dgm:pt>
    <dgm:pt modelId="{968DB023-276B-48B6-B0B2-52B091251829}" type="parTrans" cxnId="{9561AFE0-A1BA-4F1D-A59C-65B07390E25D}">
      <dgm:prSet/>
      <dgm:spPr/>
      <dgm:t>
        <a:bodyPr/>
        <a:lstStyle/>
        <a:p>
          <a:endParaRPr lang="en-US"/>
        </a:p>
      </dgm:t>
    </dgm:pt>
    <dgm:pt modelId="{1149D8EA-2D9F-4B62-88A1-0F5E155A9D8F}" type="sibTrans" cxnId="{9561AFE0-A1BA-4F1D-A59C-65B07390E25D}">
      <dgm:prSet/>
      <dgm:spPr/>
      <dgm:t>
        <a:bodyPr/>
        <a:lstStyle/>
        <a:p>
          <a:endParaRPr lang="en-US"/>
        </a:p>
      </dgm:t>
    </dgm:pt>
    <dgm:pt modelId="{F91795B6-CB4F-4B15-9014-1664F73C50C4}">
      <dgm:prSet/>
      <dgm:spPr/>
      <dgm:t>
        <a:bodyPr/>
        <a:lstStyle/>
        <a:p>
          <a:r>
            <a:rPr lang="en-US"/>
            <a:t>Reduce the need for intermediaries.</a:t>
          </a:r>
        </a:p>
      </dgm:t>
    </dgm:pt>
    <dgm:pt modelId="{28C4A718-F4EE-46C4-B32A-C82FFBCA59AD}" type="parTrans" cxnId="{4A5DF496-46FB-4CEF-A33D-5EE93E63F34F}">
      <dgm:prSet/>
      <dgm:spPr/>
      <dgm:t>
        <a:bodyPr/>
        <a:lstStyle/>
        <a:p>
          <a:endParaRPr lang="en-US"/>
        </a:p>
      </dgm:t>
    </dgm:pt>
    <dgm:pt modelId="{06BAFF19-5D38-41EF-83D0-03569D6E4D50}" type="sibTrans" cxnId="{4A5DF496-46FB-4CEF-A33D-5EE93E63F34F}">
      <dgm:prSet/>
      <dgm:spPr/>
      <dgm:t>
        <a:bodyPr/>
        <a:lstStyle/>
        <a:p>
          <a:endParaRPr lang="en-US"/>
        </a:p>
      </dgm:t>
    </dgm:pt>
    <dgm:pt modelId="{E4F61855-63D4-463B-8436-5480A97416BE}" type="pres">
      <dgm:prSet presAssocID="{E2B67AD5-A917-4984-A029-4B22A2FF9DBF}" presName="Name0" presStyleCnt="0">
        <dgm:presLayoutVars>
          <dgm:dir/>
          <dgm:animLvl val="lvl"/>
          <dgm:resizeHandles val="exact"/>
        </dgm:presLayoutVars>
      </dgm:prSet>
      <dgm:spPr/>
    </dgm:pt>
    <dgm:pt modelId="{4C8E46BC-FA1C-46B0-B7B3-9217D13AD06E}" type="pres">
      <dgm:prSet presAssocID="{207306DC-70B0-45F1-B756-A2B7A876C5CB}" presName="composite" presStyleCnt="0"/>
      <dgm:spPr/>
    </dgm:pt>
    <dgm:pt modelId="{E8124399-71D1-4134-B53E-A009B126F80C}" type="pres">
      <dgm:prSet presAssocID="{207306DC-70B0-45F1-B756-A2B7A876C5CB}" presName="parTx" presStyleLbl="alignNode1" presStyleIdx="0" presStyleCnt="6">
        <dgm:presLayoutVars>
          <dgm:chMax val="0"/>
          <dgm:chPref val="0"/>
          <dgm:bulletEnabled val="1"/>
        </dgm:presLayoutVars>
      </dgm:prSet>
      <dgm:spPr/>
    </dgm:pt>
    <dgm:pt modelId="{D02A10F3-E07F-470A-AFFF-A19560F90DB8}" type="pres">
      <dgm:prSet presAssocID="{207306DC-70B0-45F1-B756-A2B7A876C5CB}" presName="desTx" presStyleLbl="alignAccFollowNode1" presStyleIdx="0" presStyleCnt="6">
        <dgm:presLayoutVars>
          <dgm:bulletEnabled val="1"/>
        </dgm:presLayoutVars>
      </dgm:prSet>
      <dgm:spPr/>
    </dgm:pt>
    <dgm:pt modelId="{ACF58927-F318-4948-BECE-5F30581C7F60}" type="pres">
      <dgm:prSet presAssocID="{F0B1D426-52F3-4EA9-8F99-B09405F39E32}" presName="space" presStyleCnt="0"/>
      <dgm:spPr/>
    </dgm:pt>
    <dgm:pt modelId="{6CE525FC-6C63-4EF0-BB46-B7817885F357}" type="pres">
      <dgm:prSet presAssocID="{DC9D7BB6-8AE1-41FE-B110-7A229D54E0DD}" presName="composite" presStyleCnt="0"/>
      <dgm:spPr/>
    </dgm:pt>
    <dgm:pt modelId="{EF18A9C1-FD95-40C4-BAE4-B9FE09AE337B}" type="pres">
      <dgm:prSet presAssocID="{DC9D7BB6-8AE1-41FE-B110-7A229D54E0DD}" presName="parTx" presStyleLbl="alignNode1" presStyleIdx="1" presStyleCnt="6">
        <dgm:presLayoutVars>
          <dgm:chMax val="0"/>
          <dgm:chPref val="0"/>
          <dgm:bulletEnabled val="1"/>
        </dgm:presLayoutVars>
      </dgm:prSet>
      <dgm:spPr/>
    </dgm:pt>
    <dgm:pt modelId="{58EEBBFA-2B36-40EE-9478-C2EEFB185ED1}" type="pres">
      <dgm:prSet presAssocID="{DC9D7BB6-8AE1-41FE-B110-7A229D54E0DD}" presName="desTx" presStyleLbl="alignAccFollowNode1" presStyleIdx="1" presStyleCnt="6">
        <dgm:presLayoutVars>
          <dgm:bulletEnabled val="1"/>
        </dgm:presLayoutVars>
      </dgm:prSet>
      <dgm:spPr/>
    </dgm:pt>
    <dgm:pt modelId="{0AAE72EE-381E-4910-AAE4-09F73C815D9D}" type="pres">
      <dgm:prSet presAssocID="{6571C7B3-46BE-4D65-9B0A-A082A6833E03}" presName="space" presStyleCnt="0"/>
      <dgm:spPr/>
    </dgm:pt>
    <dgm:pt modelId="{C18BB3B8-80A2-4A45-8A03-C23618501CF1}" type="pres">
      <dgm:prSet presAssocID="{A7A188AA-D463-42DE-B1AF-3235F232E708}" presName="composite" presStyleCnt="0"/>
      <dgm:spPr/>
    </dgm:pt>
    <dgm:pt modelId="{A170046D-84C6-4824-B8B4-56AE6AC523B9}" type="pres">
      <dgm:prSet presAssocID="{A7A188AA-D463-42DE-B1AF-3235F232E708}" presName="parTx" presStyleLbl="alignNode1" presStyleIdx="2" presStyleCnt="6">
        <dgm:presLayoutVars>
          <dgm:chMax val="0"/>
          <dgm:chPref val="0"/>
          <dgm:bulletEnabled val="1"/>
        </dgm:presLayoutVars>
      </dgm:prSet>
      <dgm:spPr/>
    </dgm:pt>
    <dgm:pt modelId="{C042EBD8-1C3B-4682-B6A5-BCA29CAB56CB}" type="pres">
      <dgm:prSet presAssocID="{A7A188AA-D463-42DE-B1AF-3235F232E708}" presName="desTx" presStyleLbl="alignAccFollowNode1" presStyleIdx="2" presStyleCnt="6">
        <dgm:presLayoutVars>
          <dgm:bulletEnabled val="1"/>
        </dgm:presLayoutVars>
      </dgm:prSet>
      <dgm:spPr/>
    </dgm:pt>
    <dgm:pt modelId="{1539FB33-317F-49A6-B987-3EC7398EE7B3}" type="pres">
      <dgm:prSet presAssocID="{9592CC21-BAFD-49F3-8C72-ABB34FA34ECA}" presName="space" presStyleCnt="0"/>
      <dgm:spPr/>
    </dgm:pt>
    <dgm:pt modelId="{D3DC2508-BD4C-4075-B119-CC014B80C7C3}" type="pres">
      <dgm:prSet presAssocID="{7B912696-A80A-425E-A8A7-BD4EE9CFABBB}" presName="composite" presStyleCnt="0"/>
      <dgm:spPr/>
    </dgm:pt>
    <dgm:pt modelId="{9E6096D9-C828-4E2B-9120-4C8274F8E58E}" type="pres">
      <dgm:prSet presAssocID="{7B912696-A80A-425E-A8A7-BD4EE9CFABBB}" presName="parTx" presStyleLbl="alignNode1" presStyleIdx="3" presStyleCnt="6">
        <dgm:presLayoutVars>
          <dgm:chMax val="0"/>
          <dgm:chPref val="0"/>
          <dgm:bulletEnabled val="1"/>
        </dgm:presLayoutVars>
      </dgm:prSet>
      <dgm:spPr/>
    </dgm:pt>
    <dgm:pt modelId="{655C0FB1-0CA0-483C-9912-33728FF89666}" type="pres">
      <dgm:prSet presAssocID="{7B912696-A80A-425E-A8A7-BD4EE9CFABBB}" presName="desTx" presStyleLbl="alignAccFollowNode1" presStyleIdx="3" presStyleCnt="6">
        <dgm:presLayoutVars>
          <dgm:bulletEnabled val="1"/>
        </dgm:presLayoutVars>
      </dgm:prSet>
      <dgm:spPr/>
    </dgm:pt>
    <dgm:pt modelId="{9518213D-259F-49D5-A372-65BB04A17E09}" type="pres">
      <dgm:prSet presAssocID="{5A8BE2FB-0A7F-4DDE-912E-B41D26BBF93B}" presName="space" presStyleCnt="0"/>
      <dgm:spPr/>
    </dgm:pt>
    <dgm:pt modelId="{BCB0A4FE-BAF3-4267-8C50-DA854D0E9FD4}" type="pres">
      <dgm:prSet presAssocID="{8FD84496-AE08-4592-BA45-4927DC6CE8C3}" presName="composite" presStyleCnt="0"/>
      <dgm:spPr/>
    </dgm:pt>
    <dgm:pt modelId="{680C68DE-F352-4FF7-8C22-ED8CF1C1F82A}" type="pres">
      <dgm:prSet presAssocID="{8FD84496-AE08-4592-BA45-4927DC6CE8C3}" presName="parTx" presStyleLbl="alignNode1" presStyleIdx="4" presStyleCnt="6">
        <dgm:presLayoutVars>
          <dgm:chMax val="0"/>
          <dgm:chPref val="0"/>
          <dgm:bulletEnabled val="1"/>
        </dgm:presLayoutVars>
      </dgm:prSet>
      <dgm:spPr/>
    </dgm:pt>
    <dgm:pt modelId="{83FDD527-2D99-4279-A29A-595C9BA53D42}" type="pres">
      <dgm:prSet presAssocID="{8FD84496-AE08-4592-BA45-4927DC6CE8C3}" presName="desTx" presStyleLbl="alignAccFollowNode1" presStyleIdx="4" presStyleCnt="6">
        <dgm:presLayoutVars>
          <dgm:bulletEnabled val="1"/>
        </dgm:presLayoutVars>
      </dgm:prSet>
      <dgm:spPr/>
    </dgm:pt>
    <dgm:pt modelId="{A2B9AF2C-CA0A-4972-8B4A-59A6983042B5}" type="pres">
      <dgm:prSet presAssocID="{A054F1B0-9A26-4919-9549-1048C0E8EE18}" presName="space" presStyleCnt="0"/>
      <dgm:spPr/>
    </dgm:pt>
    <dgm:pt modelId="{6B842DB3-6C25-4D1E-8F33-C81983AAE186}" type="pres">
      <dgm:prSet presAssocID="{A86CCB99-B22A-4852-93E3-01E709185363}" presName="composite" presStyleCnt="0"/>
      <dgm:spPr/>
    </dgm:pt>
    <dgm:pt modelId="{39A6F5E2-77DF-4475-BF7A-9147D8353CE6}" type="pres">
      <dgm:prSet presAssocID="{A86CCB99-B22A-4852-93E3-01E709185363}" presName="parTx" presStyleLbl="alignNode1" presStyleIdx="5" presStyleCnt="6">
        <dgm:presLayoutVars>
          <dgm:chMax val="0"/>
          <dgm:chPref val="0"/>
          <dgm:bulletEnabled val="1"/>
        </dgm:presLayoutVars>
      </dgm:prSet>
      <dgm:spPr/>
    </dgm:pt>
    <dgm:pt modelId="{05581F1A-2B67-43DB-AD02-472F19B3412E}" type="pres">
      <dgm:prSet presAssocID="{A86CCB99-B22A-4852-93E3-01E709185363}" presName="desTx" presStyleLbl="alignAccFollowNode1" presStyleIdx="5" presStyleCnt="6">
        <dgm:presLayoutVars>
          <dgm:bulletEnabled val="1"/>
        </dgm:presLayoutVars>
      </dgm:prSet>
      <dgm:spPr/>
    </dgm:pt>
  </dgm:ptLst>
  <dgm:cxnLst>
    <dgm:cxn modelId="{C1847B03-204F-4719-B94D-7265FC75A1F1}" type="presOf" srcId="{10216D55-93E9-43B4-9BCF-EB10F7BFDA1C}" destId="{655C0FB1-0CA0-483C-9912-33728FF89666}" srcOrd="0" destOrd="0" presId="urn:microsoft.com/office/officeart/2005/8/layout/hList1"/>
    <dgm:cxn modelId="{1ACE7106-4B6F-4822-BD92-3F909068BAB3}" type="presOf" srcId="{7B912696-A80A-425E-A8A7-BD4EE9CFABBB}" destId="{9E6096D9-C828-4E2B-9120-4C8274F8E58E}" srcOrd="0" destOrd="0" presId="urn:microsoft.com/office/officeart/2005/8/layout/hList1"/>
    <dgm:cxn modelId="{B4BDE607-FA54-4E25-99F3-03AD2F2001BB}" srcId="{A7A188AA-D463-42DE-B1AF-3235F232E708}" destId="{7A26AB95-A855-4DC2-9D2A-7F951AA7B0C1}" srcOrd="0" destOrd="0" parTransId="{67AD6017-1A1E-4C65-B054-9E734991522D}" sibTransId="{1BC94E9B-129D-450A-B874-B809F78AF6CB}"/>
    <dgm:cxn modelId="{4E4E730F-AC06-495B-9234-447351F48CAA}" srcId="{207306DC-70B0-45F1-B756-A2B7A876C5CB}" destId="{76A1003C-5699-425B-95BD-87EA45647631}" srcOrd="4" destOrd="0" parTransId="{EB0A48D0-769C-404A-8E75-DFAC16408463}" sibTransId="{EA2B960C-7F63-4D5D-81A0-11FC0D9B575D}"/>
    <dgm:cxn modelId="{58C8910F-825B-4497-9509-D32A607C7846}" type="presOf" srcId="{DC9D7BB6-8AE1-41FE-B110-7A229D54E0DD}" destId="{EF18A9C1-FD95-40C4-BAE4-B9FE09AE337B}" srcOrd="0" destOrd="0" presId="urn:microsoft.com/office/officeart/2005/8/layout/hList1"/>
    <dgm:cxn modelId="{116DDA0F-7547-4210-A071-632347656AE7}" srcId="{8FD84496-AE08-4592-BA45-4927DC6CE8C3}" destId="{BE107F41-2C5E-41FD-A198-6BF25F88997C}" srcOrd="1" destOrd="0" parTransId="{8E3DCF4C-E9EC-42CF-B9D6-FF1F0DF09F59}" sibTransId="{362B8178-4E87-4FBD-8C57-10FBF71451EE}"/>
    <dgm:cxn modelId="{66BCA516-416C-443A-87B4-1EE9637F4118}" type="presOf" srcId="{48B63EC9-9E4B-4E38-A6F1-69F0D7139019}" destId="{D02A10F3-E07F-470A-AFFF-A19560F90DB8}" srcOrd="0" destOrd="3" presId="urn:microsoft.com/office/officeart/2005/8/layout/hList1"/>
    <dgm:cxn modelId="{A5A25420-3D2E-4B84-AF87-10375AE06FB8}" type="presOf" srcId="{8FD84496-AE08-4592-BA45-4927DC6CE8C3}" destId="{680C68DE-F352-4FF7-8C22-ED8CF1C1F82A}" srcOrd="0" destOrd="0" presId="urn:microsoft.com/office/officeart/2005/8/layout/hList1"/>
    <dgm:cxn modelId="{AD35CE24-8000-49C5-AD73-E181DCEDB963}" type="presOf" srcId="{5003CD09-8959-4EA0-ACBD-D73AE8DB4353}" destId="{83FDD527-2D99-4279-A29A-595C9BA53D42}" srcOrd="0" destOrd="0" presId="urn:microsoft.com/office/officeart/2005/8/layout/hList1"/>
    <dgm:cxn modelId="{A39E7A2C-7CD5-4A2D-891A-4886BE36DE74}" srcId="{E2B67AD5-A917-4984-A029-4B22A2FF9DBF}" destId="{DC9D7BB6-8AE1-41FE-B110-7A229D54E0DD}" srcOrd="1" destOrd="0" parTransId="{5CFC34D1-E9C9-40A9-AE5F-5AC5A96CFB56}" sibTransId="{6571C7B3-46BE-4D65-9B0A-A082A6833E03}"/>
    <dgm:cxn modelId="{6529A92E-00B4-4C6C-AA17-F2C36CC43E0C}" srcId="{8FD84496-AE08-4592-BA45-4927DC6CE8C3}" destId="{5003CD09-8959-4EA0-ACBD-D73AE8DB4353}" srcOrd="0" destOrd="0" parTransId="{4AAE1F54-7CE5-4606-8087-5E3A43A79329}" sibTransId="{3EC7C5F4-C67E-4DCD-AC13-0F3B51BE2AF3}"/>
    <dgm:cxn modelId="{5DDA6030-6DB3-445F-8B79-5CF958B11CBD}" type="presOf" srcId="{BE107F41-2C5E-41FD-A198-6BF25F88997C}" destId="{83FDD527-2D99-4279-A29A-595C9BA53D42}" srcOrd="0" destOrd="1" presId="urn:microsoft.com/office/officeart/2005/8/layout/hList1"/>
    <dgm:cxn modelId="{AF1BCC3D-5988-4846-BE2B-D7DF6E8AC88C}" type="presOf" srcId="{76A1003C-5699-425B-95BD-87EA45647631}" destId="{D02A10F3-E07F-470A-AFFF-A19560F90DB8}" srcOrd="0" destOrd="4" presId="urn:microsoft.com/office/officeart/2005/8/layout/hList1"/>
    <dgm:cxn modelId="{11A89D3E-D3DB-4FB5-8B2C-B31CC4764796}" srcId="{DC9D7BB6-8AE1-41FE-B110-7A229D54E0DD}" destId="{8E78BFAD-ACFC-4595-8D3C-2304DD4A5083}" srcOrd="0" destOrd="0" parTransId="{4E095B4C-3715-4572-819B-72453A334CA6}" sibTransId="{A9618874-DA5E-4EEE-833F-837B4CD19082}"/>
    <dgm:cxn modelId="{64858E5F-1754-466B-B3C5-758EF9EF0F31}" srcId="{207306DC-70B0-45F1-B756-A2B7A876C5CB}" destId="{FBC50C1D-7AE5-497F-B19D-514B32CBE20B}" srcOrd="0" destOrd="0" parTransId="{3C62CF47-292F-4E10-B67A-E7027B3D43C4}" sibTransId="{4579428A-599B-41D4-9A0C-E3977378520F}"/>
    <dgm:cxn modelId="{B4DC4F42-F557-4158-9EB4-F832FFF6666D}" srcId="{E2B67AD5-A917-4984-A029-4B22A2FF9DBF}" destId="{A7A188AA-D463-42DE-B1AF-3235F232E708}" srcOrd="2" destOrd="0" parTransId="{7A055893-B444-41C1-822A-B86AAD87B9B0}" sibTransId="{9592CC21-BAFD-49F3-8C72-ABB34FA34ECA}"/>
    <dgm:cxn modelId="{FFA45364-B8A2-4128-B67E-212AE535AEB7}" srcId="{7B912696-A80A-425E-A8A7-BD4EE9CFABBB}" destId="{10216D55-93E9-43B4-9BCF-EB10F7BFDA1C}" srcOrd="0" destOrd="0" parTransId="{10C22E95-85AE-4EC4-A153-E9CCB66EB46C}" sibTransId="{99D28EF4-62C8-48C9-9866-E1E7FC986CEF}"/>
    <dgm:cxn modelId="{F27DC564-F9D8-4BD0-9679-3CD2CAE56198}" srcId="{E2B67AD5-A917-4984-A029-4B22A2FF9DBF}" destId="{207306DC-70B0-45F1-B756-A2B7A876C5CB}" srcOrd="0" destOrd="0" parTransId="{C92083CC-BB8D-44AC-940E-39500DD86819}" sibTransId="{F0B1D426-52F3-4EA9-8F99-B09405F39E32}"/>
    <dgm:cxn modelId="{D6B5A167-EEF3-4080-A54F-16E54B489375}" type="presOf" srcId="{7F8514B3-39DE-41CB-883C-22764DC2F952}" destId="{05581F1A-2B67-43DB-AD02-472F19B3412E}" srcOrd="0" destOrd="1" presId="urn:microsoft.com/office/officeart/2005/8/layout/hList1"/>
    <dgm:cxn modelId="{8123FD68-65B5-4CFA-BD14-213E2CC1CC50}" srcId="{7B912696-A80A-425E-A8A7-BD4EE9CFABBB}" destId="{E1BFB1E0-C093-4397-8891-513996EAEDBF}" srcOrd="1" destOrd="0" parTransId="{3EBB938C-2C7B-4A29-825B-350B92DF281F}" sibTransId="{0BD3C034-3365-47CB-8282-C9DCB27D9F56}"/>
    <dgm:cxn modelId="{310BD769-C440-4AFD-B447-FAA77021159F}" type="presOf" srcId="{ECA2BF10-D2E2-489E-B42A-00DCBD8BFEAB}" destId="{05581F1A-2B67-43DB-AD02-472F19B3412E}" srcOrd="0" destOrd="2" presId="urn:microsoft.com/office/officeart/2005/8/layout/hList1"/>
    <dgm:cxn modelId="{9020D24D-CF33-4877-ADB8-7FE7E54821E7}" srcId="{E2B67AD5-A917-4984-A029-4B22A2FF9DBF}" destId="{8FD84496-AE08-4592-BA45-4927DC6CE8C3}" srcOrd="4" destOrd="0" parTransId="{63E40F6F-26EC-41B6-AD4C-B335472AD278}" sibTransId="{A054F1B0-9A26-4919-9549-1048C0E8EE18}"/>
    <dgm:cxn modelId="{1325286E-8B74-44C8-9BB0-FBCA130FA6A7}" type="presOf" srcId="{E9EC328D-7092-4C78-BA52-6AEEC6DD21A5}" destId="{C042EBD8-1C3B-4682-B6A5-BCA29CAB56CB}" srcOrd="0" destOrd="2" presId="urn:microsoft.com/office/officeart/2005/8/layout/hList1"/>
    <dgm:cxn modelId="{F9E8384F-E355-4CBE-BAA1-888140A1CB03}" srcId="{DC9D7BB6-8AE1-41FE-B110-7A229D54E0DD}" destId="{A84FDE38-2646-4F9F-8EC5-E5F82A9D9CB9}" srcOrd="1" destOrd="0" parTransId="{E485D0C0-0422-4A9E-BDC7-089E47991E94}" sibTransId="{815E33A7-CBC1-487F-ACAF-BC564A17AE33}"/>
    <dgm:cxn modelId="{A4EE1C51-A370-44FD-82B0-8BB0C17C2501}" srcId="{207306DC-70B0-45F1-B756-A2B7A876C5CB}" destId="{48B63EC9-9E4B-4E38-A6F1-69F0D7139019}" srcOrd="3" destOrd="0" parTransId="{C661A839-1E06-4D0C-8A34-110C46CD1515}" sibTransId="{3A4AD328-A769-431D-AADF-FAD4099C0541}"/>
    <dgm:cxn modelId="{996FAC51-2E3C-473B-9DCD-879BDD0461CF}" type="presOf" srcId="{F91795B6-CB4F-4B15-9014-1664F73C50C4}" destId="{05581F1A-2B67-43DB-AD02-472F19B3412E}" srcOrd="0" destOrd="3" presId="urn:microsoft.com/office/officeart/2005/8/layout/hList1"/>
    <dgm:cxn modelId="{3B9D4C55-8F9E-4807-B976-FFB1DDF314D9}" srcId="{DC9D7BB6-8AE1-41FE-B110-7A229D54E0DD}" destId="{B351792F-CCEA-4318-AA96-BBC500E2CBA1}" srcOrd="2" destOrd="0" parTransId="{A9230ABF-C0ED-43D4-BB03-20C13488192D}" sibTransId="{D98D9256-A535-4B79-A728-C79E8EE705FB}"/>
    <dgm:cxn modelId="{446B6356-2D87-4EF1-8CAF-4874FD8D77F9}" type="presOf" srcId="{147F03CA-7526-4E30-AABD-D5765C9E1124}" destId="{D02A10F3-E07F-470A-AFFF-A19560F90DB8}" srcOrd="0" destOrd="1" presId="urn:microsoft.com/office/officeart/2005/8/layout/hList1"/>
    <dgm:cxn modelId="{88B1EA56-6C11-4FCA-BA3E-CD42FFA3E69F}" type="presOf" srcId="{7A26AB95-A855-4DC2-9D2A-7F951AA7B0C1}" destId="{C042EBD8-1C3B-4682-B6A5-BCA29CAB56CB}" srcOrd="0" destOrd="0" presId="urn:microsoft.com/office/officeart/2005/8/layout/hList1"/>
    <dgm:cxn modelId="{C3C14F7E-E8D0-434D-8D47-E6785FE68451}" type="presOf" srcId="{7EC64AA3-0B67-47C2-B3A2-AAC9B63399B4}" destId="{C042EBD8-1C3B-4682-B6A5-BCA29CAB56CB}" srcOrd="0" destOrd="1" presId="urn:microsoft.com/office/officeart/2005/8/layout/hList1"/>
    <dgm:cxn modelId="{8AE12F84-3CA9-42DF-B47C-0EA1D761BF85}" type="presOf" srcId="{8E78BFAD-ACFC-4595-8D3C-2304DD4A5083}" destId="{58EEBBFA-2B36-40EE-9478-C2EEFB185ED1}" srcOrd="0" destOrd="0" presId="urn:microsoft.com/office/officeart/2005/8/layout/hList1"/>
    <dgm:cxn modelId="{8CED6F84-A427-4336-B76D-C14678D2D909}" type="presOf" srcId="{A84FDE38-2646-4F9F-8EC5-E5F82A9D9CB9}" destId="{58EEBBFA-2B36-40EE-9478-C2EEFB185ED1}" srcOrd="0" destOrd="1" presId="urn:microsoft.com/office/officeart/2005/8/layout/hList1"/>
    <dgm:cxn modelId="{BF4C7E94-7682-4356-934B-C6BFEA51AC76}" srcId="{8FD84496-AE08-4592-BA45-4927DC6CE8C3}" destId="{CEA8825D-29D9-4845-8544-366804A2DFC0}" srcOrd="2" destOrd="0" parTransId="{E303F689-1E2F-4225-AE8B-4385EA1C1303}" sibTransId="{B53490DF-BEC9-4EBC-9283-74042F142428}"/>
    <dgm:cxn modelId="{4A5DF496-46FB-4CEF-A33D-5EE93E63F34F}" srcId="{A86CCB99-B22A-4852-93E3-01E709185363}" destId="{F91795B6-CB4F-4B15-9014-1664F73C50C4}" srcOrd="3" destOrd="0" parTransId="{28C4A718-F4EE-46C4-B32A-C82FFBCA59AD}" sibTransId="{06BAFF19-5D38-41EF-83D0-03569D6E4D50}"/>
    <dgm:cxn modelId="{977EA897-EEA3-45E7-84A1-7B4FB4E267A0}" type="presOf" srcId="{C5BD300A-F103-4EEF-9279-78F05A37C1AE}" destId="{655C0FB1-0CA0-483C-9912-33728FF89666}" srcOrd="0" destOrd="3" presId="urn:microsoft.com/office/officeart/2005/8/layout/hList1"/>
    <dgm:cxn modelId="{782A01A1-93D9-4EC9-870D-6523FC9560EA}" type="presOf" srcId="{4F199AEE-A837-459C-B7A3-869FEC30900B}" destId="{D02A10F3-E07F-470A-AFFF-A19560F90DB8}" srcOrd="0" destOrd="2" presId="urn:microsoft.com/office/officeart/2005/8/layout/hList1"/>
    <dgm:cxn modelId="{CDC0DFA2-90CF-47C1-9A8E-E38231ED7C71}" srcId="{A86CCB99-B22A-4852-93E3-01E709185363}" destId="{DD68579A-A1D1-47D8-B7E3-5E004406E426}" srcOrd="0" destOrd="0" parTransId="{1C3776BA-5866-45F2-86DA-902490D87068}" sibTransId="{601B76C1-9651-4CAA-8199-31B827E26610}"/>
    <dgm:cxn modelId="{25FB2DA7-AEF9-4A9F-8CD8-51CA90D44852}" type="presOf" srcId="{DD68579A-A1D1-47D8-B7E3-5E004406E426}" destId="{05581F1A-2B67-43DB-AD02-472F19B3412E}" srcOrd="0" destOrd="0" presId="urn:microsoft.com/office/officeart/2005/8/layout/hList1"/>
    <dgm:cxn modelId="{352E76A7-F47B-4133-AF9C-4B1A36C5A66D}" type="presOf" srcId="{FBC50C1D-7AE5-497F-B19D-514B32CBE20B}" destId="{D02A10F3-E07F-470A-AFFF-A19560F90DB8}" srcOrd="0" destOrd="0" presId="urn:microsoft.com/office/officeart/2005/8/layout/hList1"/>
    <dgm:cxn modelId="{FDBE79AB-B3DB-4FF8-B736-05E9697F0D31}" srcId="{A7A188AA-D463-42DE-B1AF-3235F232E708}" destId="{7EC64AA3-0B67-47C2-B3A2-AAC9B63399B4}" srcOrd="1" destOrd="0" parTransId="{A99CA8C9-422E-4FCC-854B-4F165C1A80B0}" sibTransId="{4204E391-F2AC-4AF2-9229-A8423FE4759A}"/>
    <dgm:cxn modelId="{822032B5-6604-477D-A56C-DBD1643D2F30}" srcId="{A7A188AA-D463-42DE-B1AF-3235F232E708}" destId="{E9EC328D-7092-4C78-BA52-6AEEC6DD21A5}" srcOrd="2" destOrd="0" parTransId="{C0722AB6-9EFA-46C9-AEA5-5BBE3C5ACDF5}" sibTransId="{59B9970F-2745-45F3-8AB9-1B35195AFC70}"/>
    <dgm:cxn modelId="{E9F76DB5-8A32-4676-885B-2BBC1FE0C0EF}" type="presOf" srcId="{207306DC-70B0-45F1-B756-A2B7A876C5CB}" destId="{E8124399-71D1-4134-B53E-A009B126F80C}" srcOrd="0" destOrd="0" presId="urn:microsoft.com/office/officeart/2005/8/layout/hList1"/>
    <dgm:cxn modelId="{1CE0F7B5-F4D5-4959-A03A-98F27AD27919}" srcId="{E2B67AD5-A917-4984-A029-4B22A2FF9DBF}" destId="{7B912696-A80A-425E-A8A7-BD4EE9CFABBB}" srcOrd="3" destOrd="0" parTransId="{2D3A4238-6BC3-4948-AE64-9115567B08F2}" sibTransId="{5A8BE2FB-0A7F-4DDE-912E-B41D26BBF93B}"/>
    <dgm:cxn modelId="{5E61CEB9-21D3-416E-A641-56EA4E1067F3}" type="presOf" srcId="{A86CCB99-B22A-4852-93E3-01E709185363}" destId="{39A6F5E2-77DF-4475-BF7A-9147D8353CE6}" srcOrd="0" destOrd="0" presId="urn:microsoft.com/office/officeart/2005/8/layout/hList1"/>
    <dgm:cxn modelId="{91BA7EBC-2977-494C-BAD6-91AF9F9DF201}" type="presOf" srcId="{B351792F-CCEA-4318-AA96-BBC500E2CBA1}" destId="{58EEBBFA-2B36-40EE-9478-C2EEFB185ED1}" srcOrd="0" destOrd="2" presId="urn:microsoft.com/office/officeart/2005/8/layout/hList1"/>
    <dgm:cxn modelId="{858D21C5-86DF-485D-8D94-6948258DD399}" srcId="{207306DC-70B0-45F1-B756-A2B7A876C5CB}" destId="{4F199AEE-A837-459C-B7A3-869FEC30900B}" srcOrd="2" destOrd="0" parTransId="{67DD29EC-7A89-45B1-AE00-DC31EBCCA153}" sibTransId="{A3E33A5C-4D5B-4713-A8F3-5E604C46244E}"/>
    <dgm:cxn modelId="{2BD953C7-C6C0-4AF7-8768-B3D30EC59D34}" type="presOf" srcId="{A7A188AA-D463-42DE-B1AF-3235F232E708}" destId="{A170046D-84C6-4824-B8B4-56AE6AC523B9}" srcOrd="0" destOrd="0" presId="urn:microsoft.com/office/officeart/2005/8/layout/hList1"/>
    <dgm:cxn modelId="{A6D440C9-6152-4EB2-BA6F-873424D83DFB}" srcId="{207306DC-70B0-45F1-B756-A2B7A876C5CB}" destId="{147F03CA-7526-4E30-AABD-D5765C9E1124}" srcOrd="1" destOrd="0" parTransId="{89D845C1-5342-46D3-B13A-54828908CD10}" sibTransId="{7D984654-92B9-4E42-93B2-3F6C0D9BD280}"/>
    <dgm:cxn modelId="{5F484CD1-13C3-4452-BD48-F2290C32E541}" type="presOf" srcId="{CEA8825D-29D9-4845-8544-366804A2DFC0}" destId="{83FDD527-2D99-4279-A29A-595C9BA53D42}" srcOrd="0" destOrd="2" presId="urn:microsoft.com/office/officeart/2005/8/layout/hList1"/>
    <dgm:cxn modelId="{E00385D1-36DD-4E37-B5FC-8A9E8670780F}" srcId="{E2B67AD5-A917-4984-A029-4B22A2FF9DBF}" destId="{A86CCB99-B22A-4852-93E3-01E709185363}" srcOrd="5" destOrd="0" parTransId="{DA458DCD-FFB7-4DE7-918F-F0F318154EBE}" sibTransId="{C1A58CB2-4D8B-4C4C-8239-C9B9C3A14B9D}"/>
    <dgm:cxn modelId="{6EC788DB-40F4-4E76-A920-6F9EE48CBB91}" srcId="{A86CCB99-B22A-4852-93E3-01E709185363}" destId="{7F8514B3-39DE-41CB-883C-22764DC2F952}" srcOrd="1" destOrd="0" parTransId="{C8D903DA-0920-43AB-9EB9-43656AADB968}" sibTransId="{C51B81EC-5863-44E8-BDFB-572AE851548F}"/>
    <dgm:cxn modelId="{9561AFE0-A1BA-4F1D-A59C-65B07390E25D}" srcId="{A86CCB99-B22A-4852-93E3-01E709185363}" destId="{ECA2BF10-D2E2-489E-B42A-00DCBD8BFEAB}" srcOrd="2" destOrd="0" parTransId="{968DB023-276B-48B6-B0B2-52B091251829}" sibTransId="{1149D8EA-2D9F-4B62-88A1-0F5E155A9D8F}"/>
    <dgm:cxn modelId="{D81228E7-8082-4FCD-AB53-377E27A5E0FF}" type="presOf" srcId="{E1BFB1E0-C093-4397-8891-513996EAEDBF}" destId="{655C0FB1-0CA0-483C-9912-33728FF89666}" srcOrd="0" destOrd="1" presId="urn:microsoft.com/office/officeart/2005/8/layout/hList1"/>
    <dgm:cxn modelId="{FDDF1EE9-46DD-4984-9711-DE86BE8F1D9F}" type="presOf" srcId="{E2B67AD5-A917-4984-A029-4B22A2FF9DBF}" destId="{E4F61855-63D4-463B-8436-5480A97416BE}" srcOrd="0" destOrd="0" presId="urn:microsoft.com/office/officeart/2005/8/layout/hList1"/>
    <dgm:cxn modelId="{6FE405EA-7E2B-473D-A8B2-8DF67949CC8E}" srcId="{7B912696-A80A-425E-A8A7-BD4EE9CFABBB}" destId="{C5BD300A-F103-4EEF-9279-78F05A37C1AE}" srcOrd="3" destOrd="0" parTransId="{B0AF4881-DAB5-433D-AB79-93514838AB38}" sibTransId="{EEFA4F64-5871-4465-A0D2-3B8BDBA7C1A2}"/>
    <dgm:cxn modelId="{67ACBAEE-F465-46F1-BCB2-84BEA790CE98}" type="presOf" srcId="{0130F1D2-A30B-44D5-A97A-62FD847937B1}" destId="{655C0FB1-0CA0-483C-9912-33728FF89666}" srcOrd="0" destOrd="2" presId="urn:microsoft.com/office/officeart/2005/8/layout/hList1"/>
    <dgm:cxn modelId="{D3C9F1F1-61BA-4811-9EDB-84D0BCFE6E0D}" srcId="{7B912696-A80A-425E-A8A7-BD4EE9CFABBB}" destId="{0130F1D2-A30B-44D5-A97A-62FD847937B1}" srcOrd="2" destOrd="0" parTransId="{16A5C2E0-80B1-4F30-85CA-DF145C7FFBEA}" sibTransId="{59A84538-C2BD-4DF6-B73D-107A2B1A2A70}"/>
    <dgm:cxn modelId="{2462212B-DE9D-4CB9-A2C4-1B4E1CF78D28}" type="presParOf" srcId="{E4F61855-63D4-463B-8436-5480A97416BE}" destId="{4C8E46BC-FA1C-46B0-B7B3-9217D13AD06E}" srcOrd="0" destOrd="0" presId="urn:microsoft.com/office/officeart/2005/8/layout/hList1"/>
    <dgm:cxn modelId="{DDA5C88D-C3DB-4CAD-ACDE-6D27092D0FD0}" type="presParOf" srcId="{4C8E46BC-FA1C-46B0-B7B3-9217D13AD06E}" destId="{E8124399-71D1-4134-B53E-A009B126F80C}" srcOrd="0" destOrd="0" presId="urn:microsoft.com/office/officeart/2005/8/layout/hList1"/>
    <dgm:cxn modelId="{D310EC46-6739-4B43-9825-7084DEB89352}" type="presParOf" srcId="{4C8E46BC-FA1C-46B0-B7B3-9217D13AD06E}" destId="{D02A10F3-E07F-470A-AFFF-A19560F90DB8}" srcOrd="1" destOrd="0" presId="urn:microsoft.com/office/officeart/2005/8/layout/hList1"/>
    <dgm:cxn modelId="{2FE3BEAD-820E-4DFD-BE42-F3236AFD770E}" type="presParOf" srcId="{E4F61855-63D4-463B-8436-5480A97416BE}" destId="{ACF58927-F318-4948-BECE-5F30581C7F60}" srcOrd="1" destOrd="0" presId="urn:microsoft.com/office/officeart/2005/8/layout/hList1"/>
    <dgm:cxn modelId="{E3E9403B-B419-4112-B1E5-25D9F220486D}" type="presParOf" srcId="{E4F61855-63D4-463B-8436-5480A97416BE}" destId="{6CE525FC-6C63-4EF0-BB46-B7817885F357}" srcOrd="2" destOrd="0" presId="urn:microsoft.com/office/officeart/2005/8/layout/hList1"/>
    <dgm:cxn modelId="{1D86F483-F1E5-4CDC-8ED8-DB5B5BAB1796}" type="presParOf" srcId="{6CE525FC-6C63-4EF0-BB46-B7817885F357}" destId="{EF18A9C1-FD95-40C4-BAE4-B9FE09AE337B}" srcOrd="0" destOrd="0" presId="urn:microsoft.com/office/officeart/2005/8/layout/hList1"/>
    <dgm:cxn modelId="{F3104476-7D36-4622-ACE5-68493295C135}" type="presParOf" srcId="{6CE525FC-6C63-4EF0-BB46-B7817885F357}" destId="{58EEBBFA-2B36-40EE-9478-C2EEFB185ED1}" srcOrd="1" destOrd="0" presId="urn:microsoft.com/office/officeart/2005/8/layout/hList1"/>
    <dgm:cxn modelId="{34E6FE76-9219-482C-9122-127EFE0EF1D0}" type="presParOf" srcId="{E4F61855-63D4-463B-8436-5480A97416BE}" destId="{0AAE72EE-381E-4910-AAE4-09F73C815D9D}" srcOrd="3" destOrd="0" presId="urn:microsoft.com/office/officeart/2005/8/layout/hList1"/>
    <dgm:cxn modelId="{7A08485A-DA91-4231-B393-4C604F012DA7}" type="presParOf" srcId="{E4F61855-63D4-463B-8436-5480A97416BE}" destId="{C18BB3B8-80A2-4A45-8A03-C23618501CF1}" srcOrd="4" destOrd="0" presId="urn:microsoft.com/office/officeart/2005/8/layout/hList1"/>
    <dgm:cxn modelId="{17C68319-77D5-4B6C-B933-52E410D7C6C2}" type="presParOf" srcId="{C18BB3B8-80A2-4A45-8A03-C23618501CF1}" destId="{A170046D-84C6-4824-B8B4-56AE6AC523B9}" srcOrd="0" destOrd="0" presId="urn:microsoft.com/office/officeart/2005/8/layout/hList1"/>
    <dgm:cxn modelId="{09D15407-40D5-4F08-A2FF-E1CF6390F164}" type="presParOf" srcId="{C18BB3B8-80A2-4A45-8A03-C23618501CF1}" destId="{C042EBD8-1C3B-4682-B6A5-BCA29CAB56CB}" srcOrd="1" destOrd="0" presId="urn:microsoft.com/office/officeart/2005/8/layout/hList1"/>
    <dgm:cxn modelId="{81A2A5C5-1D80-41A4-99B0-B780BA0D36E5}" type="presParOf" srcId="{E4F61855-63D4-463B-8436-5480A97416BE}" destId="{1539FB33-317F-49A6-B987-3EC7398EE7B3}" srcOrd="5" destOrd="0" presId="urn:microsoft.com/office/officeart/2005/8/layout/hList1"/>
    <dgm:cxn modelId="{AEF3C9B1-4FF0-4706-AA88-46B3719EB6B6}" type="presParOf" srcId="{E4F61855-63D4-463B-8436-5480A97416BE}" destId="{D3DC2508-BD4C-4075-B119-CC014B80C7C3}" srcOrd="6" destOrd="0" presId="urn:microsoft.com/office/officeart/2005/8/layout/hList1"/>
    <dgm:cxn modelId="{D532C09D-5AA7-4D22-BD6D-4658005B6F81}" type="presParOf" srcId="{D3DC2508-BD4C-4075-B119-CC014B80C7C3}" destId="{9E6096D9-C828-4E2B-9120-4C8274F8E58E}" srcOrd="0" destOrd="0" presId="urn:microsoft.com/office/officeart/2005/8/layout/hList1"/>
    <dgm:cxn modelId="{E894463C-398F-48CC-93D3-6F87921AF050}" type="presParOf" srcId="{D3DC2508-BD4C-4075-B119-CC014B80C7C3}" destId="{655C0FB1-0CA0-483C-9912-33728FF89666}" srcOrd="1" destOrd="0" presId="urn:microsoft.com/office/officeart/2005/8/layout/hList1"/>
    <dgm:cxn modelId="{57F38CE9-7155-4334-B2E7-2C28E68BA4D3}" type="presParOf" srcId="{E4F61855-63D4-463B-8436-5480A97416BE}" destId="{9518213D-259F-49D5-A372-65BB04A17E09}" srcOrd="7" destOrd="0" presId="urn:microsoft.com/office/officeart/2005/8/layout/hList1"/>
    <dgm:cxn modelId="{F4797532-BE16-4C0B-A8FC-B95396F7E80D}" type="presParOf" srcId="{E4F61855-63D4-463B-8436-5480A97416BE}" destId="{BCB0A4FE-BAF3-4267-8C50-DA854D0E9FD4}" srcOrd="8" destOrd="0" presId="urn:microsoft.com/office/officeart/2005/8/layout/hList1"/>
    <dgm:cxn modelId="{E353A1B5-E1E2-4CB8-8E7E-B88164A9E05E}" type="presParOf" srcId="{BCB0A4FE-BAF3-4267-8C50-DA854D0E9FD4}" destId="{680C68DE-F352-4FF7-8C22-ED8CF1C1F82A}" srcOrd="0" destOrd="0" presId="urn:microsoft.com/office/officeart/2005/8/layout/hList1"/>
    <dgm:cxn modelId="{672CF560-1F8D-41CC-819D-14A5984DFBA3}" type="presParOf" srcId="{BCB0A4FE-BAF3-4267-8C50-DA854D0E9FD4}" destId="{83FDD527-2D99-4279-A29A-595C9BA53D42}" srcOrd="1" destOrd="0" presId="urn:microsoft.com/office/officeart/2005/8/layout/hList1"/>
    <dgm:cxn modelId="{C35C1FA0-FF34-44C1-8191-FFCA3D029E26}" type="presParOf" srcId="{E4F61855-63D4-463B-8436-5480A97416BE}" destId="{A2B9AF2C-CA0A-4972-8B4A-59A6983042B5}" srcOrd="9" destOrd="0" presId="urn:microsoft.com/office/officeart/2005/8/layout/hList1"/>
    <dgm:cxn modelId="{E5352D2A-E005-4C64-A2C5-55FE9255B056}" type="presParOf" srcId="{E4F61855-63D4-463B-8436-5480A97416BE}" destId="{6B842DB3-6C25-4D1E-8F33-C81983AAE186}" srcOrd="10" destOrd="0" presId="urn:microsoft.com/office/officeart/2005/8/layout/hList1"/>
    <dgm:cxn modelId="{DB9D7445-C741-46B3-9C97-F008280F426C}" type="presParOf" srcId="{6B842DB3-6C25-4D1E-8F33-C81983AAE186}" destId="{39A6F5E2-77DF-4475-BF7A-9147D8353CE6}" srcOrd="0" destOrd="0" presId="urn:microsoft.com/office/officeart/2005/8/layout/hList1"/>
    <dgm:cxn modelId="{4DB72F72-0B60-432F-95DB-36ECA81DA240}" type="presParOf" srcId="{6B842DB3-6C25-4D1E-8F33-C81983AAE186}" destId="{05581F1A-2B67-43DB-AD02-472F19B341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B70686-DDE1-4E9B-961F-22194BFB6DC0}"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B45DE30B-7380-4803-B57A-A728662FB1A8}">
      <dgm:prSet/>
      <dgm:spPr/>
      <dgm:t>
        <a:bodyPr/>
        <a:lstStyle/>
        <a:p>
          <a:r>
            <a:rPr lang="en-US" b="1" dirty="0">
              <a:solidFill>
                <a:schemeClr val="tx1"/>
              </a:solidFill>
            </a:rPr>
            <a:t>Block Headers:</a:t>
          </a:r>
          <a:endParaRPr lang="en-US" dirty="0">
            <a:solidFill>
              <a:schemeClr val="tx1"/>
            </a:solidFill>
          </a:endParaRPr>
        </a:p>
      </dgm:t>
    </dgm:pt>
    <dgm:pt modelId="{11BC6747-9A21-40A2-AE5A-BC00E93726E2}" type="parTrans" cxnId="{FD55B2AB-412C-4ABA-AD83-2D3BCE84A960}">
      <dgm:prSet/>
      <dgm:spPr/>
      <dgm:t>
        <a:bodyPr/>
        <a:lstStyle/>
        <a:p>
          <a:endParaRPr lang="en-US"/>
        </a:p>
      </dgm:t>
    </dgm:pt>
    <dgm:pt modelId="{E4DB0A59-7DCF-406E-AF78-30549B3D47DB}" type="sibTrans" cxnId="{FD55B2AB-412C-4ABA-AD83-2D3BCE84A960}">
      <dgm:prSet/>
      <dgm:spPr/>
      <dgm:t>
        <a:bodyPr/>
        <a:lstStyle/>
        <a:p>
          <a:endParaRPr lang="en-US"/>
        </a:p>
      </dgm:t>
    </dgm:pt>
    <dgm:pt modelId="{3BE51208-074C-4416-AF05-20B690F80CA7}">
      <dgm:prSet/>
      <dgm:spPr/>
      <dgm:t>
        <a:bodyPr/>
        <a:lstStyle/>
        <a:p>
          <a:r>
            <a:rPr lang="en-US"/>
            <a:t>Metadata to identify the block in the network.</a:t>
          </a:r>
        </a:p>
      </dgm:t>
    </dgm:pt>
    <dgm:pt modelId="{4D443EBE-80C9-480E-AC22-3330D99ACF72}" type="parTrans" cxnId="{1FDE93D8-FAA2-4545-98D1-F3887222F989}">
      <dgm:prSet/>
      <dgm:spPr/>
      <dgm:t>
        <a:bodyPr/>
        <a:lstStyle/>
        <a:p>
          <a:endParaRPr lang="en-US"/>
        </a:p>
      </dgm:t>
    </dgm:pt>
    <dgm:pt modelId="{F6EE6FDA-6F61-4D84-BD73-CAC7AA3E14D7}" type="sibTrans" cxnId="{1FDE93D8-FAA2-4545-98D1-F3887222F989}">
      <dgm:prSet/>
      <dgm:spPr/>
      <dgm:t>
        <a:bodyPr/>
        <a:lstStyle/>
        <a:p>
          <a:endParaRPr lang="en-US"/>
        </a:p>
      </dgm:t>
    </dgm:pt>
    <dgm:pt modelId="{D06AA949-593B-46FB-A33C-241F53BC7CB2}">
      <dgm:prSet/>
      <dgm:spPr/>
      <dgm:t>
        <a:bodyPr/>
        <a:lstStyle/>
        <a:p>
          <a:r>
            <a:rPr lang="en-US"/>
            <a:t>Includes:</a:t>
          </a:r>
        </a:p>
      </dgm:t>
    </dgm:pt>
    <dgm:pt modelId="{35A8553A-DAF7-4BA0-9069-21AC2DF58D13}" type="parTrans" cxnId="{8250BE1F-859D-45BB-B3C1-634AD846C0C4}">
      <dgm:prSet/>
      <dgm:spPr/>
      <dgm:t>
        <a:bodyPr/>
        <a:lstStyle/>
        <a:p>
          <a:endParaRPr lang="en-US"/>
        </a:p>
      </dgm:t>
    </dgm:pt>
    <dgm:pt modelId="{CD37C477-6BC0-4131-AEC7-079748B8F366}" type="sibTrans" cxnId="{8250BE1F-859D-45BB-B3C1-634AD846C0C4}">
      <dgm:prSet/>
      <dgm:spPr/>
      <dgm:t>
        <a:bodyPr/>
        <a:lstStyle/>
        <a:p>
          <a:endParaRPr lang="en-US"/>
        </a:p>
      </dgm:t>
    </dgm:pt>
    <dgm:pt modelId="{BA2DD216-8186-4BEB-A15F-BDC0F8EC383A}">
      <dgm:prSet/>
      <dgm:spPr/>
      <dgm:t>
        <a:bodyPr/>
        <a:lstStyle/>
        <a:p>
          <a:r>
            <a:rPr lang="en-US"/>
            <a:t>Previous Block Hash: SHA 256 hash of the previous block.</a:t>
          </a:r>
        </a:p>
      </dgm:t>
    </dgm:pt>
    <dgm:pt modelId="{781EC133-AE20-4AEA-8388-78548F9A4E1E}" type="parTrans" cxnId="{376662B3-F892-4FB5-A0DF-CE863EA432EB}">
      <dgm:prSet/>
      <dgm:spPr/>
      <dgm:t>
        <a:bodyPr/>
        <a:lstStyle/>
        <a:p>
          <a:endParaRPr lang="en-US"/>
        </a:p>
      </dgm:t>
    </dgm:pt>
    <dgm:pt modelId="{2A0A7E9A-D843-4976-84F4-84CCBE9F8601}" type="sibTrans" cxnId="{376662B3-F892-4FB5-A0DF-CE863EA432EB}">
      <dgm:prSet/>
      <dgm:spPr/>
      <dgm:t>
        <a:bodyPr/>
        <a:lstStyle/>
        <a:p>
          <a:endParaRPr lang="en-US"/>
        </a:p>
      </dgm:t>
    </dgm:pt>
    <dgm:pt modelId="{2B68457F-4233-454E-A0C9-F4535A05096A}">
      <dgm:prSet/>
      <dgm:spPr/>
      <dgm:t>
        <a:bodyPr/>
        <a:lstStyle/>
        <a:p>
          <a:r>
            <a:rPr lang="en-US"/>
            <a:t>Merkle Root: Verifies block data integrity.</a:t>
          </a:r>
        </a:p>
      </dgm:t>
    </dgm:pt>
    <dgm:pt modelId="{C2846215-37DF-437C-A77F-FB2F3936D3E2}" type="parTrans" cxnId="{D830F03C-0F11-4465-98FD-FD0FCAC1BFDA}">
      <dgm:prSet/>
      <dgm:spPr/>
      <dgm:t>
        <a:bodyPr/>
        <a:lstStyle/>
        <a:p>
          <a:endParaRPr lang="en-US"/>
        </a:p>
      </dgm:t>
    </dgm:pt>
    <dgm:pt modelId="{4DCDAA64-8ECB-4EFE-A8AE-7E1D26FD3156}" type="sibTrans" cxnId="{D830F03C-0F11-4465-98FD-FD0FCAC1BFDA}">
      <dgm:prSet/>
      <dgm:spPr/>
      <dgm:t>
        <a:bodyPr/>
        <a:lstStyle/>
        <a:p>
          <a:endParaRPr lang="en-US"/>
        </a:p>
      </dgm:t>
    </dgm:pt>
    <dgm:pt modelId="{93989ADF-5839-4859-BB95-1900470D9450}">
      <dgm:prSet/>
      <dgm:spPr/>
      <dgm:t>
        <a:bodyPr/>
        <a:lstStyle/>
        <a:p>
          <a:r>
            <a:rPr lang="en-US"/>
            <a:t>Timestamp: Creation time of the block.</a:t>
          </a:r>
        </a:p>
      </dgm:t>
    </dgm:pt>
    <dgm:pt modelId="{9F0936D4-284F-4EDD-8B91-392C762B0548}" type="parTrans" cxnId="{9CEEE5F4-B1DE-4049-AA28-30EFDAB966E4}">
      <dgm:prSet/>
      <dgm:spPr/>
      <dgm:t>
        <a:bodyPr/>
        <a:lstStyle/>
        <a:p>
          <a:endParaRPr lang="en-US"/>
        </a:p>
      </dgm:t>
    </dgm:pt>
    <dgm:pt modelId="{CB24324A-D1B4-4DC7-8550-10773D99F019}" type="sibTrans" cxnId="{9CEEE5F4-B1DE-4049-AA28-30EFDAB966E4}">
      <dgm:prSet/>
      <dgm:spPr/>
      <dgm:t>
        <a:bodyPr/>
        <a:lstStyle/>
        <a:p>
          <a:endParaRPr lang="en-US"/>
        </a:p>
      </dgm:t>
    </dgm:pt>
    <dgm:pt modelId="{E1B8DAB8-C47C-40AF-9508-75344A3652A4}">
      <dgm:prSet/>
      <dgm:spPr/>
      <dgm:t>
        <a:bodyPr/>
        <a:lstStyle/>
        <a:p>
          <a:r>
            <a:rPr lang="en-US"/>
            <a:t>Difficulty Target: Difficulty of the Proof-of-Work algorithm.</a:t>
          </a:r>
        </a:p>
      </dgm:t>
    </dgm:pt>
    <dgm:pt modelId="{365E01F7-52A5-4A06-B6DF-AA688CA78034}" type="parTrans" cxnId="{12420D04-F35D-410E-9A7D-1B9C4254BA39}">
      <dgm:prSet/>
      <dgm:spPr/>
      <dgm:t>
        <a:bodyPr/>
        <a:lstStyle/>
        <a:p>
          <a:endParaRPr lang="en-US"/>
        </a:p>
      </dgm:t>
    </dgm:pt>
    <dgm:pt modelId="{AD0AAC26-CB74-4DB5-BECE-9BFBA37B463C}" type="sibTrans" cxnId="{12420D04-F35D-410E-9A7D-1B9C4254BA39}">
      <dgm:prSet/>
      <dgm:spPr/>
      <dgm:t>
        <a:bodyPr/>
        <a:lstStyle/>
        <a:p>
          <a:endParaRPr lang="en-US"/>
        </a:p>
      </dgm:t>
    </dgm:pt>
    <dgm:pt modelId="{58A32CE6-6C1D-4BBB-9910-D340008F1548}">
      <dgm:prSet/>
      <dgm:spPr/>
      <dgm:t>
        <a:bodyPr/>
        <a:lstStyle/>
        <a:p>
          <a:r>
            <a:rPr lang="en-US"/>
            <a:t>Nonce: Random number for mining process.</a:t>
          </a:r>
        </a:p>
      </dgm:t>
    </dgm:pt>
    <dgm:pt modelId="{7150E9FF-9EB0-43D3-9931-9C6B28B24F3B}" type="parTrans" cxnId="{2C39F4DF-2CA4-47BC-A19B-EAAC0C1031C3}">
      <dgm:prSet/>
      <dgm:spPr/>
      <dgm:t>
        <a:bodyPr/>
        <a:lstStyle/>
        <a:p>
          <a:endParaRPr lang="en-US"/>
        </a:p>
      </dgm:t>
    </dgm:pt>
    <dgm:pt modelId="{A839BC91-A8D1-42D4-9298-4CFCCCE97156}" type="sibTrans" cxnId="{2C39F4DF-2CA4-47BC-A19B-EAAC0C1031C3}">
      <dgm:prSet/>
      <dgm:spPr/>
      <dgm:t>
        <a:bodyPr/>
        <a:lstStyle/>
        <a:p>
          <a:endParaRPr lang="en-US"/>
        </a:p>
      </dgm:t>
    </dgm:pt>
    <dgm:pt modelId="{0C7FDE4F-9069-45A8-AC3D-930E6672890F}">
      <dgm:prSet/>
      <dgm:spPr/>
      <dgm:t>
        <a:bodyPr/>
        <a:lstStyle/>
        <a:p>
          <a:r>
            <a:rPr lang="en-US" b="1" dirty="0">
              <a:solidFill>
                <a:schemeClr val="tx1"/>
              </a:solidFill>
            </a:rPr>
            <a:t>Block Height:</a:t>
          </a:r>
          <a:endParaRPr lang="en-US" dirty="0">
            <a:solidFill>
              <a:schemeClr val="tx1"/>
            </a:solidFill>
          </a:endParaRPr>
        </a:p>
      </dgm:t>
    </dgm:pt>
    <dgm:pt modelId="{F98F1562-057E-4609-A659-1E73E008334F}" type="parTrans" cxnId="{3F593582-B7A3-40CF-ADE8-96CBAD4522BC}">
      <dgm:prSet/>
      <dgm:spPr/>
      <dgm:t>
        <a:bodyPr/>
        <a:lstStyle/>
        <a:p>
          <a:endParaRPr lang="en-US"/>
        </a:p>
      </dgm:t>
    </dgm:pt>
    <dgm:pt modelId="{F268A48C-5890-4006-A9C6-99E658580A28}" type="sibTrans" cxnId="{3F593582-B7A3-40CF-ADE8-96CBAD4522BC}">
      <dgm:prSet/>
      <dgm:spPr/>
      <dgm:t>
        <a:bodyPr/>
        <a:lstStyle/>
        <a:p>
          <a:endParaRPr lang="en-US"/>
        </a:p>
      </dgm:t>
    </dgm:pt>
    <dgm:pt modelId="{390B7554-CD51-4B77-BCA2-64D3DB06A051}">
      <dgm:prSet/>
      <dgm:spPr/>
      <dgm:t>
        <a:bodyPr/>
        <a:lstStyle/>
        <a:p>
          <a:r>
            <a:rPr lang="en-US"/>
            <a:t>Identifies the position of the block in the blockchain.</a:t>
          </a:r>
        </a:p>
      </dgm:t>
    </dgm:pt>
    <dgm:pt modelId="{740458F4-F172-4999-AB3F-26399163EDCB}" type="parTrans" cxnId="{9E49DA2E-86A1-4E71-8255-D39AA615575D}">
      <dgm:prSet/>
      <dgm:spPr/>
      <dgm:t>
        <a:bodyPr/>
        <a:lstStyle/>
        <a:p>
          <a:endParaRPr lang="en-US"/>
        </a:p>
      </dgm:t>
    </dgm:pt>
    <dgm:pt modelId="{5EF6B457-C1F1-4096-9866-2817AEF5C8D3}" type="sibTrans" cxnId="{9E49DA2E-86A1-4E71-8255-D39AA615575D}">
      <dgm:prSet/>
      <dgm:spPr/>
      <dgm:t>
        <a:bodyPr/>
        <a:lstStyle/>
        <a:p>
          <a:endParaRPr lang="en-US"/>
        </a:p>
      </dgm:t>
    </dgm:pt>
    <dgm:pt modelId="{452F0424-6168-4955-853B-CCC3CD3124D4}">
      <dgm:prSet/>
      <dgm:spPr/>
      <dgm:t>
        <a:bodyPr/>
        <a:lstStyle/>
        <a:p>
          <a:r>
            <a:rPr lang="en-US"/>
            <a:t>Blocks with the same height may compete for the same position.</a:t>
          </a:r>
        </a:p>
      </dgm:t>
    </dgm:pt>
    <dgm:pt modelId="{10143C34-614B-40BA-ABC0-CFAA204AB607}" type="parTrans" cxnId="{FC07926B-9FAF-4FE1-8E28-6F5DF99ABB3D}">
      <dgm:prSet/>
      <dgm:spPr/>
      <dgm:t>
        <a:bodyPr/>
        <a:lstStyle/>
        <a:p>
          <a:endParaRPr lang="en-US"/>
        </a:p>
      </dgm:t>
    </dgm:pt>
    <dgm:pt modelId="{025B28CD-E8CD-42C6-82E3-D60824EC5D86}" type="sibTrans" cxnId="{FC07926B-9FAF-4FE1-8E28-6F5DF99ABB3D}">
      <dgm:prSet/>
      <dgm:spPr/>
      <dgm:t>
        <a:bodyPr/>
        <a:lstStyle/>
        <a:p>
          <a:endParaRPr lang="en-US"/>
        </a:p>
      </dgm:t>
    </dgm:pt>
    <dgm:pt modelId="{36FD871E-09AB-4CE5-A3F2-4D00E9693531}">
      <dgm:prSet/>
      <dgm:spPr/>
      <dgm:t>
        <a:bodyPr/>
        <a:lstStyle/>
        <a:p>
          <a:r>
            <a:rPr lang="en-US" b="1" dirty="0">
              <a:solidFill>
                <a:schemeClr val="tx1"/>
              </a:solidFill>
            </a:rPr>
            <a:t>Genesis Block:</a:t>
          </a:r>
          <a:endParaRPr lang="en-US" dirty="0">
            <a:solidFill>
              <a:schemeClr val="tx1"/>
            </a:solidFill>
          </a:endParaRPr>
        </a:p>
      </dgm:t>
    </dgm:pt>
    <dgm:pt modelId="{C9B949D1-1359-457C-A7F5-BFEC2F2D8B57}" type="parTrans" cxnId="{4D9D7084-4904-4E9B-9C00-BBC06A6C7FC9}">
      <dgm:prSet/>
      <dgm:spPr/>
      <dgm:t>
        <a:bodyPr/>
        <a:lstStyle/>
        <a:p>
          <a:endParaRPr lang="en-US"/>
        </a:p>
      </dgm:t>
    </dgm:pt>
    <dgm:pt modelId="{8A282CBA-F032-49A7-8738-0282D4556830}" type="sibTrans" cxnId="{4D9D7084-4904-4E9B-9C00-BBC06A6C7FC9}">
      <dgm:prSet/>
      <dgm:spPr/>
      <dgm:t>
        <a:bodyPr/>
        <a:lstStyle/>
        <a:p>
          <a:endParaRPr lang="en-US"/>
        </a:p>
      </dgm:t>
    </dgm:pt>
    <dgm:pt modelId="{B35A2815-CCC1-48D9-9214-8A99C10F9577}">
      <dgm:prSet/>
      <dgm:spPr/>
      <dgm:t>
        <a:bodyPr/>
        <a:lstStyle/>
        <a:p>
          <a:r>
            <a:rPr lang="en-US"/>
            <a:t>The first block in the blockchain.</a:t>
          </a:r>
        </a:p>
      </dgm:t>
    </dgm:pt>
    <dgm:pt modelId="{B89CB185-A4F8-48F7-870C-FE041CF8E9BD}" type="parTrans" cxnId="{8E11E277-0372-4391-B90D-C2534FDAE1AB}">
      <dgm:prSet/>
      <dgm:spPr/>
      <dgm:t>
        <a:bodyPr/>
        <a:lstStyle/>
        <a:p>
          <a:endParaRPr lang="en-US"/>
        </a:p>
      </dgm:t>
    </dgm:pt>
    <dgm:pt modelId="{92B1F8F3-E047-4EC0-81BD-5C46208F163E}" type="sibTrans" cxnId="{8E11E277-0372-4391-B90D-C2534FDAE1AB}">
      <dgm:prSet/>
      <dgm:spPr/>
      <dgm:t>
        <a:bodyPr/>
        <a:lstStyle/>
        <a:p>
          <a:endParaRPr lang="en-US"/>
        </a:p>
      </dgm:t>
    </dgm:pt>
    <dgm:pt modelId="{B334D9F2-33EF-460A-8C3C-06AACECAC8F5}">
      <dgm:prSet/>
      <dgm:spPr/>
      <dgm:t>
        <a:bodyPr/>
        <a:lstStyle/>
        <a:p>
          <a:r>
            <a:rPr lang="en-US" b="1" dirty="0">
              <a:solidFill>
                <a:schemeClr val="tx1"/>
              </a:solidFill>
            </a:rPr>
            <a:t>Merkle Trees:</a:t>
          </a:r>
          <a:endParaRPr lang="en-US" dirty="0">
            <a:solidFill>
              <a:schemeClr val="tx1"/>
            </a:solidFill>
          </a:endParaRPr>
        </a:p>
      </dgm:t>
    </dgm:pt>
    <dgm:pt modelId="{AD4F2E7C-CCB2-4517-A095-D53076716100}" type="parTrans" cxnId="{E3FD97A9-88A6-4BBC-A317-C024AE3FCF72}">
      <dgm:prSet/>
      <dgm:spPr/>
      <dgm:t>
        <a:bodyPr/>
        <a:lstStyle/>
        <a:p>
          <a:endParaRPr lang="en-US"/>
        </a:p>
      </dgm:t>
    </dgm:pt>
    <dgm:pt modelId="{2E057FBD-25BD-4CE1-8C0B-268AEF3FB7AC}" type="sibTrans" cxnId="{E3FD97A9-88A6-4BBC-A317-C024AE3FCF72}">
      <dgm:prSet/>
      <dgm:spPr/>
      <dgm:t>
        <a:bodyPr/>
        <a:lstStyle/>
        <a:p>
          <a:endParaRPr lang="en-US"/>
        </a:p>
      </dgm:t>
    </dgm:pt>
    <dgm:pt modelId="{4D107DC2-A0D2-45A3-9C44-94A0D5350190}">
      <dgm:prSet/>
      <dgm:spPr/>
      <dgm:t>
        <a:bodyPr/>
        <a:lstStyle/>
        <a:p>
          <a:r>
            <a:rPr lang="en-US"/>
            <a:t>Hash tree where each node is labeled with the hash value of a block.</a:t>
          </a:r>
        </a:p>
      </dgm:t>
    </dgm:pt>
    <dgm:pt modelId="{13558996-810F-4DC6-8FF9-4C216110311C}" type="parTrans" cxnId="{28B9589B-226F-4147-BEC2-B854128BAA10}">
      <dgm:prSet/>
      <dgm:spPr/>
      <dgm:t>
        <a:bodyPr/>
        <a:lstStyle/>
        <a:p>
          <a:endParaRPr lang="en-US"/>
        </a:p>
      </dgm:t>
    </dgm:pt>
    <dgm:pt modelId="{17A65F23-7452-48DC-9C7F-8C9597807474}" type="sibTrans" cxnId="{28B9589B-226F-4147-BEC2-B854128BAA10}">
      <dgm:prSet/>
      <dgm:spPr/>
      <dgm:t>
        <a:bodyPr/>
        <a:lstStyle/>
        <a:p>
          <a:endParaRPr lang="en-US"/>
        </a:p>
      </dgm:t>
    </dgm:pt>
    <dgm:pt modelId="{931EE382-CB3D-4F88-A03C-5E3436F86493}">
      <dgm:prSet/>
      <dgm:spPr/>
      <dgm:t>
        <a:bodyPr/>
        <a:lstStyle/>
        <a:p>
          <a:r>
            <a:rPr lang="en-US"/>
            <a:t>Typically binary and enables quick and secure content verification across the blockchain network.</a:t>
          </a:r>
        </a:p>
      </dgm:t>
    </dgm:pt>
    <dgm:pt modelId="{EC5A4574-B2F5-4FA1-9AA6-652992BA7910}" type="parTrans" cxnId="{DA6B03C8-6C42-4777-B570-662F6816B7D8}">
      <dgm:prSet/>
      <dgm:spPr/>
      <dgm:t>
        <a:bodyPr/>
        <a:lstStyle/>
        <a:p>
          <a:endParaRPr lang="en-US"/>
        </a:p>
      </dgm:t>
    </dgm:pt>
    <dgm:pt modelId="{D9FD8B6B-314B-41AD-AC39-4BAD547F2F24}" type="sibTrans" cxnId="{DA6B03C8-6C42-4777-B570-662F6816B7D8}">
      <dgm:prSet/>
      <dgm:spPr/>
      <dgm:t>
        <a:bodyPr/>
        <a:lstStyle/>
        <a:p>
          <a:endParaRPr lang="en-US"/>
        </a:p>
      </dgm:t>
    </dgm:pt>
    <dgm:pt modelId="{916ED3F4-5A11-441D-A952-186BE0D5E4D9}" type="pres">
      <dgm:prSet presAssocID="{7FB70686-DDE1-4E9B-961F-22194BFB6DC0}" presName="Name0" presStyleCnt="0">
        <dgm:presLayoutVars>
          <dgm:dir/>
          <dgm:animLvl val="lvl"/>
          <dgm:resizeHandles val="exact"/>
        </dgm:presLayoutVars>
      </dgm:prSet>
      <dgm:spPr/>
    </dgm:pt>
    <dgm:pt modelId="{38CF83E2-BC22-4C5A-9699-4C7332FCE2AA}" type="pres">
      <dgm:prSet presAssocID="{B45DE30B-7380-4803-B57A-A728662FB1A8}" presName="composite" presStyleCnt="0"/>
      <dgm:spPr/>
    </dgm:pt>
    <dgm:pt modelId="{6457D869-4ED8-46FC-9915-AD527B8195F1}" type="pres">
      <dgm:prSet presAssocID="{B45DE30B-7380-4803-B57A-A728662FB1A8}" presName="parTx" presStyleLbl="alignNode1" presStyleIdx="0" presStyleCnt="4">
        <dgm:presLayoutVars>
          <dgm:chMax val="0"/>
          <dgm:chPref val="0"/>
          <dgm:bulletEnabled val="1"/>
        </dgm:presLayoutVars>
      </dgm:prSet>
      <dgm:spPr/>
    </dgm:pt>
    <dgm:pt modelId="{506ADF11-D3D5-490E-BF7B-08BA0D3624AE}" type="pres">
      <dgm:prSet presAssocID="{B45DE30B-7380-4803-B57A-A728662FB1A8}" presName="desTx" presStyleLbl="alignAccFollowNode1" presStyleIdx="0" presStyleCnt="4">
        <dgm:presLayoutVars>
          <dgm:bulletEnabled val="1"/>
        </dgm:presLayoutVars>
      </dgm:prSet>
      <dgm:spPr/>
    </dgm:pt>
    <dgm:pt modelId="{6CFCEED3-069A-45EB-801F-A0C6F20E06EE}" type="pres">
      <dgm:prSet presAssocID="{E4DB0A59-7DCF-406E-AF78-30549B3D47DB}" presName="space" presStyleCnt="0"/>
      <dgm:spPr/>
    </dgm:pt>
    <dgm:pt modelId="{5BFAE0BB-37E1-4C4D-A704-C576F6CEEB39}" type="pres">
      <dgm:prSet presAssocID="{0C7FDE4F-9069-45A8-AC3D-930E6672890F}" presName="composite" presStyleCnt="0"/>
      <dgm:spPr/>
    </dgm:pt>
    <dgm:pt modelId="{B2AC50EB-1744-43E0-8D10-30FBB0441F72}" type="pres">
      <dgm:prSet presAssocID="{0C7FDE4F-9069-45A8-AC3D-930E6672890F}" presName="parTx" presStyleLbl="alignNode1" presStyleIdx="1" presStyleCnt="4">
        <dgm:presLayoutVars>
          <dgm:chMax val="0"/>
          <dgm:chPref val="0"/>
          <dgm:bulletEnabled val="1"/>
        </dgm:presLayoutVars>
      </dgm:prSet>
      <dgm:spPr/>
    </dgm:pt>
    <dgm:pt modelId="{EDAA6B38-C31B-4BEA-8741-97B0F9D8BE80}" type="pres">
      <dgm:prSet presAssocID="{0C7FDE4F-9069-45A8-AC3D-930E6672890F}" presName="desTx" presStyleLbl="alignAccFollowNode1" presStyleIdx="1" presStyleCnt="4">
        <dgm:presLayoutVars>
          <dgm:bulletEnabled val="1"/>
        </dgm:presLayoutVars>
      </dgm:prSet>
      <dgm:spPr/>
    </dgm:pt>
    <dgm:pt modelId="{6BFC2DF7-4E06-4C12-8F84-C8831979EEA6}" type="pres">
      <dgm:prSet presAssocID="{F268A48C-5890-4006-A9C6-99E658580A28}" presName="space" presStyleCnt="0"/>
      <dgm:spPr/>
    </dgm:pt>
    <dgm:pt modelId="{21F0CD0C-F884-4FC3-8ED2-8122AF8CFC12}" type="pres">
      <dgm:prSet presAssocID="{36FD871E-09AB-4CE5-A3F2-4D00E9693531}" presName="composite" presStyleCnt="0"/>
      <dgm:spPr/>
    </dgm:pt>
    <dgm:pt modelId="{30C1B8DE-CAA0-42B4-91BC-9A3E8C3440F1}" type="pres">
      <dgm:prSet presAssocID="{36FD871E-09AB-4CE5-A3F2-4D00E9693531}" presName="parTx" presStyleLbl="alignNode1" presStyleIdx="2" presStyleCnt="4">
        <dgm:presLayoutVars>
          <dgm:chMax val="0"/>
          <dgm:chPref val="0"/>
          <dgm:bulletEnabled val="1"/>
        </dgm:presLayoutVars>
      </dgm:prSet>
      <dgm:spPr/>
    </dgm:pt>
    <dgm:pt modelId="{9AEE3886-B421-458A-A697-73BD1FE54AD7}" type="pres">
      <dgm:prSet presAssocID="{36FD871E-09AB-4CE5-A3F2-4D00E9693531}" presName="desTx" presStyleLbl="alignAccFollowNode1" presStyleIdx="2" presStyleCnt="4">
        <dgm:presLayoutVars>
          <dgm:bulletEnabled val="1"/>
        </dgm:presLayoutVars>
      </dgm:prSet>
      <dgm:spPr/>
    </dgm:pt>
    <dgm:pt modelId="{B28AFD77-EBC1-45DB-9C22-9737470FCDB3}" type="pres">
      <dgm:prSet presAssocID="{8A282CBA-F032-49A7-8738-0282D4556830}" presName="space" presStyleCnt="0"/>
      <dgm:spPr/>
    </dgm:pt>
    <dgm:pt modelId="{6570B063-5194-455D-9CFB-3ED478856381}" type="pres">
      <dgm:prSet presAssocID="{B334D9F2-33EF-460A-8C3C-06AACECAC8F5}" presName="composite" presStyleCnt="0"/>
      <dgm:spPr/>
    </dgm:pt>
    <dgm:pt modelId="{0388F45E-0242-4A99-B975-E94A1C585183}" type="pres">
      <dgm:prSet presAssocID="{B334D9F2-33EF-460A-8C3C-06AACECAC8F5}" presName="parTx" presStyleLbl="alignNode1" presStyleIdx="3" presStyleCnt="4">
        <dgm:presLayoutVars>
          <dgm:chMax val="0"/>
          <dgm:chPref val="0"/>
          <dgm:bulletEnabled val="1"/>
        </dgm:presLayoutVars>
      </dgm:prSet>
      <dgm:spPr/>
    </dgm:pt>
    <dgm:pt modelId="{7764D268-50E6-4867-AF87-409F4022FA2F}" type="pres">
      <dgm:prSet presAssocID="{B334D9F2-33EF-460A-8C3C-06AACECAC8F5}" presName="desTx" presStyleLbl="alignAccFollowNode1" presStyleIdx="3" presStyleCnt="4">
        <dgm:presLayoutVars>
          <dgm:bulletEnabled val="1"/>
        </dgm:presLayoutVars>
      </dgm:prSet>
      <dgm:spPr/>
    </dgm:pt>
  </dgm:ptLst>
  <dgm:cxnLst>
    <dgm:cxn modelId="{12420D04-F35D-410E-9A7D-1B9C4254BA39}" srcId="{D06AA949-593B-46FB-A33C-241F53BC7CB2}" destId="{E1B8DAB8-C47C-40AF-9508-75344A3652A4}" srcOrd="3" destOrd="0" parTransId="{365E01F7-52A5-4A06-B6DF-AA688CA78034}" sibTransId="{AD0AAC26-CB74-4DB5-BECE-9BFBA37B463C}"/>
    <dgm:cxn modelId="{67897E0E-B032-439B-B1B3-0889E63B14C2}" type="presOf" srcId="{B45DE30B-7380-4803-B57A-A728662FB1A8}" destId="{6457D869-4ED8-46FC-9915-AD527B8195F1}" srcOrd="0" destOrd="0" presId="urn:microsoft.com/office/officeart/2005/8/layout/hList1"/>
    <dgm:cxn modelId="{74D08D0F-D7DF-4205-815F-3722BDF0B913}" type="presOf" srcId="{931EE382-CB3D-4F88-A03C-5E3436F86493}" destId="{7764D268-50E6-4867-AF87-409F4022FA2F}" srcOrd="0" destOrd="1" presId="urn:microsoft.com/office/officeart/2005/8/layout/hList1"/>
    <dgm:cxn modelId="{8250BE1F-859D-45BB-B3C1-634AD846C0C4}" srcId="{B45DE30B-7380-4803-B57A-A728662FB1A8}" destId="{D06AA949-593B-46FB-A33C-241F53BC7CB2}" srcOrd="1" destOrd="0" parTransId="{35A8553A-DAF7-4BA0-9069-21AC2DF58D13}" sibTransId="{CD37C477-6BC0-4131-AEC7-079748B8F366}"/>
    <dgm:cxn modelId="{E3EF5826-F2E3-4189-A1BE-EAA2EEC6F834}" type="presOf" srcId="{390B7554-CD51-4B77-BCA2-64D3DB06A051}" destId="{EDAA6B38-C31B-4BEA-8741-97B0F9D8BE80}" srcOrd="0" destOrd="0" presId="urn:microsoft.com/office/officeart/2005/8/layout/hList1"/>
    <dgm:cxn modelId="{9E49DA2E-86A1-4E71-8255-D39AA615575D}" srcId="{0C7FDE4F-9069-45A8-AC3D-930E6672890F}" destId="{390B7554-CD51-4B77-BCA2-64D3DB06A051}" srcOrd="0" destOrd="0" parTransId="{740458F4-F172-4999-AB3F-26399163EDCB}" sibTransId="{5EF6B457-C1F1-4096-9866-2817AEF5C8D3}"/>
    <dgm:cxn modelId="{7D03733B-23C6-45A9-A881-602C8A8EB573}" type="presOf" srcId="{B334D9F2-33EF-460A-8C3C-06AACECAC8F5}" destId="{0388F45E-0242-4A99-B975-E94A1C585183}" srcOrd="0" destOrd="0" presId="urn:microsoft.com/office/officeart/2005/8/layout/hList1"/>
    <dgm:cxn modelId="{D830F03C-0F11-4465-98FD-FD0FCAC1BFDA}" srcId="{D06AA949-593B-46FB-A33C-241F53BC7CB2}" destId="{2B68457F-4233-454E-A0C9-F4535A05096A}" srcOrd="1" destOrd="0" parTransId="{C2846215-37DF-437C-A77F-FB2F3936D3E2}" sibTransId="{4DCDAA64-8ECB-4EFE-A8AE-7E1D26FD3156}"/>
    <dgm:cxn modelId="{B5EAD13F-6D07-4418-83EB-AB72CDDF609D}" type="presOf" srcId="{B35A2815-CCC1-48D9-9214-8A99C10F9577}" destId="{9AEE3886-B421-458A-A697-73BD1FE54AD7}" srcOrd="0" destOrd="0" presId="urn:microsoft.com/office/officeart/2005/8/layout/hList1"/>
    <dgm:cxn modelId="{D682855D-D2DD-4187-A83F-33E34A49953E}" type="presOf" srcId="{D06AA949-593B-46FB-A33C-241F53BC7CB2}" destId="{506ADF11-D3D5-490E-BF7B-08BA0D3624AE}" srcOrd="0" destOrd="1" presId="urn:microsoft.com/office/officeart/2005/8/layout/hList1"/>
    <dgm:cxn modelId="{789D6744-3D06-4BBC-95F1-470C40375232}" type="presOf" srcId="{2B68457F-4233-454E-A0C9-F4535A05096A}" destId="{506ADF11-D3D5-490E-BF7B-08BA0D3624AE}" srcOrd="0" destOrd="3" presId="urn:microsoft.com/office/officeart/2005/8/layout/hList1"/>
    <dgm:cxn modelId="{91A14D45-31D9-4E9E-8E05-5F46913571A5}" type="presOf" srcId="{BA2DD216-8186-4BEB-A15F-BDC0F8EC383A}" destId="{506ADF11-D3D5-490E-BF7B-08BA0D3624AE}" srcOrd="0" destOrd="2" presId="urn:microsoft.com/office/officeart/2005/8/layout/hList1"/>
    <dgm:cxn modelId="{6B3B756A-4B86-4187-A23D-6565C77ED450}" type="presOf" srcId="{3BE51208-074C-4416-AF05-20B690F80CA7}" destId="{506ADF11-D3D5-490E-BF7B-08BA0D3624AE}" srcOrd="0" destOrd="0" presId="urn:microsoft.com/office/officeart/2005/8/layout/hList1"/>
    <dgm:cxn modelId="{FC07926B-9FAF-4FE1-8E28-6F5DF99ABB3D}" srcId="{0C7FDE4F-9069-45A8-AC3D-930E6672890F}" destId="{452F0424-6168-4955-853B-CCC3CD3124D4}" srcOrd="1" destOrd="0" parTransId="{10143C34-614B-40BA-ABC0-CFAA204AB607}" sibTransId="{025B28CD-E8CD-42C6-82E3-D60824EC5D86}"/>
    <dgm:cxn modelId="{9905F24F-3F9D-463D-85E8-750BBD900674}" type="presOf" srcId="{4D107DC2-A0D2-45A3-9C44-94A0D5350190}" destId="{7764D268-50E6-4867-AF87-409F4022FA2F}" srcOrd="0" destOrd="0" presId="urn:microsoft.com/office/officeart/2005/8/layout/hList1"/>
    <dgm:cxn modelId="{8E11E277-0372-4391-B90D-C2534FDAE1AB}" srcId="{36FD871E-09AB-4CE5-A3F2-4D00E9693531}" destId="{B35A2815-CCC1-48D9-9214-8A99C10F9577}" srcOrd="0" destOrd="0" parTransId="{B89CB185-A4F8-48F7-870C-FE041CF8E9BD}" sibTransId="{92B1F8F3-E047-4EC0-81BD-5C46208F163E}"/>
    <dgm:cxn modelId="{DAFBAD78-11F1-4E77-8306-772DD88D5B85}" type="presOf" srcId="{E1B8DAB8-C47C-40AF-9508-75344A3652A4}" destId="{506ADF11-D3D5-490E-BF7B-08BA0D3624AE}" srcOrd="0" destOrd="5" presId="urn:microsoft.com/office/officeart/2005/8/layout/hList1"/>
    <dgm:cxn modelId="{3F593582-B7A3-40CF-ADE8-96CBAD4522BC}" srcId="{7FB70686-DDE1-4E9B-961F-22194BFB6DC0}" destId="{0C7FDE4F-9069-45A8-AC3D-930E6672890F}" srcOrd="1" destOrd="0" parTransId="{F98F1562-057E-4609-A659-1E73E008334F}" sibTransId="{F268A48C-5890-4006-A9C6-99E658580A28}"/>
    <dgm:cxn modelId="{4D9D7084-4904-4E9B-9C00-BBC06A6C7FC9}" srcId="{7FB70686-DDE1-4E9B-961F-22194BFB6DC0}" destId="{36FD871E-09AB-4CE5-A3F2-4D00E9693531}" srcOrd="2" destOrd="0" parTransId="{C9B949D1-1359-457C-A7F5-BFEC2F2D8B57}" sibTransId="{8A282CBA-F032-49A7-8738-0282D4556830}"/>
    <dgm:cxn modelId="{0D706789-8473-4BBC-8650-BC6A3D9CCE28}" type="presOf" srcId="{58A32CE6-6C1D-4BBB-9910-D340008F1548}" destId="{506ADF11-D3D5-490E-BF7B-08BA0D3624AE}" srcOrd="0" destOrd="6" presId="urn:microsoft.com/office/officeart/2005/8/layout/hList1"/>
    <dgm:cxn modelId="{28B9589B-226F-4147-BEC2-B854128BAA10}" srcId="{B334D9F2-33EF-460A-8C3C-06AACECAC8F5}" destId="{4D107DC2-A0D2-45A3-9C44-94A0D5350190}" srcOrd="0" destOrd="0" parTransId="{13558996-810F-4DC6-8FF9-4C216110311C}" sibTransId="{17A65F23-7452-48DC-9C7F-8C9597807474}"/>
    <dgm:cxn modelId="{E3FD97A9-88A6-4BBC-A317-C024AE3FCF72}" srcId="{7FB70686-DDE1-4E9B-961F-22194BFB6DC0}" destId="{B334D9F2-33EF-460A-8C3C-06AACECAC8F5}" srcOrd="3" destOrd="0" parTransId="{AD4F2E7C-CCB2-4517-A095-D53076716100}" sibTransId="{2E057FBD-25BD-4CE1-8C0B-268AEF3FB7AC}"/>
    <dgm:cxn modelId="{FD55B2AB-412C-4ABA-AD83-2D3BCE84A960}" srcId="{7FB70686-DDE1-4E9B-961F-22194BFB6DC0}" destId="{B45DE30B-7380-4803-B57A-A728662FB1A8}" srcOrd="0" destOrd="0" parTransId="{11BC6747-9A21-40A2-AE5A-BC00E93726E2}" sibTransId="{E4DB0A59-7DCF-406E-AF78-30549B3D47DB}"/>
    <dgm:cxn modelId="{F1CE5BAE-0D6C-4A63-BE8D-4FE0A9B570E8}" type="presOf" srcId="{452F0424-6168-4955-853B-CCC3CD3124D4}" destId="{EDAA6B38-C31B-4BEA-8741-97B0F9D8BE80}" srcOrd="0" destOrd="1" presId="urn:microsoft.com/office/officeart/2005/8/layout/hList1"/>
    <dgm:cxn modelId="{376662B3-F892-4FB5-A0DF-CE863EA432EB}" srcId="{D06AA949-593B-46FB-A33C-241F53BC7CB2}" destId="{BA2DD216-8186-4BEB-A15F-BDC0F8EC383A}" srcOrd="0" destOrd="0" parTransId="{781EC133-AE20-4AEA-8388-78548F9A4E1E}" sibTransId="{2A0A7E9A-D843-4976-84F4-84CCBE9F8601}"/>
    <dgm:cxn modelId="{DA6B03C8-6C42-4777-B570-662F6816B7D8}" srcId="{B334D9F2-33EF-460A-8C3C-06AACECAC8F5}" destId="{931EE382-CB3D-4F88-A03C-5E3436F86493}" srcOrd="1" destOrd="0" parTransId="{EC5A4574-B2F5-4FA1-9AA6-652992BA7910}" sibTransId="{D9FD8B6B-314B-41AD-AC39-4BAD547F2F24}"/>
    <dgm:cxn modelId="{1FDE93D8-FAA2-4545-98D1-F3887222F989}" srcId="{B45DE30B-7380-4803-B57A-A728662FB1A8}" destId="{3BE51208-074C-4416-AF05-20B690F80CA7}" srcOrd="0" destOrd="0" parTransId="{4D443EBE-80C9-480E-AC22-3330D99ACF72}" sibTransId="{F6EE6FDA-6F61-4D84-BD73-CAC7AA3E14D7}"/>
    <dgm:cxn modelId="{3F7FA3D8-9110-4DC4-9989-6EE971B34AD3}" type="presOf" srcId="{93989ADF-5839-4859-BB95-1900470D9450}" destId="{506ADF11-D3D5-490E-BF7B-08BA0D3624AE}" srcOrd="0" destOrd="4" presId="urn:microsoft.com/office/officeart/2005/8/layout/hList1"/>
    <dgm:cxn modelId="{2C39F4DF-2CA4-47BC-A19B-EAAC0C1031C3}" srcId="{D06AA949-593B-46FB-A33C-241F53BC7CB2}" destId="{58A32CE6-6C1D-4BBB-9910-D340008F1548}" srcOrd="4" destOrd="0" parTransId="{7150E9FF-9EB0-43D3-9931-9C6B28B24F3B}" sibTransId="{A839BC91-A8D1-42D4-9298-4CFCCCE97156}"/>
    <dgm:cxn modelId="{70DBD1E0-AA6E-4C39-8385-0D82D8640BBC}" type="presOf" srcId="{0C7FDE4F-9069-45A8-AC3D-930E6672890F}" destId="{B2AC50EB-1744-43E0-8D10-30FBB0441F72}" srcOrd="0" destOrd="0" presId="urn:microsoft.com/office/officeart/2005/8/layout/hList1"/>
    <dgm:cxn modelId="{FC42BAED-25E8-41A2-B8AA-C4FF97745B3E}" type="presOf" srcId="{36FD871E-09AB-4CE5-A3F2-4D00E9693531}" destId="{30C1B8DE-CAA0-42B4-91BC-9A3E8C3440F1}" srcOrd="0" destOrd="0" presId="urn:microsoft.com/office/officeart/2005/8/layout/hList1"/>
    <dgm:cxn modelId="{5EFD26F3-0965-426A-ACC8-C6FD98AE2288}" type="presOf" srcId="{7FB70686-DDE1-4E9B-961F-22194BFB6DC0}" destId="{916ED3F4-5A11-441D-A952-186BE0D5E4D9}" srcOrd="0" destOrd="0" presId="urn:microsoft.com/office/officeart/2005/8/layout/hList1"/>
    <dgm:cxn modelId="{9CEEE5F4-B1DE-4049-AA28-30EFDAB966E4}" srcId="{D06AA949-593B-46FB-A33C-241F53BC7CB2}" destId="{93989ADF-5839-4859-BB95-1900470D9450}" srcOrd="2" destOrd="0" parTransId="{9F0936D4-284F-4EDD-8B91-392C762B0548}" sibTransId="{CB24324A-D1B4-4DC7-8550-10773D99F019}"/>
    <dgm:cxn modelId="{2E5034CE-B0D0-4BEE-808C-075136682217}" type="presParOf" srcId="{916ED3F4-5A11-441D-A952-186BE0D5E4D9}" destId="{38CF83E2-BC22-4C5A-9699-4C7332FCE2AA}" srcOrd="0" destOrd="0" presId="urn:microsoft.com/office/officeart/2005/8/layout/hList1"/>
    <dgm:cxn modelId="{24217D2D-C6C4-4929-B5E6-A243F4A0EC4E}" type="presParOf" srcId="{38CF83E2-BC22-4C5A-9699-4C7332FCE2AA}" destId="{6457D869-4ED8-46FC-9915-AD527B8195F1}" srcOrd="0" destOrd="0" presId="urn:microsoft.com/office/officeart/2005/8/layout/hList1"/>
    <dgm:cxn modelId="{A934402F-C133-48D6-AEC0-F39D1EB64436}" type="presParOf" srcId="{38CF83E2-BC22-4C5A-9699-4C7332FCE2AA}" destId="{506ADF11-D3D5-490E-BF7B-08BA0D3624AE}" srcOrd="1" destOrd="0" presId="urn:microsoft.com/office/officeart/2005/8/layout/hList1"/>
    <dgm:cxn modelId="{A4A46045-24F5-4811-B189-BB4986F731C4}" type="presParOf" srcId="{916ED3F4-5A11-441D-A952-186BE0D5E4D9}" destId="{6CFCEED3-069A-45EB-801F-A0C6F20E06EE}" srcOrd="1" destOrd="0" presId="urn:microsoft.com/office/officeart/2005/8/layout/hList1"/>
    <dgm:cxn modelId="{614179B3-F447-43A5-B5AD-8EFA2108C661}" type="presParOf" srcId="{916ED3F4-5A11-441D-A952-186BE0D5E4D9}" destId="{5BFAE0BB-37E1-4C4D-A704-C576F6CEEB39}" srcOrd="2" destOrd="0" presId="urn:microsoft.com/office/officeart/2005/8/layout/hList1"/>
    <dgm:cxn modelId="{955E30CF-E1E7-4BD6-9FCE-E7529CFB17CF}" type="presParOf" srcId="{5BFAE0BB-37E1-4C4D-A704-C576F6CEEB39}" destId="{B2AC50EB-1744-43E0-8D10-30FBB0441F72}" srcOrd="0" destOrd="0" presId="urn:microsoft.com/office/officeart/2005/8/layout/hList1"/>
    <dgm:cxn modelId="{DD1FDED4-AE82-4945-A964-DFB78A57EE9C}" type="presParOf" srcId="{5BFAE0BB-37E1-4C4D-A704-C576F6CEEB39}" destId="{EDAA6B38-C31B-4BEA-8741-97B0F9D8BE80}" srcOrd="1" destOrd="0" presId="urn:microsoft.com/office/officeart/2005/8/layout/hList1"/>
    <dgm:cxn modelId="{AEBAC58F-9FBD-43BF-ACBC-EF3BEA8DBF86}" type="presParOf" srcId="{916ED3F4-5A11-441D-A952-186BE0D5E4D9}" destId="{6BFC2DF7-4E06-4C12-8F84-C8831979EEA6}" srcOrd="3" destOrd="0" presId="urn:microsoft.com/office/officeart/2005/8/layout/hList1"/>
    <dgm:cxn modelId="{561BDEC4-295F-49BF-9D55-02DC0978A206}" type="presParOf" srcId="{916ED3F4-5A11-441D-A952-186BE0D5E4D9}" destId="{21F0CD0C-F884-4FC3-8ED2-8122AF8CFC12}" srcOrd="4" destOrd="0" presId="urn:microsoft.com/office/officeart/2005/8/layout/hList1"/>
    <dgm:cxn modelId="{492709A7-8F08-4736-97E8-5C5CCCC3FBC5}" type="presParOf" srcId="{21F0CD0C-F884-4FC3-8ED2-8122AF8CFC12}" destId="{30C1B8DE-CAA0-42B4-91BC-9A3E8C3440F1}" srcOrd="0" destOrd="0" presId="urn:microsoft.com/office/officeart/2005/8/layout/hList1"/>
    <dgm:cxn modelId="{51F351E9-4627-4F1F-9938-266529D7D3D4}" type="presParOf" srcId="{21F0CD0C-F884-4FC3-8ED2-8122AF8CFC12}" destId="{9AEE3886-B421-458A-A697-73BD1FE54AD7}" srcOrd="1" destOrd="0" presId="urn:microsoft.com/office/officeart/2005/8/layout/hList1"/>
    <dgm:cxn modelId="{4DEAF181-82E0-45D4-8748-0ECCFF7364FE}" type="presParOf" srcId="{916ED3F4-5A11-441D-A952-186BE0D5E4D9}" destId="{B28AFD77-EBC1-45DB-9C22-9737470FCDB3}" srcOrd="5" destOrd="0" presId="urn:microsoft.com/office/officeart/2005/8/layout/hList1"/>
    <dgm:cxn modelId="{EC665F85-DBD0-4599-81B6-A4C5CD6DAB15}" type="presParOf" srcId="{916ED3F4-5A11-441D-A952-186BE0D5E4D9}" destId="{6570B063-5194-455D-9CFB-3ED478856381}" srcOrd="6" destOrd="0" presId="urn:microsoft.com/office/officeart/2005/8/layout/hList1"/>
    <dgm:cxn modelId="{42893F3F-CA3D-4AA3-9A54-AC5F1DA53BAE}" type="presParOf" srcId="{6570B063-5194-455D-9CFB-3ED478856381}" destId="{0388F45E-0242-4A99-B975-E94A1C585183}" srcOrd="0" destOrd="0" presId="urn:microsoft.com/office/officeart/2005/8/layout/hList1"/>
    <dgm:cxn modelId="{706A9D6E-9942-4526-B47B-008F40D622F2}" type="presParOf" srcId="{6570B063-5194-455D-9CFB-3ED478856381}" destId="{7764D268-50E6-4867-AF87-409F4022FA2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BCE554-E571-4554-A026-FA56FE6AAAC4}"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7D079B2B-0FFD-453A-8D33-B89A32780341}">
      <dgm:prSet/>
      <dgm:spPr/>
      <dgm:t>
        <a:bodyPr/>
        <a:lstStyle/>
        <a:p>
          <a:pPr>
            <a:defRPr b="1"/>
          </a:pPr>
          <a:r>
            <a:rPr lang="en-US" b="1"/>
            <a:t>Node Configuration:</a:t>
          </a:r>
          <a:endParaRPr lang="en-US"/>
        </a:p>
      </dgm:t>
    </dgm:pt>
    <dgm:pt modelId="{3E59459F-93F1-41B2-990D-E31E4DB2796C}" type="parTrans" cxnId="{BD1C832B-D3E1-4E34-879F-05156176465F}">
      <dgm:prSet/>
      <dgm:spPr/>
      <dgm:t>
        <a:bodyPr/>
        <a:lstStyle/>
        <a:p>
          <a:endParaRPr lang="en-US"/>
        </a:p>
      </dgm:t>
    </dgm:pt>
    <dgm:pt modelId="{B431D2D7-3B5F-409D-869D-776D386D03D2}" type="sibTrans" cxnId="{BD1C832B-D3E1-4E34-879F-05156176465F}">
      <dgm:prSet/>
      <dgm:spPr/>
      <dgm:t>
        <a:bodyPr/>
        <a:lstStyle/>
        <a:p>
          <a:endParaRPr lang="en-US"/>
        </a:p>
      </dgm:t>
    </dgm:pt>
    <dgm:pt modelId="{C7E1177F-37E5-4B40-B715-88955953BA9C}">
      <dgm:prSet/>
      <dgm:spPr/>
      <dgm:t>
        <a:bodyPr/>
        <a:lstStyle/>
        <a:p>
          <a:r>
            <a:rPr lang="en-US"/>
            <a:t>A server configured to join the blockchain network for processing.</a:t>
          </a:r>
        </a:p>
      </dgm:t>
    </dgm:pt>
    <dgm:pt modelId="{AAC810F6-29FD-4157-92C3-001766E5AE94}" type="parTrans" cxnId="{800CBDE8-F913-4993-A60A-1BFC152A8522}">
      <dgm:prSet/>
      <dgm:spPr/>
      <dgm:t>
        <a:bodyPr/>
        <a:lstStyle/>
        <a:p>
          <a:endParaRPr lang="en-US"/>
        </a:p>
      </dgm:t>
    </dgm:pt>
    <dgm:pt modelId="{6F299091-BF0F-413E-8398-759DB91C78EB}" type="sibTrans" cxnId="{800CBDE8-F913-4993-A60A-1BFC152A8522}">
      <dgm:prSet/>
      <dgm:spPr/>
      <dgm:t>
        <a:bodyPr/>
        <a:lstStyle/>
        <a:p>
          <a:endParaRPr lang="en-US"/>
        </a:p>
      </dgm:t>
    </dgm:pt>
    <dgm:pt modelId="{0BD263B1-CF99-47F3-8876-2B7BD0D942B9}">
      <dgm:prSet/>
      <dgm:spPr/>
      <dgm:t>
        <a:bodyPr/>
        <a:lstStyle/>
        <a:p>
          <a:r>
            <a:rPr lang="en-US"/>
            <a:t>Minimum hardware requirements must be met.</a:t>
          </a:r>
        </a:p>
      </dgm:t>
    </dgm:pt>
    <dgm:pt modelId="{E363F8A4-629F-4A61-AA68-D10E4A185C97}" type="parTrans" cxnId="{40A66069-2775-4DED-BE9A-53DC31A46127}">
      <dgm:prSet/>
      <dgm:spPr/>
      <dgm:t>
        <a:bodyPr/>
        <a:lstStyle/>
        <a:p>
          <a:endParaRPr lang="en-US"/>
        </a:p>
      </dgm:t>
    </dgm:pt>
    <dgm:pt modelId="{56543CF2-FC90-4309-983C-B5BA223BAD39}" type="sibTrans" cxnId="{40A66069-2775-4DED-BE9A-53DC31A46127}">
      <dgm:prSet/>
      <dgm:spPr/>
      <dgm:t>
        <a:bodyPr/>
        <a:lstStyle/>
        <a:p>
          <a:endParaRPr lang="en-US"/>
        </a:p>
      </dgm:t>
    </dgm:pt>
    <dgm:pt modelId="{A81C9C51-C7E8-4BE6-93C0-4039AEE9F0BA}">
      <dgm:prSet/>
      <dgm:spPr/>
      <dgm:t>
        <a:bodyPr/>
        <a:lstStyle/>
        <a:p>
          <a:pPr>
            <a:defRPr b="1"/>
          </a:pPr>
          <a:r>
            <a:rPr lang="en-US" b="1"/>
            <a:t>Custom Solutions:</a:t>
          </a:r>
          <a:endParaRPr lang="en-US"/>
        </a:p>
      </dgm:t>
    </dgm:pt>
    <dgm:pt modelId="{2668DA18-C9C3-48F7-957C-0E6AFCB0D3F7}" type="parTrans" cxnId="{7856C71A-E5AF-4055-AF61-EA11788238D0}">
      <dgm:prSet/>
      <dgm:spPr/>
      <dgm:t>
        <a:bodyPr/>
        <a:lstStyle/>
        <a:p>
          <a:endParaRPr lang="en-US"/>
        </a:p>
      </dgm:t>
    </dgm:pt>
    <dgm:pt modelId="{5B9BA379-1CEF-45B2-B89B-4B9652153B76}" type="sibTrans" cxnId="{7856C71A-E5AF-4055-AF61-EA11788238D0}">
      <dgm:prSet/>
      <dgm:spPr/>
      <dgm:t>
        <a:bodyPr/>
        <a:lstStyle/>
        <a:p>
          <a:endParaRPr lang="en-US"/>
        </a:p>
      </dgm:t>
    </dgm:pt>
    <dgm:pt modelId="{CD8C6FF5-D490-4D41-82F6-11DB572BDD6F}">
      <dgm:prSet/>
      <dgm:spPr/>
      <dgm:t>
        <a:bodyPr/>
        <a:lstStyle/>
        <a:p>
          <a:r>
            <a:rPr lang="en-US"/>
            <a:t>Participants can create custom hardware solutions to contribute to the blockchain network.</a:t>
          </a:r>
        </a:p>
      </dgm:t>
    </dgm:pt>
    <dgm:pt modelId="{DAE35A0F-9D49-4143-90F9-A5832DBF0B1C}" type="parTrans" cxnId="{1D23E464-5E4F-42FF-A378-4CE8AAD592CD}">
      <dgm:prSet/>
      <dgm:spPr/>
      <dgm:t>
        <a:bodyPr/>
        <a:lstStyle/>
        <a:p>
          <a:endParaRPr lang="en-US"/>
        </a:p>
      </dgm:t>
    </dgm:pt>
    <dgm:pt modelId="{939E969E-31DA-4C5B-908A-10283BB9B57D}" type="sibTrans" cxnId="{1D23E464-5E4F-42FF-A378-4CE8AAD592CD}">
      <dgm:prSet/>
      <dgm:spPr/>
      <dgm:t>
        <a:bodyPr/>
        <a:lstStyle/>
        <a:p>
          <a:endParaRPr lang="en-US"/>
        </a:p>
      </dgm:t>
    </dgm:pt>
    <dgm:pt modelId="{6D7244AE-628B-44E3-B2B5-3D4751C0DED2}">
      <dgm:prSet/>
      <dgm:spPr/>
      <dgm:t>
        <a:bodyPr/>
        <a:lstStyle/>
        <a:p>
          <a:pPr>
            <a:defRPr b="1"/>
          </a:pPr>
          <a:r>
            <a:rPr lang="en-US" b="1"/>
            <a:t>Virtual or Physical Nodes:</a:t>
          </a:r>
          <a:endParaRPr lang="en-US"/>
        </a:p>
      </dgm:t>
    </dgm:pt>
    <dgm:pt modelId="{222DE299-4C69-4E48-81C1-E1E4FAB2B779}" type="parTrans" cxnId="{EEC96F5E-05D8-4B92-AA72-AD10580F5BBD}">
      <dgm:prSet/>
      <dgm:spPr/>
      <dgm:t>
        <a:bodyPr/>
        <a:lstStyle/>
        <a:p>
          <a:endParaRPr lang="en-US"/>
        </a:p>
      </dgm:t>
    </dgm:pt>
    <dgm:pt modelId="{5E8F9857-078D-4B94-A4AE-3A60C02FDA78}" type="sibTrans" cxnId="{EEC96F5E-05D8-4B92-AA72-AD10580F5BBD}">
      <dgm:prSet/>
      <dgm:spPr/>
      <dgm:t>
        <a:bodyPr/>
        <a:lstStyle/>
        <a:p>
          <a:endParaRPr lang="en-US"/>
        </a:p>
      </dgm:t>
    </dgm:pt>
    <dgm:pt modelId="{0CDBEFD2-3F09-403D-B2C2-16866E5AE2EC}">
      <dgm:prSet/>
      <dgm:spPr/>
      <dgm:t>
        <a:bodyPr/>
        <a:lstStyle/>
        <a:p>
          <a:r>
            <a:rPr lang="en-US"/>
            <a:t>Nodes can be virtual machines or physical servers owned by participants.</a:t>
          </a:r>
        </a:p>
      </dgm:t>
    </dgm:pt>
    <dgm:pt modelId="{841FD851-DCE9-4AB1-99C6-A975DCE54990}" type="parTrans" cxnId="{A0EF0DAD-5E9D-4A99-B51E-36DD121CB65E}">
      <dgm:prSet/>
      <dgm:spPr/>
      <dgm:t>
        <a:bodyPr/>
        <a:lstStyle/>
        <a:p>
          <a:endParaRPr lang="en-US"/>
        </a:p>
      </dgm:t>
    </dgm:pt>
    <dgm:pt modelId="{F817336A-6541-417D-A389-78F8DFD64C86}" type="sibTrans" cxnId="{A0EF0DAD-5E9D-4A99-B51E-36DD121CB65E}">
      <dgm:prSet/>
      <dgm:spPr/>
      <dgm:t>
        <a:bodyPr/>
        <a:lstStyle/>
        <a:p>
          <a:endParaRPr lang="en-US"/>
        </a:p>
      </dgm:t>
    </dgm:pt>
    <dgm:pt modelId="{F4D6A192-4957-437F-8EF2-8C89E825BE91}">
      <dgm:prSet/>
      <dgm:spPr/>
      <dgm:t>
        <a:bodyPr/>
        <a:lstStyle/>
        <a:p>
          <a:pPr>
            <a:defRPr b="1"/>
          </a:pPr>
          <a:r>
            <a:rPr lang="en-US" b="1"/>
            <a:t>Data Storage:</a:t>
          </a:r>
          <a:endParaRPr lang="en-US"/>
        </a:p>
      </dgm:t>
    </dgm:pt>
    <dgm:pt modelId="{FFAE0BBA-C281-4692-93AA-D32423D8F08E}" type="parTrans" cxnId="{081E5A07-5CD4-40F7-8E46-36E9B3198C61}">
      <dgm:prSet/>
      <dgm:spPr/>
      <dgm:t>
        <a:bodyPr/>
        <a:lstStyle/>
        <a:p>
          <a:endParaRPr lang="en-US"/>
        </a:p>
      </dgm:t>
    </dgm:pt>
    <dgm:pt modelId="{89201717-D3BF-47AF-8902-23D9FC4B73E2}" type="sibTrans" cxnId="{081E5A07-5CD4-40F7-8E46-36E9B3198C61}">
      <dgm:prSet/>
      <dgm:spPr/>
      <dgm:t>
        <a:bodyPr/>
        <a:lstStyle/>
        <a:p>
          <a:endParaRPr lang="en-US"/>
        </a:p>
      </dgm:t>
    </dgm:pt>
    <dgm:pt modelId="{6723EA4C-DACA-4697-BE7C-71F500EE9211}">
      <dgm:prSet/>
      <dgm:spPr/>
      <dgm:t>
        <a:bodyPr/>
        <a:lstStyle/>
        <a:p>
          <a:r>
            <a:rPr lang="en-US"/>
            <a:t>Nodes store partial or full copies of transactions across the network.</a:t>
          </a:r>
        </a:p>
      </dgm:t>
    </dgm:pt>
    <dgm:pt modelId="{FBEAD411-1FED-40C7-8304-A4A0E81E397F}" type="parTrans" cxnId="{2B76AC9B-6C1A-4C6B-97F2-007AA811867A}">
      <dgm:prSet/>
      <dgm:spPr/>
      <dgm:t>
        <a:bodyPr/>
        <a:lstStyle/>
        <a:p>
          <a:endParaRPr lang="en-US"/>
        </a:p>
      </dgm:t>
    </dgm:pt>
    <dgm:pt modelId="{87F30188-0B4F-4646-BA45-BC4574F6E6A3}" type="sibTrans" cxnId="{2B76AC9B-6C1A-4C6B-97F2-007AA811867A}">
      <dgm:prSet/>
      <dgm:spPr/>
      <dgm:t>
        <a:bodyPr/>
        <a:lstStyle/>
        <a:p>
          <a:endParaRPr lang="en-US"/>
        </a:p>
      </dgm:t>
    </dgm:pt>
    <dgm:pt modelId="{A0B901A4-C3B9-43EA-B13F-ADB07CEC28A2}">
      <dgm:prSet/>
      <dgm:spPr/>
      <dgm:t>
        <a:bodyPr/>
        <a:lstStyle/>
        <a:p>
          <a:pPr>
            <a:defRPr b="1"/>
          </a:pPr>
          <a:r>
            <a:rPr lang="en-US" b="1"/>
            <a:t>Compliance:</a:t>
          </a:r>
          <a:endParaRPr lang="en-US"/>
        </a:p>
      </dgm:t>
    </dgm:pt>
    <dgm:pt modelId="{6006F6FC-664D-47D1-BFDE-E8B71961DA51}" type="parTrans" cxnId="{3A44FCD9-E04D-4D1B-A064-A02CE4009CEF}">
      <dgm:prSet/>
      <dgm:spPr/>
      <dgm:t>
        <a:bodyPr/>
        <a:lstStyle/>
        <a:p>
          <a:endParaRPr lang="en-US"/>
        </a:p>
      </dgm:t>
    </dgm:pt>
    <dgm:pt modelId="{3F73FA01-ADEA-424F-A842-C1976DA4D825}" type="sibTrans" cxnId="{3A44FCD9-E04D-4D1B-A064-A02CE4009CEF}">
      <dgm:prSet/>
      <dgm:spPr/>
      <dgm:t>
        <a:bodyPr/>
        <a:lstStyle/>
        <a:p>
          <a:endParaRPr lang="en-US"/>
        </a:p>
      </dgm:t>
    </dgm:pt>
    <dgm:pt modelId="{6921D56E-6D35-4BCC-A564-21FDD2EF0403}">
      <dgm:prSet/>
      <dgm:spPr/>
      <dgm:t>
        <a:bodyPr/>
        <a:lstStyle/>
        <a:p>
          <a:r>
            <a:rPr lang="en-US"/>
            <a:t>Nodes must comply with the algorithms and mechanisms of the blockchain network when added to the system.</a:t>
          </a:r>
        </a:p>
      </dgm:t>
    </dgm:pt>
    <dgm:pt modelId="{B6388543-73D8-4029-9E4B-7336EFEF2DED}" type="parTrans" cxnId="{2EDEE431-53BA-4C40-B9C9-0BEEC68BA568}">
      <dgm:prSet/>
      <dgm:spPr/>
      <dgm:t>
        <a:bodyPr/>
        <a:lstStyle/>
        <a:p>
          <a:endParaRPr lang="en-US"/>
        </a:p>
      </dgm:t>
    </dgm:pt>
    <dgm:pt modelId="{6B964B54-DEB4-4E8F-BD32-C99B659AE12D}" type="sibTrans" cxnId="{2EDEE431-53BA-4C40-B9C9-0BEEC68BA568}">
      <dgm:prSet/>
      <dgm:spPr/>
      <dgm:t>
        <a:bodyPr/>
        <a:lstStyle/>
        <a:p>
          <a:endParaRPr lang="en-US"/>
        </a:p>
      </dgm:t>
    </dgm:pt>
    <dgm:pt modelId="{269D0D95-3786-4EAD-A83C-86B91248DF50}" type="pres">
      <dgm:prSet presAssocID="{D3BCE554-E571-4554-A026-FA56FE6AAAC4}" presName="root" presStyleCnt="0">
        <dgm:presLayoutVars>
          <dgm:dir/>
          <dgm:resizeHandles val="exact"/>
        </dgm:presLayoutVars>
      </dgm:prSet>
      <dgm:spPr/>
    </dgm:pt>
    <dgm:pt modelId="{5D85B5A3-7718-4B1A-91C3-EB623C5F3913}" type="pres">
      <dgm:prSet presAssocID="{7D079B2B-0FFD-453A-8D33-B89A32780341}" presName="compNode" presStyleCnt="0"/>
      <dgm:spPr/>
    </dgm:pt>
    <dgm:pt modelId="{F30E74D1-8508-46C3-B6D2-888AC6DA2E30}" type="pres">
      <dgm:prSet presAssocID="{7D079B2B-0FFD-453A-8D33-B89A3278034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34781889-7F36-49D7-AE39-D77D5FADB8BF}" type="pres">
      <dgm:prSet presAssocID="{7D079B2B-0FFD-453A-8D33-B89A32780341}" presName="iconSpace" presStyleCnt="0"/>
      <dgm:spPr/>
    </dgm:pt>
    <dgm:pt modelId="{35417CAA-26A3-428B-8D99-C36E2B80944E}" type="pres">
      <dgm:prSet presAssocID="{7D079B2B-0FFD-453A-8D33-B89A32780341}" presName="parTx" presStyleLbl="revTx" presStyleIdx="0" presStyleCnt="10">
        <dgm:presLayoutVars>
          <dgm:chMax val="0"/>
          <dgm:chPref val="0"/>
        </dgm:presLayoutVars>
      </dgm:prSet>
      <dgm:spPr/>
    </dgm:pt>
    <dgm:pt modelId="{7411674F-1313-4EE6-B673-B9E4B58AEBAC}" type="pres">
      <dgm:prSet presAssocID="{7D079B2B-0FFD-453A-8D33-B89A32780341}" presName="txSpace" presStyleCnt="0"/>
      <dgm:spPr/>
    </dgm:pt>
    <dgm:pt modelId="{D4D7CB6B-5801-454E-B46C-3BF17017B017}" type="pres">
      <dgm:prSet presAssocID="{7D079B2B-0FFD-453A-8D33-B89A32780341}" presName="desTx" presStyleLbl="revTx" presStyleIdx="1" presStyleCnt="10">
        <dgm:presLayoutVars/>
      </dgm:prSet>
      <dgm:spPr/>
    </dgm:pt>
    <dgm:pt modelId="{D2750412-9D6F-493D-A10F-A7CD22883EAC}" type="pres">
      <dgm:prSet presAssocID="{B431D2D7-3B5F-409D-869D-776D386D03D2}" presName="sibTrans" presStyleCnt="0"/>
      <dgm:spPr/>
    </dgm:pt>
    <dgm:pt modelId="{9CABF5CF-E13A-41EC-977E-FBF2A5EF42E7}" type="pres">
      <dgm:prSet presAssocID="{A81C9C51-C7E8-4BE6-93C0-4039AEE9F0BA}" presName="compNode" presStyleCnt="0"/>
      <dgm:spPr/>
    </dgm:pt>
    <dgm:pt modelId="{B3EA42D1-AD02-4D6B-A39B-2353C5436687}" type="pres">
      <dgm:prSet presAssocID="{A81C9C51-C7E8-4BE6-93C0-4039AEE9F0B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234F1A23-C589-4B56-837F-0660738FCA3F}" type="pres">
      <dgm:prSet presAssocID="{A81C9C51-C7E8-4BE6-93C0-4039AEE9F0BA}" presName="iconSpace" presStyleCnt="0"/>
      <dgm:spPr/>
    </dgm:pt>
    <dgm:pt modelId="{0DAE0C61-AE1C-4CC5-B16D-AC7EBA5F0526}" type="pres">
      <dgm:prSet presAssocID="{A81C9C51-C7E8-4BE6-93C0-4039AEE9F0BA}" presName="parTx" presStyleLbl="revTx" presStyleIdx="2" presStyleCnt="10">
        <dgm:presLayoutVars>
          <dgm:chMax val="0"/>
          <dgm:chPref val="0"/>
        </dgm:presLayoutVars>
      </dgm:prSet>
      <dgm:spPr/>
    </dgm:pt>
    <dgm:pt modelId="{69FEEE25-27F3-46C3-B192-8419C03D9822}" type="pres">
      <dgm:prSet presAssocID="{A81C9C51-C7E8-4BE6-93C0-4039AEE9F0BA}" presName="txSpace" presStyleCnt="0"/>
      <dgm:spPr/>
    </dgm:pt>
    <dgm:pt modelId="{1D30AD3A-ACBC-4CB0-AB9D-CF9BF723161F}" type="pres">
      <dgm:prSet presAssocID="{A81C9C51-C7E8-4BE6-93C0-4039AEE9F0BA}" presName="desTx" presStyleLbl="revTx" presStyleIdx="3" presStyleCnt="10">
        <dgm:presLayoutVars/>
      </dgm:prSet>
      <dgm:spPr/>
    </dgm:pt>
    <dgm:pt modelId="{40A0D07E-2814-456B-AEDF-EA374993EB0A}" type="pres">
      <dgm:prSet presAssocID="{5B9BA379-1CEF-45B2-B89B-4B9652153B76}" presName="sibTrans" presStyleCnt="0"/>
      <dgm:spPr/>
    </dgm:pt>
    <dgm:pt modelId="{ABDCC53A-8790-417B-8D35-ECBCEFCAB39D}" type="pres">
      <dgm:prSet presAssocID="{6D7244AE-628B-44E3-B2B5-3D4751C0DED2}" presName="compNode" presStyleCnt="0"/>
      <dgm:spPr/>
    </dgm:pt>
    <dgm:pt modelId="{0652EA69-E465-4325-874F-113D14ABBFAE}" type="pres">
      <dgm:prSet presAssocID="{6D7244AE-628B-44E3-B2B5-3D4751C0DED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0374576B-6AA8-4678-97CC-40045DA5C364}" type="pres">
      <dgm:prSet presAssocID="{6D7244AE-628B-44E3-B2B5-3D4751C0DED2}" presName="iconSpace" presStyleCnt="0"/>
      <dgm:spPr/>
    </dgm:pt>
    <dgm:pt modelId="{F6C20FB3-1523-48B1-BC3F-B247B1E0C81C}" type="pres">
      <dgm:prSet presAssocID="{6D7244AE-628B-44E3-B2B5-3D4751C0DED2}" presName="parTx" presStyleLbl="revTx" presStyleIdx="4" presStyleCnt="10">
        <dgm:presLayoutVars>
          <dgm:chMax val="0"/>
          <dgm:chPref val="0"/>
        </dgm:presLayoutVars>
      </dgm:prSet>
      <dgm:spPr/>
    </dgm:pt>
    <dgm:pt modelId="{CEC72715-62EB-4070-B004-6446EE5CBF1C}" type="pres">
      <dgm:prSet presAssocID="{6D7244AE-628B-44E3-B2B5-3D4751C0DED2}" presName="txSpace" presStyleCnt="0"/>
      <dgm:spPr/>
    </dgm:pt>
    <dgm:pt modelId="{39805AA5-E771-4FFC-9A55-53F748003C19}" type="pres">
      <dgm:prSet presAssocID="{6D7244AE-628B-44E3-B2B5-3D4751C0DED2}" presName="desTx" presStyleLbl="revTx" presStyleIdx="5" presStyleCnt="10">
        <dgm:presLayoutVars/>
      </dgm:prSet>
      <dgm:spPr/>
    </dgm:pt>
    <dgm:pt modelId="{469FB8D3-37D3-4841-A89F-6813A0159400}" type="pres">
      <dgm:prSet presAssocID="{5E8F9857-078D-4B94-A4AE-3A60C02FDA78}" presName="sibTrans" presStyleCnt="0"/>
      <dgm:spPr/>
    </dgm:pt>
    <dgm:pt modelId="{1BFDE6AE-3C2A-4722-A3E1-DF3C22A5BA3D}" type="pres">
      <dgm:prSet presAssocID="{F4D6A192-4957-437F-8EF2-8C89E825BE91}" presName="compNode" presStyleCnt="0"/>
      <dgm:spPr/>
    </dgm:pt>
    <dgm:pt modelId="{66B9D13B-8F26-4A8A-BE40-29F7580CE3C0}" type="pres">
      <dgm:prSet presAssocID="{F4D6A192-4957-437F-8EF2-8C89E825BE9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DA7D590-E3B3-48AD-AEB2-3C3F0CAAC509}" type="pres">
      <dgm:prSet presAssocID="{F4D6A192-4957-437F-8EF2-8C89E825BE91}" presName="iconSpace" presStyleCnt="0"/>
      <dgm:spPr/>
    </dgm:pt>
    <dgm:pt modelId="{19D0AAF8-CAA0-4A77-93C6-AE5AF6506A96}" type="pres">
      <dgm:prSet presAssocID="{F4D6A192-4957-437F-8EF2-8C89E825BE91}" presName="parTx" presStyleLbl="revTx" presStyleIdx="6" presStyleCnt="10">
        <dgm:presLayoutVars>
          <dgm:chMax val="0"/>
          <dgm:chPref val="0"/>
        </dgm:presLayoutVars>
      </dgm:prSet>
      <dgm:spPr/>
    </dgm:pt>
    <dgm:pt modelId="{5E20C9D0-BD2F-4F56-BF06-FD7432032CE0}" type="pres">
      <dgm:prSet presAssocID="{F4D6A192-4957-437F-8EF2-8C89E825BE91}" presName="txSpace" presStyleCnt="0"/>
      <dgm:spPr/>
    </dgm:pt>
    <dgm:pt modelId="{A7A9F383-C343-4B09-82A5-13BDC5D5F834}" type="pres">
      <dgm:prSet presAssocID="{F4D6A192-4957-437F-8EF2-8C89E825BE91}" presName="desTx" presStyleLbl="revTx" presStyleIdx="7" presStyleCnt="10">
        <dgm:presLayoutVars/>
      </dgm:prSet>
      <dgm:spPr/>
    </dgm:pt>
    <dgm:pt modelId="{2D31076F-003B-42A3-BECD-8469CE3ADFC2}" type="pres">
      <dgm:prSet presAssocID="{89201717-D3BF-47AF-8902-23D9FC4B73E2}" presName="sibTrans" presStyleCnt="0"/>
      <dgm:spPr/>
    </dgm:pt>
    <dgm:pt modelId="{2ECE6B7F-B12B-4224-9D87-3DC734C2F560}" type="pres">
      <dgm:prSet presAssocID="{A0B901A4-C3B9-43EA-B13F-ADB07CEC28A2}" presName="compNode" presStyleCnt="0"/>
      <dgm:spPr/>
    </dgm:pt>
    <dgm:pt modelId="{3981C8F2-23E4-4968-8A5F-0D86A0F06E70}" type="pres">
      <dgm:prSet presAssocID="{A0B901A4-C3B9-43EA-B13F-ADB07CEC28A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421D51D8-9B75-4103-809A-E1D1FE290776}" type="pres">
      <dgm:prSet presAssocID="{A0B901A4-C3B9-43EA-B13F-ADB07CEC28A2}" presName="iconSpace" presStyleCnt="0"/>
      <dgm:spPr/>
    </dgm:pt>
    <dgm:pt modelId="{78D2D289-88C3-4408-9A01-1133773F7ACF}" type="pres">
      <dgm:prSet presAssocID="{A0B901A4-C3B9-43EA-B13F-ADB07CEC28A2}" presName="parTx" presStyleLbl="revTx" presStyleIdx="8" presStyleCnt="10">
        <dgm:presLayoutVars>
          <dgm:chMax val="0"/>
          <dgm:chPref val="0"/>
        </dgm:presLayoutVars>
      </dgm:prSet>
      <dgm:spPr/>
    </dgm:pt>
    <dgm:pt modelId="{3591BEF8-BCE1-4736-A86F-0B5FC7A496B5}" type="pres">
      <dgm:prSet presAssocID="{A0B901A4-C3B9-43EA-B13F-ADB07CEC28A2}" presName="txSpace" presStyleCnt="0"/>
      <dgm:spPr/>
    </dgm:pt>
    <dgm:pt modelId="{3CF8676E-0752-4131-9510-743B28F4F80B}" type="pres">
      <dgm:prSet presAssocID="{A0B901A4-C3B9-43EA-B13F-ADB07CEC28A2}" presName="desTx" presStyleLbl="revTx" presStyleIdx="9" presStyleCnt="10">
        <dgm:presLayoutVars/>
      </dgm:prSet>
      <dgm:spPr/>
    </dgm:pt>
  </dgm:ptLst>
  <dgm:cxnLst>
    <dgm:cxn modelId="{081E5A07-5CD4-40F7-8E46-36E9B3198C61}" srcId="{D3BCE554-E571-4554-A026-FA56FE6AAAC4}" destId="{F4D6A192-4957-437F-8EF2-8C89E825BE91}" srcOrd="3" destOrd="0" parTransId="{FFAE0BBA-C281-4692-93AA-D32423D8F08E}" sibTransId="{89201717-D3BF-47AF-8902-23D9FC4B73E2}"/>
    <dgm:cxn modelId="{7856C71A-E5AF-4055-AF61-EA11788238D0}" srcId="{D3BCE554-E571-4554-A026-FA56FE6AAAC4}" destId="{A81C9C51-C7E8-4BE6-93C0-4039AEE9F0BA}" srcOrd="1" destOrd="0" parTransId="{2668DA18-C9C3-48F7-957C-0E6AFCB0D3F7}" sibTransId="{5B9BA379-1CEF-45B2-B89B-4B9652153B76}"/>
    <dgm:cxn modelId="{BD1C832B-D3E1-4E34-879F-05156176465F}" srcId="{D3BCE554-E571-4554-A026-FA56FE6AAAC4}" destId="{7D079B2B-0FFD-453A-8D33-B89A32780341}" srcOrd="0" destOrd="0" parTransId="{3E59459F-93F1-41B2-990D-E31E4DB2796C}" sibTransId="{B431D2D7-3B5F-409D-869D-776D386D03D2}"/>
    <dgm:cxn modelId="{2EDEE431-53BA-4C40-B9C9-0BEEC68BA568}" srcId="{A0B901A4-C3B9-43EA-B13F-ADB07CEC28A2}" destId="{6921D56E-6D35-4BCC-A564-21FDD2EF0403}" srcOrd="0" destOrd="0" parTransId="{B6388543-73D8-4029-9E4B-7336EFEF2DED}" sibTransId="{6B964B54-DEB4-4E8F-BD32-C99B659AE12D}"/>
    <dgm:cxn modelId="{BFC76637-3F18-43A0-ABC6-F76B59E7013E}" type="presOf" srcId="{D3BCE554-E571-4554-A026-FA56FE6AAAC4}" destId="{269D0D95-3786-4EAD-A83C-86B91248DF50}" srcOrd="0" destOrd="0" presId="urn:microsoft.com/office/officeart/2018/2/layout/IconLabelDescriptionList"/>
    <dgm:cxn modelId="{EEC96F5E-05D8-4B92-AA72-AD10580F5BBD}" srcId="{D3BCE554-E571-4554-A026-FA56FE6AAAC4}" destId="{6D7244AE-628B-44E3-B2B5-3D4751C0DED2}" srcOrd="2" destOrd="0" parTransId="{222DE299-4C69-4E48-81C1-E1E4FAB2B779}" sibTransId="{5E8F9857-078D-4B94-A4AE-3A60C02FDA78}"/>
    <dgm:cxn modelId="{A0A4F542-0830-440A-A24B-5EACD9B99CD2}" type="presOf" srcId="{7D079B2B-0FFD-453A-8D33-B89A32780341}" destId="{35417CAA-26A3-428B-8D99-C36E2B80944E}" srcOrd="0" destOrd="0" presId="urn:microsoft.com/office/officeart/2018/2/layout/IconLabelDescriptionList"/>
    <dgm:cxn modelId="{1D23E464-5E4F-42FF-A378-4CE8AAD592CD}" srcId="{A81C9C51-C7E8-4BE6-93C0-4039AEE9F0BA}" destId="{CD8C6FF5-D490-4D41-82F6-11DB572BDD6F}" srcOrd="0" destOrd="0" parTransId="{DAE35A0F-9D49-4143-90F9-A5832DBF0B1C}" sibTransId="{939E969E-31DA-4C5B-908A-10283BB9B57D}"/>
    <dgm:cxn modelId="{B10C9A46-609A-45DD-952E-8705526A141D}" type="presOf" srcId="{C7E1177F-37E5-4B40-B715-88955953BA9C}" destId="{D4D7CB6B-5801-454E-B46C-3BF17017B017}" srcOrd="0" destOrd="0" presId="urn:microsoft.com/office/officeart/2018/2/layout/IconLabelDescriptionList"/>
    <dgm:cxn modelId="{52E60149-729D-4CAB-A328-8CC32AFA8A0B}" type="presOf" srcId="{F4D6A192-4957-437F-8EF2-8C89E825BE91}" destId="{19D0AAF8-CAA0-4A77-93C6-AE5AF6506A96}" srcOrd="0" destOrd="0" presId="urn:microsoft.com/office/officeart/2018/2/layout/IconLabelDescriptionList"/>
    <dgm:cxn modelId="{40A66069-2775-4DED-BE9A-53DC31A46127}" srcId="{7D079B2B-0FFD-453A-8D33-B89A32780341}" destId="{0BD263B1-CF99-47F3-8876-2B7BD0D942B9}" srcOrd="1" destOrd="0" parTransId="{E363F8A4-629F-4A61-AA68-D10E4A185C97}" sibTransId="{56543CF2-FC90-4309-983C-B5BA223BAD39}"/>
    <dgm:cxn modelId="{A3A1556A-8C0E-4F7C-A25C-5321DD3D124E}" type="presOf" srcId="{CD8C6FF5-D490-4D41-82F6-11DB572BDD6F}" destId="{1D30AD3A-ACBC-4CB0-AB9D-CF9BF723161F}" srcOrd="0" destOrd="0" presId="urn:microsoft.com/office/officeart/2018/2/layout/IconLabelDescriptionList"/>
    <dgm:cxn modelId="{0EA8E68F-26BD-4074-BCBC-33F398F7490C}" type="presOf" srcId="{A0B901A4-C3B9-43EA-B13F-ADB07CEC28A2}" destId="{78D2D289-88C3-4408-9A01-1133773F7ACF}" srcOrd="0" destOrd="0" presId="urn:microsoft.com/office/officeart/2018/2/layout/IconLabelDescriptionList"/>
    <dgm:cxn modelId="{2B76AC9B-6C1A-4C6B-97F2-007AA811867A}" srcId="{F4D6A192-4957-437F-8EF2-8C89E825BE91}" destId="{6723EA4C-DACA-4697-BE7C-71F500EE9211}" srcOrd="0" destOrd="0" parTransId="{FBEAD411-1FED-40C7-8304-A4A0E81E397F}" sibTransId="{87F30188-0B4F-4646-BA45-BC4574F6E6A3}"/>
    <dgm:cxn modelId="{DF35CFA7-1741-48F3-8464-5DEDFD82AD91}" type="presOf" srcId="{6921D56E-6D35-4BCC-A564-21FDD2EF0403}" destId="{3CF8676E-0752-4131-9510-743B28F4F80B}" srcOrd="0" destOrd="0" presId="urn:microsoft.com/office/officeart/2018/2/layout/IconLabelDescriptionList"/>
    <dgm:cxn modelId="{A0EF0DAD-5E9D-4A99-B51E-36DD121CB65E}" srcId="{6D7244AE-628B-44E3-B2B5-3D4751C0DED2}" destId="{0CDBEFD2-3F09-403D-B2C2-16866E5AE2EC}" srcOrd="0" destOrd="0" parTransId="{841FD851-DCE9-4AB1-99C6-A975DCE54990}" sibTransId="{F817336A-6541-417D-A389-78F8DFD64C86}"/>
    <dgm:cxn modelId="{EB833CAF-2EDF-43F1-92B4-AFABDA7758BD}" type="presOf" srcId="{A81C9C51-C7E8-4BE6-93C0-4039AEE9F0BA}" destId="{0DAE0C61-AE1C-4CC5-B16D-AC7EBA5F0526}" srcOrd="0" destOrd="0" presId="urn:microsoft.com/office/officeart/2018/2/layout/IconLabelDescriptionList"/>
    <dgm:cxn modelId="{84D8A7BE-2354-4B64-AEDC-E441E79D58D5}" type="presOf" srcId="{0CDBEFD2-3F09-403D-B2C2-16866E5AE2EC}" destId="{39805AA5-E771-4FFC-9A55-53F748003C19}" srcOrd="0" destOrd="0" presId="urn:microsoft.com/office/officeart/2018/2/layout/IconLabelDescriptionList"/>
    <dgm:cxn modelId="{6D28DAC0-0FAE-4CA0-A85B-B0CE92AEE6B9}" type="presOf" srcId="{6723EA4C-DACA-4697-BE7C-71F500EE9211}" destId="{A7A9F383-C343-4B09-82A5-13BDC5D5F834}" srcOrd="0" destOrd="0" presId="urn:microsoft.com/office/officeart/2018/2/layout/IconLabelDescriptionList"/>
    <dgm:cxn modelId="{D454EEC1-3C7D-4674-B104-81EFE4EB962C}" type="presOf" srcId="{0BD263B1-CF99-47F3-8876-2B7BD0D942B9}" destId="{D4D7CB6B-5801-454E-B46C-3BF17017B017}" srcOrd="0" destOrd="1" presId="urn:microsoft.com/office/officeart/2018/2/layout/IconLabelDescriptionList"/>
    <dgm:cxn modelId="{3A44FCD9-E04D-4D1B-A064-A02CE4009CEF}" srcId="{D3BCE554-E571-4554-A026-FA56FE6AAAC4}" destId="{A0B901A4-C3B9-43EA-B13F-ADB07CEC28A2}" srcOrd="4" destOrd="0" parTransId="{6006F6FC-664D-47D1-BFDE-E8B71961DA51}" sibTransId="{3F73FA01-ADEA-424F-A842-C1976DA4D825}"/>
    <dgm:cxn modelId="{800CBDE8-F913-4993-A60A-1BFC152A8522}" srcId="{7D079B2B-0FFD-453A-8D33-B89A32780341}" destId="{C7E1177F-37E5-4B40-B715-88955953BA9C}" srcOrd="0" destOrd="0" parTransId="{AAC810F6-29FD-4157-92C3-001766E5AE94}" sibTransId="{6F299091-BF0F-413E-8398-759DB91C78EB}"/>
    <dgm:cxn modelId="{11B97DFA-E462-4896-891D-38196ED60D81}" type="presOf" srcId="{6D7244AE-628B-44E3-B2B5-3D4751C0DED2}" destId="{F6C20FB3-1523-48B1-BC3F-B247B1E0C81C}" srcOrd="0" destOrd="0" presId="urn:microsoft.com/office/officeart/2018/2/layout/IconLabelDescriptionList"/>
    <dgm:cxn modelId="{F54C3F62-19D1-4F3A-9CC2-F5CCD5DE35E1}" type="presParOf" srcId="{269D0D95-3786-4EAD-A83C-86B91248DF50}" destId="{5D85B5A3-7718-4B1A-91C3-EB623C5F3913}" srcOrd="0" destOrd="0" presId="urn:microsoft.com/office/officeart/2018/2/layout/IconLabelDescriptionList"/>
    <dgm:cxn modelId="{1648734A-70F2-452F-A048-732E8FEB372B}" type="presParOf" srcId="{5D85B5A3-7718-4B1A-91C3-EB623C5F3913}" destId="{F30E74D1-8508-46C3-B6D2-888AC6DA2E30}" srcOrd="0" destOrd="0" presId="urn:microsoft.com/office/officeart/2018/2/layout/IconLabelDescriptionList"/>
    <dgm:cxn modelId="{B6CE3D40-795F-425A-B9A4-C8D87317C5F2}" type="presParOf" srcId="{5D85B5A3-7718-4B1A-91C3-EB623C5F3913}" destId="{34781889-7F36-49D7-AE39-D77D5FADB8BF}" srcOrd="1" destOrd="0" presId="urn:microsoft.com/office/officeart/2018/2/layout/IconLabelDescriptionList"/>
    <dgm:cxn modelId="{86D5DD73-9B08-4B3D-9AA4-CB43D6D16C97}" type="presParOf" srcId="{5D85B5A3-7718-4B1A-91C3-EB623C5F3913}" destId="{35417CAA-26A3-428B-8D99-C36E2B80944E}" srcOrd="2" destOrd="0" presId="urn:microsoft.com/office/officeart/2018/2/layout/IconLabelDescriptionList"/>
    <dgm:cxn modelId="{CFA8247C-A8DA-433F-9ABF-DD2D400BBBFA}" type="presParOf" srcId="{5D85B5A3-7718-4B1A-91C3-EB623C5F3913}" destId="{7411674F-1313-4EE6-B673-B9E4B58AEBAC}" srcOrd="3" destOrd="0" presId="urn:microsoft.com/office/officeart/2018/2/layout/IconLabelDescriptionList"/>
    <dgm:cxn modelId="{B69CCD28-7EC4-4E9E-9B76-C55CEC34812A}" type="presParOf" srcId="{5D85B5A3-7718-4B1A-91C3-EB623C5F3913}" destId="{D4D7CB6B-5801-454E-B46C-3BF17017B017}" srcOrd="4" destOrd="0" presId="urn:microsoft.com/office/officeart/2018/2/layout/IconLabelDescriptionList"/>
    <dgm:cxn modelId="{1DE1E653-9A6A-4E68-B4EB-9127971C19C2}" type="presParOf" srcId="{269D0D95-3786-4EAD-A83C-86B91248DF50}" destId="{D2750412-9D6F-493D-A10F-A7CD22883EAC}" srcOrd="1" destOrd="0" presId="urn:microsoft.com/office/officeart/2018/2/layout/IconLabelDescriptionList"/>
    <dgm:cxn modelId="{A8F33DAE-F903-4049-B561-FEF2682B7FE2}" type="presParOf" srcId="{269D0D95-3786-4EAD-A83C-86B91248DF50}" destId="{9CABF5CF-E13A-41EC-977E-FBF2A5EF42E7}" srcOrd="2" destOrd="0" presId="urn:microsoft.com/office/officeart/2018/2/layout/IconLabelDescriptionList"/>
    <dgm:cxn modelId="{4D084C46-8E37-4B91-B30F-5BA41A0D1907}" type="presParOf" srcId="{9CABF5CF-E13A-41EC-977E-FBF2A5EF42E7}" destId="{B3EA42D1-AD02-4D6B-A39B-2353C5436687}" srcOrd="0" destOrd="0" presId="urn:microsoft.com/office/officeart/2018/2/layout/IconLabelDescriptionList"/>
    <dgm:cxn modelId="{9059ABDE-74BC-40BB-83E5-954578354AC8}" type="presParOf" srcId="{9CABF5CF-E13A-41EC-977E-FBF2A5EF42E7}" destId="{234F1A23-C589-4B56-837F-0660738FCA3F}" srcOrd="1" destOrd="0" presId="urn:microsoft.com/office/officeart/2018/2/layout/IconLabelDescriptionList"/>
    <dgm:cxn modelId="{1C6991E8-6825-4367-A0C7-C1C6D04F21B6}" type="presParOf" srcId="{9CABF5CF-E13A-41EC-977E-FBF2A5EF42E7}" destId="{0DAE0C61-AE1C-4CC5-B16D-AC7EBA5F0526}" srcOrd="2" destOrd="0" presId="urn:microsoft.com/office/officeart/2018/2/layout/IconLabelDescriptionList"/>
    <dgm:cxn modelId="{E1520BBC-C261-4469-AF2B-A4D29EF59D3F}" type="presParOf" srcId="{9CABF5CF-E13A-41EC-977E-FBF2A5EF42E7}" destId="{69FEEE25-27F3-46C3-B192-8419C03D9822}" srcOrd="3" destOrd="0" presId="urn:microsoft.com/office/officeart/2018/2/layout/IconLabelDescriptionList"/>
    <dgm:cxn modelId="{F1FCFD84-F372-4D4C-B925-8E3D06F35711}" type="presParOf" srcId="{9CABF5CF-E13A-41EC-977E-FBF2A5EF42E7}" destId="{1D30AD3A-ACBC-4CB0-AB9D-CF9BF723161F}" srcOrd="4" destOrd="0" presId="urn:microsoft.com/office/officeart/2018/2/layout/IconLabelDescriptionList"/>
    <dgm:cxn modelId="{25E00E5A-98E5-41FF-B6DE-5F5A55F1EBF4}" type="presParOf" srcId="{269D0D95-3786-4EAD-A83C-86B91248DF50}" destId="{40A0D07E-2814-456B-AEDF-EA374993EB0A}" srcOrd="3" destOrd="0" presId="urn:microsoft.com/office/officeart/2018/2/layout/IconLabelDescriptionList"/>
    <dgm:cxn modelId="{55936315-4BEF-4E21-8F29-9AC3A006AD32}" type="presParOf" srcId="{269D0D95-3786-4EAD-A83C-86B91248DF50}" destId="{ABDCC53A-8790-417B-8D35-ECBCEFCAB39D}" srcOrd="4" destOrd="0" presId="urn:microsoft.com/office/officeart/2018/2/layout/IconLabelDescriptionList"/>
    <dgm:cxn modelId="{FB419306-4358-4FF6-A543-5667447B5083}" type="presParOf" srcId="{ABDCC53A-8790-417B-8D35-ECBCEFCAB39D}" destId="{0652EA69-E465-4325-874F-113D14ABBFAE}" srcOrd="0" destOrd="0" presId="urn:microsoft.com/office/officeart/2018/2/layout/IconLabelDescriptionList"/>
    <dgm:cxn modelId="{EE68DC0D-5CF9-4368-985B-702A84E93E7C}" type="presParOf" srcId="{ABDCC53A-8790-417B-8D35-ECBCEFCAB39D}" destId="{0374576B-6AA8-4678-97CC-40045DA5C364}" srcOrd="1" destOrd="0" presId="urn:microsoft.com/office/officeart/2018/2/layout/IconLabelDescriptionList"/>
    <dgm:cxn modelId="{743E9DC5-8532-4FFF-8133-15D74A937881}" type="presParOf" srcId="{ABDCC53A-8790-417B-8D35-ECBCEFCAB39D}" destId="{F6C20FB3-1523-48B1-BC3F-B247B1E0C81C}" srcOrd="2" destOrd="0" presId="urn:microsoft.com/office/officeart/2018/2/layout/IconLabelDescriptionList"/>
    <dgm:cxn modelId="{F07C2588-4235-4508-98F7-CB91B5D5C238}" type="presParOf" srcId="{ABDCC53A-8790-417B-8D35-ECBCEFCAB39D}" destId="{CEC72715-62EB-4070-B004-6446EE5CBF1C}" srcOrd="3" destOrd="0" presId="urn:microsoft.com/office/officeart/2018/2/layout/IconLabelDescriptionList"/>
    <dgm:cxn modelId="{FE6110A6-D978-4D02-9599-EE507BEE909E}" type="presParOf" srcId="{ABDCC53A-8790-417B-8D35-ECBCEFCAB39D}" destId="{39805AA5-E771-4FFC-9A55-53F748003C19}" srcOrd="4" destOrd="0" presId="urn:microsoft.com/office/officeart/2018/2/layout/IconLabelDescriptionList"/>
    <dgm:cxn modelId="{07705256-1C91-4BC7-9DEF-1901E2F028E5}" type="presParOf" srcId="{269D0D95-3786-4EAD-A83C-86B91248DF50}" destId="{469FB8D3-37D3-4841-A89F-6813A0159400}" srcOrd="5" destOrd="0" presId="urn:microsoft.com/office/officeart/2018/2/layout/IconLabelDescriptionList"/>
    <dgm:cxn modelId="{7FF92784-7DFD-4749-86E1-D3609FE15187}" type="presParOf" srcId="{269D0D95-3786-4EAD-A83C-86B91248DF50}" destId="{1BFDE6AE-3C2A-4722-A3E1-DF3C22A5BA3D}" srcOrd="6" destOrd="0" presId="urn:microsoft.com/office/officeart/2018/2/layout/IconLabelDescriptionList"/>
    <dgm:cxn modelId="{FE4DE09E-60FA-4376-BF30-B0050227019F}" type="presParOf" srcId="{1BFDE6AE-3C2A-4722-A3E1-DF3C22A5BA3D}" destId="{66B9D13B-8F26-4A8A-BE40-29F7580CE3C0}" srcOrd="0" destOrd="0" presId="urn:microsoft.com/office/officeart/2018/2/layout/IconLabelDescriptionList"/>
    <dgm:cxn modelId="{FCCA87EB-1D46-44D8-977E-1C638192B957}" type="presParOf" srcId="{1BFDE6AE-3C2A-4722-A3E1-DF3C22A5BA3D}" destId="{ADA7D590-E3B3-48AD-AEB2-3C3F0CAAC509}" srcOrd="1" destOrd="0" presId="urn:microsoft.com/office/officeart/2018/2/layout/IconLabelDescriptionList"/>
    <dgm:cxn modelId="{23D2F43D-7791-497F-BC06-712761DFE289}" type="presParOf" srcId="{1BFDE6AE-3C2A-4722-A3E1-DF3C22A5BA3D}" destId="{19D0AAF8-CAA0-4A77-93C6-AE5AF6506A96}" srcOrd="2" destOrd="0" presId="urn:microsoft.com/office/officeart/2018/2/layout/IconLabelDescriptionList"/>
    <dgm:cxn modelId="{94FF98EE-476E-4B1D-A4DC-46492E62F4CA}" type="presParOf" srcId="{1BFDE6AE-3C2A-4722-A3E1-DF3C22A5BA3D}" destId="{5E20C9D0-BD2F-4F56-BF06-FD7432032CE0}" srcOrd="3" destOrd="0" presId="urn:microsoft.com/office/officeart/2018/2/layout/IconLabelDescriptionList"/>
    <dgm:cxn modelId="{BB8529A1-270E-4CFF-AEA9-7E458FBFAADA}" type="presParOf" srcId="{1BFDE6AE-3C2A-4722-A3E1-DF3C22A5BA3D}" destId="{A7A9F383-C343-4B09-82A5-13BDC5D5F834}" srcOrd="4" destOrd="0" presId="urn:microsoft.com/office/officeart/2018/2/layout/IconLabelDescriptionList"/>
    <dgm:cxn modelId="{7D6434B5-43FD-43DE-9DDC-054F5F4E6376}" type="presParOf" srcId="{269D0D95-3786-4EAD-A83C-86B91248DF50}" destId="{2D31076F-003B-42A3-BECD-8469CE3ADFC2}" srcOrd="7" destOrd="0" presId="urn:microsoft.com/office/officeart/2018/2/layout/IconLabelDescriptionList"/>
    <dgm:cxn modelId="{7C339558-00C2-47EF-984E-CD292C110A66}" type="presParOf" srcId="{269D0D95-3786-4EAD-A83C-86B91248DF50}" destId="{2ECE6B7F-B12B-4224-9D87-3DC734C2F560}" srcOrd="8" destOrd="0" presId="urn:microsoft.com/office/officeart/2018/2/layout/IconLabelDescriptionList"/>
    <dgm:cxn modelId="{539B5A34-EF2B-41AB-A47D-6A5B4DACA0F9}" type="presParOf" srcId="{2ECE6B7F-B12B-4224-9D87-3DC734C2F560}" destId="{3981C8F2-23E4-4968-8A5F-0D86A0F06E70}" srcOrd="0" destOrd="0" presId="urn:microsoft.com/office/officeart/2018/2/layout/IconLabelDescriptionList"/>
    <dgm:cxn modelId="{073FB042-C0F7-4F44-BA8C-795A3062504A}" type="presParOf" srcId="{2ECE6B7F-B12B-4224-9D87-3DC734C2F560}" destId="{421D51D8-9B75-4103-809A-E1D1FE290776}" srcOrd="1" destOrd="0" presId="urn:microsoft.com/office/officeart/2018/2/layout/IconLabelDescriptionList"/>
    <dgm:cxn modelId="{AEC3BEC5-17A3-4E70-87AC-DDE2AAAD78B2}" type="presParOf" srcId="{2ECE6B7F-B12B-4224-9D87-3DC734C2F560}" destId="{78D2D289-88C3-4408-9A01-1133773F7ACF}" srcOrd="2" destOrd="0" presId="urn:microsoft.com/office/officeart/2018/2/layout/IconLabelDescriptionList"/>
    <dgm:cxn modelId="{210F623B-BD1F-4602-B48B-25FF4B226BB9}" type="presParOf" srcId="{2ECE6B7F-B12B-4224-9D87-3DC734C2F560}" destId="{3591BEF8-BCE1-4736-A86F-0B5FC7A496B5}" srcOrd="3" destOrd="0" presId="urn:microsoft.com/office/officeart/2018/2/layout/IconLabelDescriptionList"/>
    <dgm:cxn modelId="{00E6434B-6967-4C4F-97EB-F956CCEFB9A0}" type="presParOf" srcId="{2ECE6B7F-B12B-4224-9D87-3DC734C2F560}" destId="{3CF8676E-0752-4131-9510-743B28F4F80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D92EC5-07F0-48E8-8992-4A7CA4A6482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MY"/>
        </a:p>
      </dgm:t>
    </dgm:pt>
    <dgm:pt modelId="{9217AF3B-BEEB-4EC0-91C7-F390295B8052}">
      <dgm:prSet phldrT="[Text]"/>
      <dgm:spPr/>
      <dgm:t>
        <a:bodyPr/>
        <a:lstStyle/>
        <a:p>
          <a:pPr>
            <a:lnSpc>
              <a:spcPct val="100000"/>
            </a:lnSpc>
          </a:pPr>
          <a:r>
            <a:rPr lang="en-US" b="1"/>
            <a:t>Supply Chain Management:</a:t>
          </a:r>
          <a:endParaRPr lang="en-MY"/>
        </a:p>
      </dgm:t>
    </dgm:pt>
    <dgm:pt modelId="{BACA3324-2DBB-4BF8-B28C-2F33AAC9443C}" type="parTrans" cxnId="{9EE23653-EEF0-4AD6-97A2-B4768BD4AE59}">
      <dgm:prSet/>
      <dgm:spPr/>
      <dgm:t>
        <a:bodyPr/>
        <a:lstStyle/>
        <a:p>
          <a:endParaRPr lang="en-MY"/>
        </a:p>
      </dgm:t>
    </dgm:pt>
    <dgm:pt modelId="{A141339B-D083-49ED-B831-47CD962230E3}" type="sibTrans" cxnId="{9EE23653-EEF0-4AD6-97A2-B4768BD4AE59}">
      <dgm:prSet/>
      <dgm:spPr/>
      <dgm:t>
        <a:bodyPr/>
        <a:lstStyle/>
        <a:p>
          <a:endParaRPr lang="en-MY"/>
        </a:p>
      </dgm:t>
    </dgm:pt>
    <dgm:pt modelId="{129F1F2C-7F15-4615-A4B0-235F8C7BF25D}">
      <dgm:prSet/>
      <dgm:spPr/>
      <dgm:t>
        <a:bodyPr/>
        <a:lstStyle/>
        <a:p>
          <a:pPr>
            <a:lnSpc>
              <a:spcPct val="100000"/>
            </a:lnSpc>
          </a:pPr>
          <a:r>
            <a:rPr lang="en-US"/>
            <a:t>Enhances transparency and traceability.</a:t>
          </a:r>
          <a:endParaRPr lang="en-US" dirty="0"/>
        </a:p>
      </dgm:t>
    </dgm:pt>
    <dgm:pt modelId="{86BB2AFC-3085-4256-85C7-4587012859AF}" type="parTrans" cxnId="{06E6FB41-37BA-4E20-8AB6-0604CCC3DE47}">
      <dgm:prSet/>
      <dgm:spPr/>
      <dgm:t>
        <a:bodyPr/>
        <a:lstStyle/>
        <a:p>
          <a:endParaRPr lang="en-MY"/>
        </a:p>
      </dgm:t>
    </dgm:pt>
    <dgm:pt modelId="{A80E0F58-238B-474D-99E3-D8E405EB5F54}" type="sibTrans" cxnId="{06E6FB41-37BA-4E20-8AB6-0604CCC3DE47}">
      <dgm:prSet/>
      <dgm:spPr/>
      <dgm:t>
        <a:bodyPr/>
        <a:lstStyle/>
        <a:p>
          <a:endParaRPr lang="en-MY"/>
        </a:p>
      </dgm:t>
    </dgm:pt>
    <dgm:pt modelId="{E606FB50-8076-4F7B-97F3-6F3765B57268}">
      <dgm:prSet/>
      <dgm:spPr/>
      <dgm:t>
        <a:bodyPr/>
        <a:lstStyle/>
        <a:p>
          <a:pPr>
            <a:lnSpc>
              <a:spcPct val="100000"/>
            </a:lnSpc>
          </a:pPr>
          <a:r>
            <a:rPr lang="en-US"/>
            <a:t>Ensures authenticity of goods and reduces fraud.</a:t>
          </a:r>
          <a:endParaRPr lang="en-US" dirty="0"/>
        </a:p>
      </dgm:t>
    </dgm:pt>
    <dgm:pt modelId="{21673232-F32C-4E20-AF62-9E9BB520F812}" type="parTrans" cxnId="{BE63D296-20B5-4D2D-84AD-539BC8F945DA}">
      <dgm:prSet/>
      <dgm:spPr/>
      <dgm:t>
        <a:bodyPr/>
        <a:lstStyle/>
        <a:p>
          <a:endParaRPr lang="en-MY"/>
        </a:p>
      </dgm:t>
    </dgm:pt>
    <dgm:pt modelId="{4D50CD4B-9982-4348-B8E5-7EC8EA9CDBA6}" type="sibTrans" cxnId="{BE63D296-20B5-4D2D-84AD-539BC8F945DA}">
      <dgm:prSet/>
      <dgm:spPr/>
      <dgm:t>
        <a:bodyPr/>
        <a:lstStyle/>
        <a:p>
          <a:endParaRPr lang="en-MY"/>
        </a:p>
      </dgm:t>
    </dgm:pt>
    <dgm:pt modelId="{090B5BC9-57E5-4ED7-B846-664B0CA68B38}">
      <dgm:prSet/>
      <dgm:spPr/>
      <dgm:t>
        <a:bodyPr/>
        <a:lstStyle/>
        <a:p>
          <a:pPr>
            <a:lnSpc>
              <a:spcPct val="100000"/>
            </a:lnSpc>
          </a:pPr>
          <a:r>
            <a:rPr lang="en-US" b="1"/>
            <a:t>Financial Services:</a:t>
          </a:r>
          <a:endParaRPr lang="en-US" dirty="0"/>
        </a:p>
      </dgm:t>
    </dgm:pt>
    <dgm:pt modelId="{A790466B-231B-42C2-B63B-CC6DA48925EA}" type="parTrans" cxnId="{C1355228-5EDA-4814-AF31-EE8D70BFE5AE}">
      <dgm:prSet/>
      <dgm:spPr/>
      <dgm:t>
        <a:bodyPr/>
        <a:lstStyle/>
        <a:p>
          <a:endParaRPr lang="en-MY"/>
        </a:p>
      </dgm:t>
    </dgm:pt>
    <dgm:pt modelId="{9EA2B8FA-7734-473B-A09B-074244F1368F}" type="sibTrans" cxnId="{C1355228-5EDA-4814-AF31-EE8D70BFE5AE}">
      <dgm:prSet/>
      <dgm:spPr/>
      <dgm:t>
        <a:bodyPr/>
        <a:lstStyle/>
        <a:p>
          <a:endParaRPr lang="en-MY"/>
        </a:p>
      </dgm:t>
    </dgm:pt>
    <dgm:pt modelId="{E1EA4BE2-0BAF-4908-9ADC-494979DA6288}">
      <dgm:prSet/>
      <dgm:spPr/>
      <dgm:t>
        <a:bodyPr/>
        <a:lstStyle/>
        <a:p>
          <a:pPr>
            <a:lnSpc>
              <a:spcPct val="100000"/>
            </a:lnSpc>
          </a:pPr>
          <a:r>
            <a:rPr lang="en-US"/>
            <a:t>Enables secure and transparent transactions.</a:t>
          </a:r>
          <a:endParaRPr lang="en-US" dirty="0"/>
        </a:p>
      </dgm:t>
    </dgm:pt>
    <dgm:pt modelId="{59D1AEF9-AA10-492A-88DF-89EB1E0A1716}" type="parTrans" cxnId="{A281A2DC-87B2-44CD-AC50-48F04954A26B}">
      <dgm:prSet/>
      <dgm:spPr/>
      <dgm:t>
        <a:bodyPr/>
        <a:lstStyle/>
        <a:p>
          <a:endParaRPr lang="en-MY"/>
        </a:p>
      </dgm:t>
    </dgm:pt>
    <dgm:pt modelId="{246D0DBF-7A37-493B-B8B9-629706FEDB59}" type="sibTrans" cxnId="{A281A2DC-87B2-44CD-AC50-48F04954A26B}">
      <dgm:prSet/>
      <dgm:spPr/>
      <dgm:t>
        <a:bodyPr/>
        <a:lstStyle/>
        <a:p>
          <a:endParaRPr lang="en-MY"/>
        </a:p>
      </dgm:t>
    </dgm:pt>
    <dgm:pt modelId="{0FAA374A-B38F-4FB4-9C23-E5B8E186F73C}">
      <dgm:prSet/>
      <dgm:spPr/>
      <dgm:t>
        <a:bodyPr/>
        <a:lstStyle/>
        <a:p>
          <a:pPr>
            <a:lnSpc>
              <a:spcPct val="100000"/>
            </a:lnSpc>
          </a:pPr>
          <a:r>
            <a:rPr lang="en-US"/>
            <a:t>Facilitates cross-border payments and digital asset management.</a:t>
          </a:r>
          <a:endParaRPr lang="en-US" dirty="0"/>
        </a:p>
      </dgm:t>
    </dgm:pt>
    <dgm:pt modelId="{CF43C4F4-8EA1-4F3B-87CC-1487209601B2}" type="parTrans" cxnId="{FD5BD19E-C618-4284-AF32-48478B0E24D1}">
      <dgm:prSet/>
      <dgm:spPr/>
      <dgm:t>
        <a:bodyPr/>
        <a:lstStyle/>
        <a:p>
          <a:endParaRPr lang="en-MY"/>
        </a:p>
      </dgm:t>
    </dgm:pt>
    <dgm:pt modelId="{5A87B00E-E18F-4831-8F85-B6B9D5F058DC}" type="sibTrans" cxnId="{FD5BD19E-C618-4284-AF32-48478B0E24D1}">
      <dgm:prSet/>
      <dgm:spPr/>
      <dgm:t>
        <a:bodyPr/>
        <a:lstStyle/>
        <a:p>
          <a:endParaRPr lang="en-MY"/>
        </a:p>
      </dgm:t>
    </dgm:pt>
    <dgm:pt modelId="{D16E465F-D869-4768-B22D-7E11A7FB2175}">
      <dgm:prSet/>
      <dgm:spPr/>
      <dgm:t>
        <a:bodyPr/>
        <a:lstStyle/>
        <a:p>
          <a:pPr>
            <a:lnSpc>
              <a:spcPct val="100000"/>
            </a:lnSpc>
          </a:pPr>
          <a:r>
            <a:rPr lang="en-US" b="1"/>
            <a:t>Healthcare:</a:t>
          </a:r>
          <a:endParaRPr lang="en-US" dirty="0"/>
        </a:p>
      </dgm:t>
    </dgm:pt>
    <dgm:pt modelId="{A1F14844-8267-4015-AC3C-9F3FCDAEAA7C}" type="parTrans" cxnId="{851A22E7-3ED5-48C0-ACD2-799BEC50AB30}">
      <dgm:prSet/>
      <dgm:spPr/>
      <dgm:t>
        <a:bodyPr/>
        <a:lstStyle/>
        <a:p>
          <a:endParaRPr lang="en-MY"/>
        </a:p>
      </dgm:t>
    </dgm:pt>
    <dgm:pt modelId="{5D7EBD40-437D-4A35-B224-F6D808230B4B}" type="sibTrans" cxnId="{851A22E7-3ED5-48C0-ACD2-799BEC50AB30}">
      <dgm:prSet/>
      <dgm:spPr/>
      <dgm:t>
        <a:bodyPr/>
        <a:lstStyle/>
        <a:p>
          <a:endParaRPr lang="en-MY"/>
        </a:p>
      </dgm:t>
    </dgm:pt>
    <dgm:pt modelId="{7AF70F87-51EB-479E-83C8-C5D08A937C9B}">
      <dgm:prSet/>
      <dgm:spPr/>
      <dgm:t>
        <a:bodyPr/>
        <a:lstStyle/>
        <a:p>
          <a:pPr>
            <a:lnSpc>
              <a:spcPct val="100000"/>
            </a:lnSpc>
          </a:pPr>
          <a:r>
            <a:rPr lang="en-US"/>
            <a:t>Stores and manages patient records securely.</a:t>
          </a:r>
          <a:endParaRPr lang="en-US" dirty="0"/>
        </a:p>
      </dgm:t>
    </dgm:pt>
    <dgm:pt modelId="{5EA8CADE-AF9C-4ACA-877E-4ECF8374305B}" type="parTrans" cxnId="{7093A718-F252-4772-8426-83420247F886}">
      <dgm:prSet/>
      <dgm:spPr/>
      <dgm:t>
        <a:bodyPr/>
        <a:lstStyle/>
        <a:p>
          <a:endParaRPr lang="en-MY"/>
        </a:p>
      </dgm:t>
    </dgm:pt>
    <dgm:pt modelId="{56B397CF-7174-4C93-AD54-C1D277CF3DB1}" type="sibTrans" cxnId="{7093A718-F252-4772-8426-83420247F886}">
      <dgm:prSet/>
      <dgm:spPr/>
      <dgm:t>
        <a:bodyPr/>
        <a:lstStyle/>
        <a:p>
          <a:endParaRPr lang="en-MY"/>
        </a:p>
      </dgm:t>
    </dgm:pt>
    <dgm:pt modelId="{8AD8B2FB-F360-48D5-BF20-7E98949C47E1}">
      <dgm:prSet/>
      <dgm:spPr/>
      <dgm:t>
        <a:bodyPr/>
        <a:lstStyle/>
        <a:p>
          <a:pPr>
            <a:lnSpc>
              <a:spcPct val="100000"/>
            </a:lnSpc>
          </a:pPr>
          <a:r>
            <a:rPr lang="en-US"/>
            <a:t>Enables interoperability among healthcare providers.</a:t>
          </a:r>
          <a:endParaRPr lang="en-US" dirty="0"/>
        </a:p>
      </dgm:t>
    </dgm:pt>
    <dgm:pt modelId="{C7A67459-1E5C-4B45-9BBB-12BDC4780C0E}" type="parTrans" cxnId="{1D300F5C-5724-4947-B7FF-48DEAE22C339}">
      <dgm:prSet/>
      <dgm:spPr/>
      <dgm:t>
        <a:bodyPr/>
        <a:lstStyle/>
        <a:p>
          <a:endParaRPr lang="en-MY"/>
        </a:p>
      </dgm:t>
    </dgm:pt>
    <dgm:pt modelId="{B0AB83F4-4365-411B-9A89-B6ED63D0C6BC}" type="sibTrans" cxnId="{1D300F5C-5724-4947-B7FF-48DEAE22C339}">
      <dgm:prSet/>
      <dgm:spPr/>
      <dgm:t>
        <a:bodyPr/>
        <a:lstStyle/>
        <a:p>
          <a:endParaRPr lang="en-MY"/>
        </a:p>
      </dgm:t>
    </dgm:pt>
    <dgm:pt modelId="{BF8BD0FB-D1CD-4862-8C30-936F80201CCE}">
      <dgm:prSet/>
      <dgm:spPr/>
      <dgm:t>
        <a:bodyPr/>
        <a:lstStyle/>
        <a:p>
          <a:pPr>
            <a:lnSpc>
              <a:spcPct val="100000"/>
            </a:lnSpc>
          </a:pPr>
          <a:r>
            <a:rPr lang="en-US" b="1"/>
            <a:t>Voting Systems:</a:t>
          </a:r>
          <a:endParaRPr lang="en-US" dirty="0"/>
        </a:p>
      </dgm:t>
    </dgm:pt>
    <dgm:pt modelId="{7E2AD5F2-FE63-4064-B703-22E2ED02E471}" type="parTrans" cxnId="{7F1615C4-544A-4B79-AEE2-A4C412FC0905}">
      <dgm:prSet/>
      <dgm:spPr/>
      <dgm:t>
        <a:bodyPr/>
        <a:lstStyle/>
        <a:p>
          <a:endParaRPr lang="en-MY"/>
        </a:p>
      </dgm:t>
    </dgm:pt>
    <dgm:pt modelId="{37D592CD-9B7E-4E7D-B663-2712ECEBA3E8}" type="sibTrans" cxnId="{7F1615C4-544A-4B79-AEE2-A4C412FC0905}">
      <dgm:prSet/>
      <dgm:spPr/>
      <dgm:t>
        <a:bodyPr/>
        <a:lstStyle/>
        <a:p>
          <a:endParaRPr lang="en-MY"/>
        </a:p>
      </dgm:t>
    </dgm:pt>
    <dgm:pt modelId="{EF01EAF8-D587-4F3F-81F6-EB7ABE336F42}">
      <dgm:prSet/>
      <dgm:spPr/>
      <dgm:t>
        <a:bodyPr/>
        <a:lstStyle/>
        <a:p>
          <a:pPr>
            <a:lnSpc>
              <a:spcPct val="100000"/>
            </a:lnSpc>
          </a:pPr>
          <a:r>
            <a:rPr lang="en-US"/>
            <a:t>Creates secure and tamper-proof voting processes.</a:t>
          </a:r>
          <a:endParaRPr lang="en-US" dirty="0"/>
        </a:p>
      </dgm:t>
    </dgm:pt>
    <dgm:pt modelId="{CF2DAFB2-4DC3-4A7F-94F0-19EBCEF0374D}" type="parTrans" cxnId="{C9D6B77D-E127-4D66-B403-088310EE3E9A}">
      <dgm:prSet/>
      <dgm:spPr/>
      <dgm:t>
        <a:bodyPr/>
        <a:lstStyle/>
        <a:p>
          <a:endParaRPr lang="en-MY"/>
        </a:p>
      </dgm:t>
    </dgm:pt>
    <dgm:pt modelId="{0A3FCBEC-5C62-402D-9D91-B8A6C8B530E6}" type="sibTrans" cxnId="{C9D6B77D-E127-4D66-B403-088310EE3E9A}">
      <dgm:prSet/>
      <dgm:spPr/>
      <dgm:t>
        <a:bodyPr/>
        <a:lstStyle/>
        <a:p>
          <a:endParaRPr lang="en-MY"/>
        </a:p>
      </dgm:t>
    </dgm:pt>
    <dgm:pt modelId="{E6D386A4-C53D-4E70-B51A-C91FC5DC44F4}">
      <dgm:prSet/>
      <dgm:spPr/>
      <dgm:t>
        <a:bodyPr/>
        <a:lstStyle/>
        <a:p>
          <a:pPr>
            <a:lnSpc>
              <a:spcPct val="100000"/>
            </a:lnSpc>
          </a:pPr>
          <a:r>
            <a:rPr lang="en-US"/>
            <a:t>Enhances security and transparency in elections.</a:t>
          </a:r>
          <a:endParaRPr lang="en-US" dirty="0"/>
        </a:p>
      </dgm:t>
    </dgm:pt>
    <dgm:pt modelId="{9146E690-89E3-48E8-9551-422AB9219F15}" type="parTrans" cxnId="{4ABB3CB8-7BC3-4568-9932-1CD3D7B6FDA9}">
      <dgm:prSet/>
      <dgm:spPr/>
      <dgm:t>
        <a:bodyPr/>
        <a:lstStyle/>
        <a:p>
          <a:endParaRPr lang="en-MY"/>
        </a:p>
      </dgm:t>
    </dgm:pt>
    <dgm:pt modelId="{4F5CA2DD-7FD4-4123-BEBD-3C9E89181CE0}" type="sibTrans" cxnId="{4ABB3CB8-7BC3-4568-9932-1CD3D7B6FDA9}">
      <dgm:prSet/>
      <dgm:spPr/>
      <dgm:t>
        <a:bodyPr/>
        <a:lstStyle/>
        <a:p>
          <a:endParaRPr lang="en-MY"/>
        </a:p>
      </dgm:t>
    </dgm:pt>
    <dgm:pt modelId="{1398A32D-7CED-4F38-80C4-A0E4AC46ED03}">
      <dgm:prSet/>
      <dgm:spPr/>
      <dgm:t>
        <a:bodyPr/>
        <a:lstStyle/>
        <a:p>
          <a:pPr>
            <a:lnSpc>
              <a:spcPct val="100000"/>
            </a:lnSpc>
          </a:pPr>
          <a:r>
            <a:rPr lang="en-US" b="1"/>
            <a:t>Identity Management:</a:t>
          </a:r>
          <a:endParaRPr lang="en-US" dirty="0"/>
        </a:p>
      </dgm:t>
    </dgm:pt>
    <dgm:pt modelId="{DF9C40E3-C8D8-48F3-A65D-083A089324D3}" type="parTrans" cxnId="{6E87D7A4-A34B-4F8D-9EAB-A1E187008038}">
      <dgm:prSet/>
      <dgm:spPr/>
      <dgm:t>
        <a:bodyPr/>
        <a:lstStyle/>
        <a:p>
          <a:endParaRPr lang="en-MY"/>
        </a:p>
      </dgm:t>
    </dgm:pt>
    <dgm:pt modelId="{7F77E456-B315-4255-988C-D6A10F1CB973}" type="sibTrans" cxnId="{6E87D7A4-A34B-4F8D-9EAB-A1E187008038}">
      <dgm:prSet/>
      <dgm:spPr/>
      <dgm:t>
        <a:bodyPr/>
        <a:lstStyle/>
        <a:p>
          <a:endParaRPr lang="en-MY"/>
        </a:p>
      </dgm:t>
    </dgm:pt>
    <dgm:pt modelId="{801CCAA9-5372-4CA7-A652-60A2286768F8}">
      <dgm:prSet/>
      <dgm:spPr/>
      <dgm:t>
        <a:bodyPr/>
        <a:lstStyle/>
        <a:p>
          <a:pPr>
            <a:lnSpc>
              <a:spcPct val="100000"/>
            </a:lnSpc>
          </a:pPr>
          <a:r>
            <a:rPr lang="en-US"/>
            <a:t>Provides decentralized identity management.</a:t>
          </a:r>
          <a:endParaRPr lang="en-US" dirty="0"/>
        </a:p>
      </dgm:t>
    </dgm:pt>
    <dgm:pt modelId="{EEB25385-A291-4C0F-80DB-A78F3DAF6844}" type="parTrans" cxnId="{70A88293-883F-4C1B-88D7-CD8DCE934ED9}">
      <dgm:prSet/>
      <dgm:spPr/>
      <dgm:t>
        <a:bodyPr/>
        <a:lstStyle/>
        <a:p>
          <a:endParaRPr lang="en-MY"/>
        </a:p>
      </dgm:t>
    </dgm:pt>
    <dgm:pt modelId="{71DA099D-B7F9-4670-ACC9-829ABF31B311}" type="sibTrans" cxnId="{70A88293-883F-4C1B-88D7-CD8DCE934ED9}">
      <dgm:prSet/>
      <dgm:spPr/>
      <dgm:t>
        <a:bodyPr/>
        <a:lstStyle/>
        <a:p>
          <a:endParaRPr lang="en-MY"/>
        </a:p>
      </dgm:t>
    </dgm:pt>
    <dgm:pt modelId="{24D6AABD-FC86-4747-9CDD-5AA43DCA302D}">
      <dgm:prSet/>
      <dgm:spPr/>
      <dgm:t>
        <a:bodyPr/>
        <a:lstStyle/>
        <a:p>
          <a:pPr>
            <a:lnSpc>
              <a:spcPct val="100000"/>
            </a:lnSpc>
          </a:pPr>
          <a:r>
            <a:rPr lang="en-US"/>
            <a:t>Offers control over personal data and mitigates identity theft risks.</a:t>
          </a:r>
          <a:endParaRPr lang="en-US" dirty="0"/>
        </a:p>
      </dgm:t>
    </dgm:pt>
    <dgm:pt modelId="{41D06640-173E-4D4C-9439-1BAA568C562E}" type="parTrans" cxnId="{F57D5601-9805-4AF6-A27F-C18D12075B8B}">
      <dgm:prSet/>
      <dgm:spPr/>
      <dgm:t>
        <a:bodyPr/>
        <a:lstStyle/>
        <a:p>
          <a:endParaRPr lang="en-MY"/>
        </a:p>
      </dgm:t>
    </dgm:pt>
    <dgm:pt modelId="{09265CDE-77FA-4E97-A147-CADEC35E4417}" type="sibTrans" cxnId="{F57D5601-9805-4AF6-A27F-C18D12075B8B}">
      <dgm:prSet/>
      <dgm:spPr/>
      <dgm:t>
        <a:bodyPr/>
        <a:lstStyle/>
        <a:p>
          <a:endParaRPr lang="en-MY"/>
        </a:p>
      </dgm:t>
    </dgm:pt>
    <dgm:pt modelId="{B6861DF9-94CA-4B90-8192-7004D17C7192}">
      <dgm:prSet/>
      <dgm:spPr/>
      <dgm:t>
        <a:bodyPr/>
        <a:lstStyle/>
        <a:p>
          <a:pPr>
            <a:lnSpc>
              <a:spcPct val="100000"/>
            </a:lnSpc>
          </a:pPr>
          <a:r>
            <a:rPr lang="en-US" b="1"/>
            <a:t>Intellectual Property Protection:</a:t>
          </a:r>
          <a:endParaRPr lang="en-US" dirty="0"/>
        </a:p>
      </dgm:t>
    </dgm:pt>
    <dgm:pt modelId="{A76AA46F-9A32-4CD4-BA82-64846DF32C38}" type="parTrans" cxnId="{7B41B38D-605B-4185-9C95-6039128C78B1}">
      <dgm:prSet/>
      <dgm:spPr/>
      <dgm:t>
        <a:bodyPr/>
        <a:lstStyle/>
        <a:p>
          <a:endParaRPr lang="en-MY"/>
        </a:p>
      </dgm:t>
    </dgm:pt>
    <dgm:pt modelId="{D5331C8A-A386-42E4-93C7-089FCDEA6942}" type="sibTrans" cxnId="{7B41B38D-605B-4185-9C95-6039128C78B1}">
      <dgm:prSet/>
      <dgm:spPr/>
      <dgm:t>
        <a:bodyPr/>
        <a:lstStyle/>
        <a:p>
          <a:endParaRPr lang="en-MY"/>
        </a:p>
      </dgm:t>
    </dgm:pt>
    <dgm:pt modelId="{333B622B-3F82-4C5C-B8D5-CC05147FB4B8}">
      <dgm:prSet/>
      <dgm:spPr/>
      <dgm:t>
        <a:bodyPr/>
        <a:lstStyle/>
        <a:p>
          <a:pPr>
            <a:lnSpc>
              <a:spcPct val="100000"/>
            </a:lnSpc>
          </a:pPr>
          <a:r>
            <a:rPr lang="en-US"/>
            <a:t>Manages and protects intellectual property rights securely.</a:t>
          </a:r>
          <a:endParaRPr lang="en-US" dirty="0"/>
        </a:p>
      </dgm:t>
    </dgm:pt>
    <dgm:pt modelId="{8F0A03A0-C0EA-48F9-8108-96134AE4CE11}" type="parTrans" cxnId="{D2B3788F-2E07-4DE5-AE32-A4205E97D445}">
      <dgm:prSet/>
      <dgm:spPr/>
      <dgm:t>
        <a:bodyPr/>
        <a:lstStyle/>
        <a:p>
          <a:endParaRPr lang="en-MY"/>
        </a:p>
      </dgm:t>
    </dgm:pt>
    <dgm:pt modelId="{6BF63B97-3E93-4D23-A6C0-B7F917DE5915}" type="sibTrans" cxnId="{D2B3788F-2E07-4DE5-AE32-A4205E97D445}">
      <dgm:prSet/>
      <dgm:spPr/>
      <dgm:t>
        <a:bodyPr/>
        <a:lstStyle/>
        <a:p>
          <a:endParaRPr lang="en-MY"/>
        </a:p>
      </dgm:t>
    </dgm:pt>
    <dgm:pt modelId="{693C7BDB-1755-4A70-9585-978F91FDC411}">
      <dgm:prSet/>
      <dgm:spPr/>
      <dgm:t>
        <a:bodyPr/>
        <a:lstStyle/>
        <a:p>
          <a:pPr>
            <a:lnSpc>
              <a:spcPct val="100000"/>
            </a:lnSpc>
          </a:pPr>
          <a:r>
            <a:rPr lang="en-US"/>
            <a:t>Ensures transparency and authenticity in patent, trademark, and copyright management.</a:t>
          </a:r>
          <a:endParaRPr lang="en-US" dirty="0"/>
        </a:p>
      </dgm:t>
    </dgm:pt>
    <dgm:pt modelId="{C8344BAC-84D5-4A52-B9B2-620246184396}" type="parTrans" cxnId="{A2D9F9EB-D31F-4F55-848C-42A638744C84}">
      <dgm:prSet/>
      <dgm:spPr/>
      <dgm:t>
        <a:bodyPr/>
        <a:lstStyle/>
        <a:p>
          <a:endParaRPr lang="en-MY"/>
        </a:p>
      </dgm:t>
    </dgm:pt>
    <dgm:pt modelId="{90A5CA55-E206-49CF-9D9E-3C1C2A771742}" type="sibTrans" cxnId="{A2D9F9EB-D31F-4F55-848C-42A638744C84}">
      <dgm:prSet/>
      <dgm:spPr/>
      <dgm:t>
        <a:bodyPr/>
        <a:lstStyle/>
        <a:p>
          <a:endParaRPr lang="en-MY"/>
        </a:p>
      </dgm:t>
    </dgm:pt>
    <dgm:pt modelId="{C05DF181-71A1-465C-8BC5-D024695DC0FD}" type="pres">
      <dgm:prSet presAssocID="{67D92EC5-07F0-48E8-8992-4A7CA4A64829}" presName="root" presStyleCnt="0">
        <dgm:presLayoutVars>
          <dgm:dir/>
          <dgm:resizeHandles val="exact"/>
        </dgm:presLayoutVars>
      </dgm:prSet>
      <dgm:spPr/>
    </dgm:pt>
    <dgm:pt modelId="{80EC7502-7329-47E2-AD5F-33B9E14B83FB}" type="pres">
      <dgm:prSet presAssocID="{9217AF3B-BEEB-4EC0-91C7-F390295B8052}" presName="compNode" presStyleCnt="0"/>
      <dgm:spPr/>
    </dgm:pt>
    <dgm:pt modelId="{A03D8CF9-6A4B-4362-B74E-4DAEBEFDE0B7}" type="pres">
      <dgm:prSet presAssocID="{9217AF3B-BEEB-4EC0-91C7-F390295B8052}" presName="bgRect" presStyleLbl="bgShp" presStyleIdx="0" presStyleCnt="6"/>
      <dgm:spPr/>
    </dgm:pt>
    <dgm:pt modelId="{3524971C-4EEB-4E7A-AECB-CA25EAD6D2CF}" type="pres">
      <dgm:prSet presAssocID="{9217AF3B-BEEB-4EC0-91C7-F390295B805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7E898424-36FC-41BB-AEA2-D1CA3059CD64}" type="pres">
      <dgm:prSet presAssocID="{9217AF3B-BEEB-4EC0-91C7-F390295B8052}" presName="spaceRect" presStyleCnt="0"/>
      <dgm:spPr/>
    </dgm:pt>
    <dgm:pt modelId="{4F1BEA23-ACA5-483D-9939-BA6429D54DB1}" type="pres">
      <dgm:prSet presAssocID="{9217AF3B-BEEB-4EC0-91C7-F390295B8052}" presName="parTx" presStyleLbl="revTx" presStyleIdx="0" presStyleCnt="12">
        <dgm:presLayoutVars>
          <dgm:chMax val="0"/>
          <dgm:chPref val="0"/>
        </dgm:presLayoutVars>
      </dgm:prSet>
      <dgm:spPr/>
    </dgm:pt>
    <dgm:pt modelId="{B5CAE647-B5A0-4649-9F5B-19CE12433AB7}" type="pres">
      <dgm:prSet presAssocID="{9217AF3B-BEEB-4EC0-91C7-F390295B8052}" presName="desTx" presStyleLbl="revTx" presStyleIdx="1" presStyleCnt="12">
        <dgm:presLayoutVars/>
      </dgm:prSet>
      <dgm:spPr/>
    </dgm:pt>
    <dgm:pt modelId="{FE4099F7-3AA8-4537-AD58-6A1F6EDEAAC9}" type="pres">
      <dgm:prSet presAssocID="{A141339B-D083-49ED-B831-47CD962230E3}" presName="sibTrans" presStyleCnt="0"/>
      <dgm:spPr/>
    </dgm:pt>
    <dgm:pt modelId="{EC21B196-871A-4F73-8EA9-FE39F6B46249}" type="pres">
      <dgm:prSet presAssocID="{090B5BC9-57E5-4ED7-B846-664B0CA68B38}" presName="compNode" presStyleCnt="0"/>
      <dgm:spPr/>
    </dgm:pt>
    <dgm:pt modelId="{8ECFF358-294F-4B50-86EC-565E93610252}" type="pres">
      <dgm:prSet presAssocID="{090B5BC9-57E5-4ED7-B846-664B0CA68B38}" presName="bgRect" presStyleLbl="bgShp" presStyleIdx="1" presStyleCnt="6"/>
      <dgm:spPr/>
    </dgm:pt>
    <dgm:pt modelId="{C22E624A-4E39-431C-8500-A535058905B6}" type="pres">
      <dgm:prSet presAssocID="{090B5BC9-57E5-4ED7-B846-664B0CA68B3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022E37EB-12B8-45FC-B35B-02FBAD5477E6}" type="pres">
      <dgm:prSet presAssocID="{090B5BC9-57E5-4ED7-B846-664B0CA68B38}" presName="spaceRect" presStyleCnt="0"/>
      <dgm:spPr/>
    </dgm:pt>
    <dgm:pt modelId="{3CC8D13D-D89F-4141-B683-3ED1C0498AE7}" type="pres">
      <dgm:prSet presAssocID="{090B5BC9-57E5-4ED7-B846-664B0CA68B38}" presName="parTx" presStyleLbl="revTx" presStyleIdx="2" presStyleCnt="12">
        <dgm:presLayoutVars>
          <dgm:chMax val="0"/>
          <dgm:chPref val="0"/>
        </dgm:presLayoutVars>
      </dgm:prSet>
      <dgm:spPr/>
    </dgm:pt>
    <dgm:pt modelId="{441DF44D-EA7D-4B90-8204-E6D24C420757}" type="pres">
      <dgm:prSet presAssocID="{090B5BC9-57E5-4ED7-B846-664B0CA68B38}" presName="desTx" presStyleLbl="revTx" presStyleIdx="3" presStyleCnt="12">
        <dgm:presLayoutVars/>
      </dgm:prSet>
      <dgm:spPr/>
    </dgm:pt>
    <dgm:pt modelId="{E4BF6375-BB0D-4433-A584-16008E72D1A3}" type="pres">
      <dgm:prSet presAssocID="{9EA2B8FA-7734-473B-A09B-074244F1368F}" presName="sibTrans" presStyleCnt="0"/>
      <dgm:spPr/>
    </dgm:pt>
    <dgm:pt modelId="{D3DDEC12-1EFB-41B8-B8BE-65B346E32FEE}" type="pres">
      <dgm:prSet presAssocID="{D16E465F-D869-4768-B22D-7E11A7FB2175}" presName="compNode" presStyleCnt="0"/>
      <dgm:spPr/>
    </dgm:pt>
    <dgm:pt modelId="{3BE7088B-FA2F-424B-BB6A-5D39590C7C8A}" type="pres">
      <dgm:prSet presAssocID="{D16E465F-D869-4768-B22D-7E11A7FB2175}" presName="bgRect" presStyleLbl="bgShp" presStyleIdx="2" presStyleCnt="6"/>
      <dgm:spPr/>
    </dgm:pt>
    <dgm:pt modelId="{BC4F542D-CD34-4CF4-96E7-F7088B4EEBFB}" type="pres">
      <dgm:prSet presAssocID="{D16E465F-D869-4768-B22D-7E11A7FB217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4D1F0C51-EA6A-47BD-A007-E091FCC562E7}" type="pres">
      <dgm:prSet presAssocID="{D16E465F-D869-4768-B22D-7E11A7FB2175}" presName="spaceRect" presStyleCnt="0"/>
      <dgm:spPr/>
    </dgm:pt>
    <dgm:pt modelId="{BD702B20-B5EB-40C8-9C0A-FDF63FE9791E}" type="pres">
      <dgm:prSet presAssocID="{D16E465F-D869-4768-B22D-7E11A7FB2175}" presName="parTx" presStyleLbl="revTx" presStyleIdx="4" presStyleCnt="12">
        <dgm:presLayoutVars>
          <dgm:chMax val="0"/>
          <dgm:chPref val="0"/>
        </dgm:presLayoutVars>
      </dgm:prSet>
      <dgm:spPr/>
    </dgm:pt>
    <dgm:pt modelId="{1B356531-3BDA-453E-BB00-3C496BAEE657}" type="pres">
      <dgm:prSet presAssocID="{D16E465F-D869-4768-B22D-7E11A7FB2175}" presName="desTx" presStyleLbl="revTx" presStyleIdx="5" presStyleCnt="12">
        <dgm:presLayoutVars/>
      </dgm:prSet>
      <dgm:spPr/>
    </dgm:pt>
    <dgm:pt modelId="{97A432ED-88AE-4171-9337-4BDB2453B114}" type="pres">
      <dgm:prSet presAssocID="{5D7EBD40-437D-4A35-B224-F6D808230B4B}" presName="sibTrans" presStyleCnt="0"/>
      <dgm:spPr/>
    </dgm:pt>
    <dgm:pt modelId="{0990F65C-1F23-4D33-956C-3EFBD05EB5C0}" type="pres">
      <dgm:prSet presAssocID="{BF8BD0FB-D1CD-4862-8C30-936F80201CCE}" presName="compNode" presStyleCnt="0"/>
      <dgm:spPr/>
    </dgm:pt>
    <dgm:pt modelId="{54C48B8B-48EF-4DC2-A0C8-E8F1D76B9499}" type="pres">
      <dgm:prSet presAssocID="{BF8BD0FB-D1CD-4862-8C30-936F80201CCE}" presName="bgRect" presStyleLbl="bgShp" presStyleIdx="3" presStyleCnt="6"/>
      <dgm:spPr/>
    </dgm:pt>
    <dgm:pt modelId="{120D24FD-C4F5-499A-A2D6-6B58A70729D8}" type="pres">
      <dgm:prSet presAssocID="{BF8BD0FB-D1CD-4862-8C30-936F80201CC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237E66B5-0952-42AE-89FC-5A740F7B06E8}" type="pres">
      <dgm:prSet presAssocID="{BF8BD0FB-D1CD-4862-8C30-936F80201CCE}" presName="spaceRect" presStyleCnt="0"/>
      <dgm:spPr/>
    </dgm:pt>
    <dgm:pt modelId="{10C885B5-3BD3-4072-AFBE-D56BC61AB58E}" type="pres">
      <dgm:prSet presAssocID="{BF8BD0FB-D1CD-4862-8C30-936F80201CCE}" presName="parTx" presStyleLbl="revTx" presStyleIdx="6" presStyleCnt="12">
        <dgm:presLayoutVars>
          <dgm:chMax val="0"/>
          <dgm:chPref val="0"/>
        </dgm:presLayoutVars>
      </dgm:prSet>
      <dgm:spPr/>
    </dgm:pt>
    <dgm:pt modelId="{DB8547DB-F8BA-4099-B779-EC59B46B7AC7}" type="pres">
      <dgm:prSet presAssocID="{BF8BD0FB-D1CD-4862-8C30-936F80201CCE}" presName="desTx" presStyleLbl="revTx" presStyleIdx="7" presStyleCnt="12">
        <dgm:presLayoutVars/>
      </dgm:prSet>
      <dgm:spPr/>
    </dgm:pt>
    <dgm:pt modelId="{21843148-3A6E-41A8-A864-80377C348BBE}" type="pres">
      <dgm:prSet presAssocID="{37D592CD-9B7E-4E7D-B663-2712ECEBA3E8}" presName="sibTrans" presStyleCnt="0"/>
      <dgm:spPr/>
    </dgm:pt>
    <dgm:pt modelId="{DF58A617-406C-4822-87EA-0CF70119E8A5}" type="pres">
      <dgm:prSet presAssocID="{1398A32D-7CED-4F38-80C4-A0E4AC46ED03}" presName="compNode" presStyleCnt="0"/>
      <dgm:spPr/>
    </dgm:pt>
    <dgm:pt modelId="{01A86ADF-82C7-43CC-8432-C11A23291560}" type="pres">
      <dgm:prSet presAssocID="{1398A32D-7CED-4F38-80C4-A0E4AC46ED03}" presName="bgRect" presStyleLbl="bgShp" presStyleIdx="4" presStyleCnt="6"/>
      <dgm:spPr/>
    </dgm:pt>
    <dgm:pt modelId="{2B78C783-C6B3-4B35-8B5E-A2D35C6682E9}" type="pres">
      <dgm:prSet presAssocID="{1398A32D-7CED-4F38-80C4-A0E4AC46ED0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mployee Badge"/>
        </a:ext>
      </dgm:extLst>
    </dgm:pt>
    <dgm:pt modelId="{0B7B8477-4494-498F-B65D-27C0DDD11930}" type="pres">
      <dgm:prSet presAssocID="{1398A32D-7CED-4F38-80C4-A0E4AC46ED03}" presName="spaceRect" presStyleCnt="0"/>
      <dgm:spPr/>
    </dgm:pt>
    <dgm:pt modelId="{449EB877-4241-467A-9C50-AE222B451A5D}" type="pres">
      <dgm:prSet presAssocID="{1398A32D-7CED-4F38-80C4-A0E4AC46ED03}" presName="parTx" presStyleLbl="revTx" presStyleIdx="8" presStyleCnt="12">
        <dgm:presLayoutVars>
          <dgm:chMax val="0"/>
          <dgm:chPref val="0"/>
        </dgm:presLayoutVars>
      </dgm:prSet>
      <dgm:spPr/>
    </dgm:pt>
    <dgm:pt modelId="{442E909B-1EBA-4422-8CC1-8680FEAC7241}" type="pres">
      <dgm:prSet presAssocID="{1398A32D-7CED-4F38-80C4-A0E4AC46ED03}" presName="desTx" presStyleLbl="revTx" presStyleIdx="9" presStyleCnt="12">
        <dgm:presLayoutVars/>
      </dgm:prSet>
      <dgm:spPr/>
    </dgm:pt>
    <dgm:pt modelId="{D56DB8AE-2A6E-42E4-962E-A7D6AEC404BB}" type="pres">
      <dgm:prSet presAssocID="{7F77E456-B315-4255-988C-D6A10F1CB973}" presName="sibTrans" presStyleCnt="0"/>
      <dgm:spPr/>
    </dgm:pt>
    <dgm:pt modelId="{14AC4939-A6C8-439D-A71E-A38778EE1576}" type="pres">
      <dgm:prSet presAssocID="{B6861DF9-94CA-4B90-8192-7004D17C7192}" presName="compNode" presStyleCnt="0"/>
      <dgm:spPr/>
    </dgm:pt>
    <dgm:pt modelId="{471403B9-449E-495D-BF7E-95E0C6541CAD}" type="pres">
      <dgm:prSet presAssocID="{B6861DF9-94CA-4B90-8192-7004D17C7192}" presName="bgRect" presStyleLbl="bgShp" presStyleIdx="5" presStyleCnt="6"/>
      <dgm:spPr/>
    </dgm:pt>
    <dgm:pt modelId="{0DC74CF5-B542-4EE1-9603-EC7191222581}" type="pres">
      <dgm:prSet presAssocID="{B6861DF9-94CA-4B90-8192-7004D17C719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andshake"/>
        </a:ext>
      </dgm:extLst>
    </dgm:pt>
    <dgm:pt modelId="{685C9034-183D-4421-B81F-8651761C91A8}" type="pres">
      <dgm:prSet presAssocID="{B6861DF9-94CA-4B90-8192-7004D17C7192}" presName="spaceRect" presStyleCnt="0"/>
      <dgm:spPr/>
    </dgm:pt>
    <dgm:pt modelId="{CB83E157-6709-490B-9864-E5BFFBEAE2E2}" type="pres">
      <dgm:prSet presAssocID="{B6861DF9-94CA-4B90-8192-7004D17C7192}" presName="parTx" presStyleLbl="revTx" presStyleIdx="10" presStyleCnt="12">
        <dgm:presLayoutVars>
          <dgm:chMax val="0"/>
          <dgm:chPref val="0"/>
        </dgm:presLayoutVars>
      </dgm:prSet>
      <dgm:spPr/>
    </dgm:pt>
    <dgm:pt modelId="{1C343C56-BEFE-4D99-A70D-D6EF09DC4CBA}" type="pres">
      <dgm:prSet presAssocID="{B6861DF9-94CA-4B90-8192-7004D17C7192}" presName="desTx" presStyleLbl="revTx" presStyleIdx="11" presStyleCnt="12">
        <dgm:presLayoutVars/>
      </dgm:prSet>
      <dgm:spPr/>
    </dgm:pt>
  </dgm:ptLst>
  <dgm:cxnLst>
    <dgm:cxn modelId="{F57D5601-9805-4AF6-A27F-C18D12075B8B}" srcId="{1398A32D-7CED-4F38-80C4-A0E4AC46ED03}" destId="{24D6AABD-FC86-4747-9CDD-5AA43DCA302D}" srcOrd="1" destOrd="0" parTransId="{41D06640-173E-4D4C-9439-1BAA568C562E}" sibTransId="{09265CDE-77FA-4E97-A147-CADEC35E4417}"/>
    <dgm:cxn modelId="{261DBE05-0AD8-45B9-BB91-C08ABBBA75FC}" type="presOf" srcId="{129F1F2C-7F15-4615-A4B0-235F8C7BF25D}" destId="{B5CAE647-B5A0-4649-9F5B-19CE12433AB7}" srcOrd="0" destOrd="0" presId="urn:microsoft.com/office/officeart/2018/2/layout/IconVerticalSolidList"/>
    <dgm:cxn modelId="{1A163A08-9648-4DFD-A9D5-9295D9A4E3B0}" type="presOf" srcId="{801CCAA9-5372-4CA7-A652-60A2286768F8}" destId="{442E909B-1EBA-4422-8CC1-8680FEAC7241}" srcOrd="0" destOrd="0" presId="urn:microsoft.com/office/officeart/2018/2/layout/IconVerticalSolidList"/>
    <dgm:cxn modelId="{7093A718-F252-4772-8426-83420247F886}" srcId="{D16E465F-D869-4768-B22D-7E11A7FB2175}" destId="{7AF70F87-51EB-479E-83C8-C5D08A937C9B}" srcOrd="0" destOrd="0" parTransId="{5EA8CADE-AF9C-4ACA-877E-4ECF8374305B}" sibTransId="{56B397CF-7174-4C93-AD54-C1D277CF3DB1}"/>
    <dgm:cxn modelId="{05B1AC23-FE32-4BCC-998C-8D5DD4370677}" type="presOf" srcId="{E6D386A4-C53D-4E70-B51A-C91FC5DC44F4}" destId="{DB8547DB-F8BA-4099-B779-EC59B46B7AC7}" srcOrd="0" destOrd="1" presId="urn:microsoft.com/office/officeart/2018/2/layout/IconVerticalSolidList"/>
    <dgm:cxn modelId="{C1355228-5EDA-4814-AF31-EE8D70BFE5AE}" srcId="{67D92EC5-07F0-48E8-8992-4A7CA4A64829}" destId="{090B5BC9-57E5-4ED7-B846-664B0CA68B38}" srcOrd="1" destOrd="0" parTransId="{A790466B-231B-42C2-B63B-CC6DA48925EA}" sibTransId="{9EA2B8FA-7734-473B-A09B-074244F1368F}"/>
    <dgm:cxn modelId="{1CFE3332-16BD-4308-9034-E10E7D9C4D76}" type="presOf" srcId="{090B5BC9-57E5-4ED7-B846-664B0CA68B38}" destId="{3CC8D13D-D89F-4141-B683-3ED1C0498AE7}" srcOrd="0" destOrd="0" presId="urn:microsoft.com/office/officeart/2018/2/layout/IconVerticalSolidList"/>
    <dgm:cxn modelId="{C072DF36-5155-45E7-BF95-2EFC8625110D}" type="presOf" srcId="{E606FB50-8076-4F7B-97F3-6F3765B57268}" destId="{B5CAE647-B5A0-4649-9F5B-19CE12433AB7}" srcOrd="0" destOrd="1" presId="urn:microsoft.com/office/officeart/2018/2/layout/IconVerticalSolidList"/>
    <dgm:cxn modelId="{1D300F5C-5724-4947-B7FF-48DEAE22C339}" srcId="{D16E465F-D869-4768-B22D-7E11A7FB2175}" destId="{8AD8B2FB-F360-48D5-BF20-7E98949C47E1}" srcOrd="1" destOrd="0" parTransId="{C7A67459-1E5C-4B45-9BBB-12BDC4780C0E}" sibTransId="{B0AB83F4-4365-411B-9A89-B6ED63D0C6BC}"/>
    <dgm:cxn modelId="{06E6FB41-37BA-4E20-8AB6-0604CCC3DE47}" srcId="{9217AF3B-BEEB-4EC0-91C7-F390295B8052}" destId="{129F1F2C-7F15-4615-A4B0-235F8C7BF25D}" srcOrd="0" destOrd="0" parTransId="{86BB2AFC-3085-4256-85C7-4587012859AF}" sibTransId="{A80E0F58-238B-474D-99E3-D8E405EB5F54}"/>
    <dgm:cxn modelId="{B0579667-6E34-4D96-B45A-14A8F7E7DEB3}" type="presOf" srcId="{693C7BDB-1755-4A70-9585-978F91FDC411}" destId="{1C343C56-BEFE-4D99-A70D-D6EF09DC4CBA}" srcOrd="0" destOrd="1" presId="urn:microsoft.com/office/officeart/2018/2/layout/IconVerticalSolidList"/>
    <dgm:cxn modelId="{8BAEE86E-4A00-45DD-AF1A-ED1C214A9C6E}" type="presOf" srcId="{1398A32D-7CED-4F38-80C4-A0E4AC46ED03}" destId="{449EB877-4241-467A-9C50-AE222B451A5D}" srcOrd="0" destOrd="0" presId="urn:microsoft.com/office/officeart/2018/2/layout/IconVerticalSolidList"/>
    <dgm:cxn modelId="{9EE23653-EEF0-4AD6-97A2-B4768BD4AE59}" srcId="{67D92EC5-07F0-48E8-8992-4A7CA4A64829}" destId="{9217AF3B-BEEB-4EC0-91C7-F390295B8052}" srcOrd="0" destOrd="0" parTransId="{BACA3324-2DBB-4BF8-B28C-2F33AAC9443C}" sibTransId="{A141339B-D083-49ED-B831-47CD962230E3}"/>
    <dgm:cxn modelId="{ACFDC378-4291-4DA9-A1B1-48B1BEBF0401}" type="presOf" srcId="{333B622B-3F82-4C5C-B8D5-CC05147FB4B8}" destId="{1C343C56-BEFE-4D99-A70D-D6EF09DC4CBA}" srcOrd="0" destOrd="0" presId="urn:microsoft.com/office/officeart/2018/2/layout/IconVerticalSolidList"/>
    <dgm:cxn modelId="{C9D6B77D-E127-4D66-B403-088310EE3E9A}" srcId="{BF8BD0FB-D1CD-4862-8C30-936F80201CCE}" destId="{EF01EAF8-D587-4F3F-81F6-EB7ABE336F42}" srcOrd="0" destOrd="0" parTransId="{CF2DAFB2-4DC3-4A7F-94F0-19EBCEF0374D}" sibTransId="{0A3FCBEC-5C62-402D-9D91-B8A6C8B530E6}"/>
    <dgm:cxn modelId="{66BB9285-0A48-4CEB-91C3-84BB273CC4AB}" type="presOf" srcId="{67D92EC5-07F0-48E8-8992-4A7CA4A64829}" destId="{C05DF181-71A1-465C-8BC5-D024695DC0FD}" srcOrd="0" destOrd="0" presId="urn:microsoft.com/office/officeart/2018/2/layout/IconVerticalSolidList"/>
    <dgm:cxn modelId="{6722D889-6B05-4B36-8DCA-DED65194B143}" type="presOf" srcId="{D16E465F-D869-4768-B22D-7E11A7FB2175}" destId="{BD702B20-B5EB-40C8-9C0A-FDF63FE9791E}" srcOrd="0" destOrd="0" presId="urn:microsoft.com/office/officeart/2018/2/layout/IconVerticalSolidList"/>
    <dgm:cxn modelId="{7B41B38D-605B-4185-9C95-6039128C78B1}" srcId="{67D92EC5-07F0-48E8-8992-4A7CA4A64829}" destId="{B6861DF9-94CA-4B90-8192-7004D17C7192}" srcOrd="5" destOrd="0" parTransId="{A76AA46F-9A32-4CD4-BA82-64846DF32C38}" sibTransId="{D5331C8A-A386-42E4-93C7-089FCDEA6942}"/>
    <dgm:cxn modelId="{D2B3788F-2E07-4DE5-AE32-A4205E97D445}" srcId="{B6861DF9-94CA-4B90-8192-7004D17C7192}" destId="{333B622B-3F82-4C5C-B8D5-CC05147FB4B8}" srcOrd="0" destOrd="0" parTransId="{8F0A03A0-C0EA-48F9-8108-96134AE4CE11}" sibTransId="{6BF63B97-3E93-4D23-A6C0-B7F917DE5915}"/>
    <dgm:cxn modelId="{70A88293-883F-4C1B-88D7-CD8DCE934ED9}" srcId="{1398A32D-7CED-4F38-80C4-A0E4AC46ED03}" destId="{801CCAA9-5372-4CA7-A652-60A2286768F8}" srcOrd="0" destOrd="0" parTransId="{EEB25385-A291-4C0F-80DB-A78F3DAF6844}" sibTransId="{71DA099D-B7F9-4670-ACC9-829ABF31B311}"/>
    <dgm:cxn modelId="{BE63D296-20B5-4D2D-84AD-539BC8F945DA}" srcId="{9217AF3B-BEEB-4EC0-91C7-F390295B8052}" destId="{E606FB50-8076-4F7B-97F3-6F3765B57268}" srcOrd="1" destOrd="0" parTransId="{21673232-F32C-4E20-AF62-9E9BB520F812}" sibTransId="{4D50CD4B-9982-4348-B8E5-7EC8EA9CDBA6}"/>
    <dgm:cxn modelId="{75E65A9C-75C0-4740-A684-667B082D419D}" type="presOf" srcId="{EF01EAF8-D587-4F3F-81F6-EB7ABE336F42}" destId="{DB8547DB-F8BA-4099-B779-EC59B46B7AC7}" srcOrd="0" destOrd="0" presId="urn:microsoft.com/office/officeart/2018/2/layout/IconVerticalSolidList"/>
    <dgm:cxn modelId="{FD5BD19E-C618-4284-AF32-48478B0E24D1}" srcId="{090B5BC9-57E5-4ED7-B846-664B0CA68B38}" destId="{0FAA374A-B38F-4FB4-9C23-E5B8E186F73C}" srcOrd="1" destOrd="0" parTransId="{CF43C4F4-8EA1-4F3B-87CC-1487209601B2}" sibTransId="{5A87B00E-E18F-4831-8F85-B6B9D5F058DC}"/>
    <dgm:cxn modelId="{6E87D7A4-A34B-4F8D-9EAB-A1E187008038}" srcId="{67D92EC5-07F0-48E8-8992-4A7CA4A64829}" destId="{1398A32D-7CED-4F38-80C4-A0E4AC46ED03}" srcOrd="4" destOrd="0" parTransId="{DF9C40E3-C8D8-48F3-A65D-083A089324D3}" sibTransId="{7F77E456-B315-4255-988C-D6A10F1CB973}"/>
    <dgm:cxn modelId="{E78FE2A6-B833-450A-92A4-B9C598D80E00}" type="presOf" srcId="{0FAA374A-B38F-4FB4-9C23-E5B8E186F73C}" destId="{441DF44D-EA7D-4B90-8204-E6D24C420757}" srcOrd="0" destOrd="1" presId="urn:microsoft.com/office/officeart/2018/2/layout/IconVerticalSolidList"/>
    <dgm:cxn modelId="{DE3DB5AE-15E9-4C55-8CE1-898837151EA1}" type="presOf" srcId="{7AF70F87-51EB-479E-83C8-C5D08A937C9B}" destId="{1B356531-3BDA-453E-BB00-3C496BAEE657}" srcOrd="0" destOrd="0" presId="urn:microsoft.com/office/officeart/2018/2/layout/IconVerticalSolidList"/>
    <dgm:cxn modelId="{B7F4D1B0-1791-42B5-BDF6-FA35839AD24E}" type="presOf" srcId="{9217AF3B-BEEB-4EC0-91C7-F390295B8052}" destId="{4F1BEA23-ACA5-483D-9939-BA6429D54DB1}" srcOrd="0" destOrd="0" presId="urn:microsoft.com/office/officeart/2018/2/layout/IconVerticalSolidList"/>
    <dgm:cxn modelId="{4ABB3CB8-7BC3-4568-9932-1CD3D7B6FDA9}" srcId="{BF8BD0FB-D1CD-4862-8C30-936F80201CCE}" destId="{E6D386A4-C53D-4E70-B51A-C91FC5DC44F4}" srcOrd="1" destOrd="0" parTransId="{9146E690-89E3-48E8-9551-422AB9219F15}" sibTransId="{4F5CA2DD-7FD4-4123-BEBD-3C9E89181CE0}"/>
    <dgm:cxn modelId="{EF8C5CBE-5E00-4447-A025-AECB457766F7}" type="presOf" srcId="{24D6AABD-FC86-4747-9CDD-5AA43DCA302D}" destId="{442E909B-1EBA-4422-8CC1-8680FEAC7241}" srcOrd="0" destOrd="1" presId="urn:microsoft.com/office/officeart/2018/2/layout/IconVerticalSolidList"/>
    <dgm:cxn modelId="{7F1615C4-544A-4B79-AEE2-A4C412FC0905}" srcId="{67D92EC5-07F0-48E8-8992-4A7CA4A64829}" destId="{BF8BD0FB-D1CD-4862-8C30-936F80201CCE}" srcOrd="3" destOrd="0" parTransId="{7E2AD5F2-FE63-4064-B703-22E2ED02E471}" sibTransId="{37D592CD-9B7E-4E7D-B663-2712ECEBA3E8}"/>
    <dgm:cxn modelId="{2D7EA2CF-F6FE-43BC-AFA8-7B737E3E52C1}" type="presOf" srcId="{BF8BD0FB-D1CD-4862-8C30-936F80201CCE}" destId="{10C885B5-3BD3-4072-AFBE-D56BC61AB58E}" srcOrd="0" destOrd="0" presId="urn:microsoft.com/office/officeart/2018/2/layout/IconVerticalSolidList"/>
    <dgm:cxn modelId="{A281A2DC-87B2-44CD-AC50-48F04954A26B}" srcId="{090B5BC9-57E5-4ED7-B846-664B0CA68B38}" destId="{E1EA4BE2-0BAF-4908-9ADC-494979DA6288}" srcOrd="0" destOrd="0" parTransId="{59D1AEF9-AA10-492A-88DF-89EB1E0A1716}" sibTransId="{246D0DBF-7A37-493B-B8B9-629706FEDB59}"/>
    <dgm:cxn modelId="{1C7652DF-35E8-41AF-9B24-9057775AF2CB}" type="presOf" srcId="{8AD8B2FB-F360-48D5-BF20-7E98949C47E1}" destId="{1B356531-3BDA-453E-BB00-3C496BAEE657}" srcOrd="0" destOrd="1" presId="urn:microsoft.com/office/officeart/2018/2/layout/IconVerticalSolidList"/>
    <dgm:cxn modelId="{851A22E7-3ED5-48C0-ACD2-799BEC50AB30}" srcId="{67D92EC5-07F0-48E8-8992-4A7CA4A64829}" destId="{D16E465F-D869-4768-B22D-7E11A7FB2175}" srcOrd="2" destOrd="0" parTransId="{A1F14844-8267-4015-AC3C-9F3FCDAEAA7C}" sibTransId="{5D7EBD40-437D-4A35-B224-F6D808230B4B}"/>
    <dgm:cxn modelId="{FEE207E9-EA80-43BD-836B-12B44587884B}" type="presOf" srcId="{E1EA4BE2-0BAF-4908-9ADC-494979DA6288}" destId="{441DF44D-EA7D-4B90-8204-E6D24C420757}" srcOrd="0" destOrd="0" presId="urn:microsoft.com/office/officeart/2018/2/layout/IconVerticalSolidList"/>
    <dgm:cxn modelId="{A2D9F9EB-D31F-4F55-848C-42A638744C84}" srcId="{B6861DF9-94CA-4B90-8192-7004D17C7192}" destId="{693C7BDB-1755-4A70-9585-978F91FDC411}" srcOrd="1" destOrd="0" parTransId="{C8344BAC-84D5-4A52-B9B2-620246184396}" sibTransId="{90A5CA55-E206-49CF-9D9E-3C1C2A771742}"/>
    <dgm:cxn modelId="{CF1D75FB-D2B9-4208-B8CF-5E23B2BC20A1}" type="presOf" srcId="{B6861DF9-94CA-4B90-8192-7004D17C7192}" destId="{CB83E157-6709-490B-9864-E5BFFBEAE2E2}" srcOrd="0" destOrd="0" presId="urn:microsoft.com/office/officeart/2018/2/layout/IconVerticalSolidList"/>
    <dgm:cxn modelId="{9F4ECFFF-AB65-4886-91C5-E88A0616E8BB}" type="presParOf" srcId="{C05DF181-71A1-465C-8BC5-D024695DC0FD}" destId="{80EC7502-7329-47E2-AD5F-33B9E14B83FB}" srcOrd="0" destOrd="0" presId="urn:microsoft.com/office/officeart/2018/2/layout/IconVerticalSolidList"/>
    <dgm:cxn modelId="{F8D27717-9571-4519-A82D-8DB17B5A4B8B}" type="presParOf" srcId="{80EC7502-7329-47E2-AD5F-33B9E14B83FB}" destId="{A03D8CF9-6A4B-4362-B74E-4DAEBEFDE0B7}" srcOrd="0" destOrd="0" presId="urn:microsoft.com/office/officeart/2018/2/layout/IconVerticalSolidList"/>
    <dgm:cxn modelId="{3F70BB91-6528-4BDB-92F5-ECCE6CBA0EDD}" type="presParOf" srcId="{80EC7502-7329-47E2-AD5F-33B9E14B83FB}" destId="{3524971C-4EEB-4E7A-AECB-CA25EAD6D2CF}" srcOrd="1" destOrd="0" presId="urn:microsoft.com/office/officeart/2018/2/layout/IconVerticalSolidList"/>
    <dgm:cxn modelId="{7C7CFFEB-842B-49BC-96C8-962686866AA8}" type="presParOf" srcId="{80EC7502-7329-47E2-AD5F-33B9E14B83FB}" destId="{7E898424-36FC-41BB-AEA2-D1CA3059CD64}" srcOrd="2" destOrd="0" presId="urn:microsoft.com/office/officeart/2018/2/layout/IconVerticalSolidList"/>
    <dgm:cxn modelId="{D1372373-8745-4ABC-99AC-077A62D70650}" type="presParOf" srcId="{80EC7502-7329-47E2-AD5F-33B9E14B83FB}" destId="{4F1BEA23-ACA5-483D-9939-BA6429D54DB1}" srcOrd="3" destOrd="0" presId="urn:microsoft.com/office/officeart/2018/2/layout/IconVerticalSolidList"/>
    <dgm:cxn modelId="{4FAA6B16-8FFA-4654-B99C-3E591675D90B}" type="presParOf" srcId="{80EC7502-7329-47E2-AD5F-33B9E14B83FB}" destId="{B5CAE647-B5A0-4649-9F5B-19CE12433AB7}" srcOrd="4" destOrd="0" presId="urn:microsoft.com/office/officeart/2018/2/layout/IconVerticalSolidList"/>
    <dgm:cxn modelId="{BDCE58A4-BC2A-4366-8C29-F1F091A5F7AD}" type="presParOf" srcId="{C05DF181-71A1-465C-8BC5-D024695DC0FD}" destId="{FE4099F7-3AA8-4537-AD58-6A1F6EDEAAC9}" srcOrd="1" destOrd="0" presId="urn:microsoft.com/office/officeart/2018/2/layout/IconVerticalSolidList"/>
    <dgm:cxn modelId="{11734D8D-7E02-4A19-BA2B-FB9F5A3E10A8}" type="presParOf" srcId="{C05DF181-71A1-465C-8BC5-D024695DC0FD}" destId="{EC21B196-871A-4F73-8EA9-FE39F6B46249}" srcOrd="2" destOrd="0" presId="urn:microsoft.com/office/officeart/2018/2/layout/IconVerticalSolidList"/>
    <dgm:cxn modelId="{7195E72E-602A-4AD8-9E4B-CDFF7F87C24B}" type="presParOf" srcId="{EC21B196-871A-4F73-8EA9-FE39F6B46249}" destId="{8ECFF358-294F-4B50-86EC-565E93610252}" srcOrd="0" destOrd="0" presId="urn:microsoft.com/office/officeart/2018/2/layout/IconVerticalSolidList"/>
    <dgm:cxn modelId="{5EFB7083-C9E6-493B-A18E-A1418CC1FD09}" type="presParOf" srcId="{EC21B196-871A-4F73-8EA9-FE39F6B46249}" destId="{C22E624A-4E39-431C-8500-A535058905B6}" srcOrd="1" destOrd="0" presId="urn:microsoft.com/office/officeart/2018/2/layout/IconVerticalSolidList"/>
    <dgm:cxn modelId="{6DB1DE0D-FCC3-4552-A6B2-68040F790D9A}" type="presParOf" srcId="{EC21B196-871A-4F73-8EA9-FE39F6B46249}" destId="{022E37EB-12B8-45FC-B35B-02FBAD5477E6}" srcOrd="2" destOrd="0" presId="urn:microsoft.com/office/officeart/2018/2/layout/IconVerticalSolidList"/>
    <dgm:cxn modelId="{9B3E50C2-702C-4DD3-9AA7-08445D285C6E}" type="presParOf" srcId="{EC21B196-871A-4F73-8EA9-FE39F6B46249}" destId="{3CC8D13D-D89F-4141-B683-3ED1C0498AE7}" srcOrd="3" destOrd="0" presId="urn:microsoft.com/office/officeart/2018/2/layout/IconVerticalSolidList"/>
    <dgm:cxn modelId="{8F4F7324-0952-45CC-9685-8CF865FFB0E7}" type="presParOf" srcId="{EC21B196-871A-4F73-8EA9-FE39F6B46249}" destId="{441DF44D-EA7D-4B90-8204-E6D24C420757}" srcOrd="4" destOrd="0" presId="urn:microsoft.com/office/officeart/2018/2/layout/IconVerticalSolidList"/>
    <dgm:cxn modelId="{CBA5BBEB-8636-4D22-BC00-877E1BB3645E}" type="presParOf" srcId="{C05DF181-71A1-465C-8BC5-D024695DC0FD}" destId="{E4BF6375-BB0D-4433-A584-16008E72D1A3}" srcOrd="3" destOrd="0" presId="urn:microsoft.com/office/officeart/2018/2/layout/IconVerticalSolidList"/>
    <dgm:cxn modelId="{FFF79A47-FF9A-4E5C-A126-81994FF89CB9}" type="presParOf" srcId="{C05DF181-71A1-465C-8BC5-D024695DC0FD}" destId="{D3DDEC12-1EFB-41B8-B8BE-65B346E32FEE}" srcOrd="4" destOrd="0" presId="urn:microsoft.com/office/officeart/2018/2/layout/IconVerticalSolidList"/>
    <dgm:cxn modelId="{16F05883-2EAD-4A99-8C22-D349A8DB9A67}" type="presParOf" srcId="{D3DDEC12-1EFB-41B8-B8BE-65B346E32FEE}" destId="{3BE7088B-FA2F-424B-BB6A-5D39590C7C8A}" srcOrd="0" destOrd="0" presId="urn:microsoft.com/office/officeart/2018/2/layout/IconVerticalSolidList"/>
    <dgm:cxn modelId="{7389F4EA-0B52-4ED8-A02F-8D4A2B2EBA27}" type="presParOf" srcId="{D3DDEC12-1EFB-41B8-B8BE-65B346E32FEE}" destId="{BC4F542D-CD34-4CF4-96E7-F7088B4EEBFB}" srcOrd="1" destOrd="0" presId="urn:microsoft.com/office/officeart/2018/2/layout/IconVerticalSolidList"/>
    <dgm:cxn modelId="{E0A55C8E-FDBD-4E36-B7D3-2B4F60FB18E7}" type="presParOf" srcId="{D3DDEC12-1EFB-41B8-B8BE-65B346E32FEE}" destId="{4D1F0C51-EA6A-47BD-A007-E091FCC562E7}" srcOrd="2" destOrd="0" presId="urn:microsoft.com/office/officeart/2018/2/layout/IconVerticalSolidList"/>
    <dgm:cxn modelId="{06AEEB6D-FAE0-41A5-9B73-85F614039102}" type="presParOf" srcId="{D3DDEC12-1EFB-41B8-B8BE-65B346E32FEE}" destId="{BD702B20-B5EB-40C8-9C0A-FDF63FE9791E}" srcOrd="3" destOrd="0" presId="urn:microsoft.com/office/officeart/2018/2/layout/IconVerticalSolidList"/>
    <dgm:cxn modelId="{CDC1965F-C4E0-4392-B1EB-B01152CD8BE3}" type="presParOf" srcId="{D3DDEC12-1EFB-41B8-B8BE-65B346E32FEE}" destId="{1B356531-3BDA-453E-BB00-3C496BAEE657}" srcOrd="4" destOrd="0" presId="urn:microsoft.com/office/officeart/2018/2/layout/IconVerticalSolidList"/>
    <dgm:cxn modelId="{CDA94B54-15C5-4681-8831-D10E78E874ED}" type="presParOf" srcId="{C05DF181-71A1-465C-8BC5-D024695DC0FD}" destId="{97A432ED-88AE-4171-9337-4BDB2453B114}" srcOrd="5" destOrd="0" presId="urn:microsoft.com/office/officeart/2018/2/layout/IconVerticalSolidList"/>
    <dgm:cxn modelId="{92F024D9-2C40-4DAC-A446-6DE91159D364}" type="presParOf" srcId="{C05DF181-71A1-465C-8BC5-D024695DC0FD}" destId="{0990F65C-1F23-4D33-956C-3EFBD05EB5C0}" srcOrd="6" destOrd="0" presId="urn:microsoft.com/office/officeart/2018/2/layout/IconVerticalSolidList"/>
    <dgm:cxn modelId="{67491CDA-CC9D-4269-958A-E12917EEC77F}" type="presParOf" srcId="{0990F65C-1F23-4D33-956C-3EFBD05EB5C0}" destId="{54C48B8B-48EF-4DC2-A0C8-E8F1D76B9499}" srcOrd="0" destOrd="0" presId="urn:microsoft.com/office/officeart/2018/2/layout/IconVerticalSolidList"/>
    <dgm:cxn modelId="{BD059A08-8B31-4AF5-8166-36B2A09686E2}" type="presParOf" srcId="{0990F65C-1F23-4D33-956C-3EFBD05EB5C0}" destId="{120D24FD-C4F5-499A-A2D6-6B58A70729D8}" srcOrd="1" destOrd="0" presId="urn:microsoft.com/office/officeart/2018/2/layout/IconVerticalSolidList"/>
    <dgm:cxn modelId="{564803B8-9FAF-4B11-B49A-FA7715CF7AAB}" type="presParOf" srcId="{0990F65C-1F23-4D33-956C-3EFBD05EB5C0}" destId="{237E66B5-0952-42AE-89FC-5A740F7B06E8}" srcOrd="2" destOrd="0" presId="urn:microsoft.com/office/officeart/2018/2/layout/IconVerticalSolidList"/>
    <dgm:cxn modelId="{45B728D3-38AA-41C6-ACEC-1E454A01C481}" type="presParOf" srcId="{0990F65C-1F23-4D33-956C-3EFBD05EB5C0}" destId="{10C885B5-3BD3-4072-AFBE-D56BC61AB58E}" srcOrd="3" destOrd="0" presId="urn:microsoft.com/office/officeart/2018/2/layout/IconVerticalSolidList"/>
    <dgm:cxn modelId="{75B1694B-E787-4541-B4E4-E3ACDFF7B06A}" type="presParOf" srcId="{0990F65C-1F23-4D33-956C-3EFBD05EB5C0}" destId="{DB8547DB-F8BA-4099-B779-EC59B46B7AC7}" srcOrd="4" destOrd="0" presId="urn:microsoft.com/office/officeart/2018/2/layout/IconVerticalSolidList"/>
    <dgm:cxn modelId="{4991CD43-BAD5-4A18-81C8-7B1AE041C673}" type="presParOf" srcId="{C05DF181-71A1-465C-8BC5-D024695DC0FD}" destId="{21843148-3A6E-41A8-A864-80377C348BBE}" srcOrd="7" destOrd="0" presId="urn:microsoft.com/office/officeart/2018/2/layout/IconVerticalSolidList"/>
    <dgm:cxn modelId="{53FB9CCA-02F8-41B2-95BF-CA2F0094A273}" type="presParOf" srcId="{C05DF181-71A1-465C-8BC5-D024695DC0FD}" destId="{DF58A617-406C-4822-87EA-0CF70119E8A5}" srcOrd="8" destOrd="0" presId="urn:microsoft.com/office/officeart/2018/2/layout/IconVerticalSolidList"/>
    <dgm:cxn modelId="{E44487D6-62D4-4396-86AC-400C3B8DBD64}" type="presParOf" srcId="{DF58A617-406C-4822-87EA-0CF70119E8A5}" destId="{01A86ADF-82C7-43CC-8432-C11A23291560}" srcOrd="0" destOrd="0" presId="urn:microsoft.com/office/officeart/2018/2/layout/IconVerticalSolidList"/>
    <dgm:cxn modelId="{0E47ABD9-B167-4F68-9A7F-B0684AA8B9EA}" type="presParOf" srcId="{DF58A617-406C-4822-87EA-0CF70119E8A5}" destId="{2B78C783-C6B3-4B35-8B5E-A2D35C6682E9}" srcOrd="1" destOrd="0" presId="urn:microsoft.com/office/officeart/2018/2/layout/IconVerticalSolidList"/>
    <dgm:cxn modelId="{6BC2FC56-9914-4EC0-A3C5-4ABAFF734D8C}" type="presParOf" srcId="{DF58A617-406C-4822-87EA-0CF70119E8A5}" destId="{0B7B8477-4494-498F-B65D-27C0DDD11930}" srcOrd="2" destOrd="0" presId="urn:microsoft.com/office/officeart/2018/2/layout/IconVerticalSolidList"/>
    <dgm:cxn modelId="{82E8C336-363E-44D4-B652-9D8624BEF577}" type="presParOf" srcId="{DF58A617-406C-4822-87EA-0CF70119E8A5}" destId="{449EB877-4241-467A-9C50-AE222B451A5D}" srcOrd="3" destOrd="0" presId="urn:microsoft.com/office/officeart/2018/2/layout/IconVerticalSolidList"/>
    <dgm:cxn modelId="{127F1AFA-B783-4BD4-8078-D994D4925BEC}" type="presParOf" srcId="{DF58A617-406C-4822-87EA-0CF70119E8A5}" destId="{442E909B-1EBA-4422-8CC1-8680FEAC7241}" srcOrd="4" destOrd="0" presId="urn:microsoft.com/office/officeart/2018/2/layout/IconVerticalSolidList"/>
    <dgm:cxn modelId="{D3419332-DD86-427C-AB00-38A08F0875C3}" type="presParOf" srcId="{C05DF181-71A1-465C-8BC5-D024695DC0FD}" destId="{D56DB8AE-2A6E-42E4-962E-A7D6AEC404BB}" srcOrd="9" destOrd="0" presId="urn:microsoft.com/office/officeart/2018/2/layout/IconVerticalSolidList"/>
    <dgm:cxn modelId="{DA4CB14F-369D-4E78-AF1D-8370BBBA635A}" type="presParOf" srcId="{C05DF181-71A1-465C-8BC5-D024695DC0FD}" destId="{14AC4939-A6C8-439D-A71E-A38778EE1576}" srcOrd="10" destOrd="0" presId="urn:microsoft.com/office/officeart/2018/2/layout/IconVerticalSolidList"/>
    <dgm:cxn modelId="{C1401DEE-9BE0-4F53-B9B2-8EAE0DFB602D}" type="presParOf" srcId="{14AC4939-A6C8-439D-A71E-A38778EE1576}" destId="{471403B9-449E-495D-BF7E-95E0C6541CAD}" srcOrd="0" destOrd="0" presId="urn:microsoft.com/office/officeart/2018/2/layout/IconVerticalSolidList"/>
    <dgm:cxn modelId="{63073D9F-9D36-4C17-ACC9-BE725E570B99}" type="presParOf" srcId="{14AC4939-A6C8-439D-A71E-A38778EE1576}" destId="{0DC74CF5-B542-4EE1-9603-EC7191222581}" srcOrd="1" destOrd="0" presId="urn:microsoft.com/office/officeart/2018/2/layout/IconVerticalSolidList"/>
    <dgm:cxn modelId="{9A022A0B-C8A5-4257-B8A0-0EEFFCD459CC}" type="presParOf" srcId="{14AC4939-A6C8-439D-A71E-A38778EE1576}" destId="{685C9034-183D-4421-B81F-8651761C91A8}" srcOrd="2" destOrd="0" presId="urn:microsoft.com/office/officeart/2018/2/layout/IconVerticalSolidList"/>
    <dgm:cxn modelId="{A5596FBC-5981-4D0C-8460-65664B3B56C2}" type="presParOf" srcId="{14AC4939-A6C8-439D-A71E-A38778EE1576}" destId="{CB83E157-6709-490B-9864-E5BFFBEAE2E2}" srcOrd="3" destOrd="0" presId="urn:microsoft.com/office/officeart/2018/2/layout/IconVerticalSolidList"/>
    <dgm:cxn modelId="{A61BE52E-97A3-427F-91E8-92473907BE5D}" type="presParOf" srcId="{14AC4939-A6C8-439D-A71E-A38778EE1576}" destId="{1C343C56-BEFE-4D99-A70D-D6EF09DC4CB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CD2949-17B2-4316-AD22-DD451F60528C}"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37235887-BF79-4EC7-86E9-67E6179C17B4}">
      <dgm:prSet/>
      <dgm:spPr/>
      <dgm:t>
        <a:bodyPr/>
        <a:lstStyle/>
        <a:p>
          <a:pPr>
            <a:defRPr b="1"/>
          </a:pPr>
          <a:r>
            <a:rPr lang="en-US" b="1"/>
            <a:t>51% Attack:</a:t>
          </a:r>
          <a:endParaRPr lang="en-US"/>
        </a:p>
      </dgm:t>
    </dgm:pt>
    <dgm:pt modelId="{77AE9A4E-A718-43AF-836C-1DC28FC10A28}" type="parTrans" cxnId="{BBB46251-62D4-48BE-AC12-97781FA07A99}">
      <dgm:prSet/>
      <dgm:spPr/>
      <dgm:t>
        <a:bodyPr/>
        <a:lstStyle/>
        <a:p>
          <a:endParaRPr lang="en-US"/>
        </a:p>
      </dgm:t>
    </dgm:pt>
    <dgm:pt modelId="{2E691938-83A6-4AD9-BDBE-63D6EDCFA49A}" type="sibTrans" cxnId="{BBB46251-62D4-48BE-AC12-97781FA07A99}">
      <dgm:prSet/>
      <dgm:spPr/>
      <dgm:t>
        <a:bodyPr/>
        <a:lstStyle/>
        <a:p>
          <a:endParaRPr lang="en-US"/>
        </a:p>
      </dgm:t>
    </dgm:pt>
    <dgm:pt modelId="{90E4A302-F211-4D0F-8656-D3D9DDB58F2A}">
      <dgm:prSet/>
      <dgm:spPr/>
      <dgm:t>
        <a:bodyPr/>
        <a:lstStyle/>
        <a:p>
          <a:r>
            <a:rPr lang="en-US"/>
            <a:t>Occurs when a single entity controls over 50% of the mining power.</a:t>
          </a:r>
        </a:p>
      </dgm:t>
    </dgm:pt>
    <dgm:pt modelId="{FAFDB4B4-807B-47A7-9D44-FBE67A5157FC}" type="parTrans" cxnId="{0E0563EC-E127-4A15-A4C7-1CCC160A19EB}">
      <dgm:prSet/>
      <dgm:spPr/>
      <dgm:t>
        <a:bodyPr/>
        <a:lstStyle/>
        <a:p>
          <a:endParaRPr lang="en-US"/>
        </a:p>
      </dgm:t>
    </dgm:pt>
    <dgm:pt modelId="{818FBB91-BD36-4995-A011-83C385F4C1CB}" type="sibTrans" cxnId="{0E0563EC-E127-4A15-A4C7-1CCC160A19EB}">
      <dgm:prSet/>
      <dgm:spPr/>
      <dgm:t>
        <a:bodyPr/>
        <a:lstStyle/>
        <a:p>
          <a:endParaRPr lang="en-US"/>
        </a:p>
      </dgm:t>
    </dgm:pt>
    <dgm:pt modelId="{ABC3E86B-3A65-470F-B38C-214FE057687C}">
      <dgm:prSet/>
      <dgm:spPr/>
      <dgm:t>
        <a:bodyPr/>
        <a:lstStyle/>
        <a:p>
          <a:r>
            <a:rPr lang="en-US"/>
            <a:t>Enables manipulation of transaction history and double-spending.</a:t>
          </a:r>
        </a:p>
      </dgm:t>
    </dgm:pt>
    <dgm:pt modelId="{8870C4CF-5AFD-49DA-9759-9ED3BE2075B7}" type="parTrans" cxnId="{B1D05838-713E-44E6-A55E-A8ED002F9F25}">
      <dgm:prSet/>
      <dgm:spPr/>
      <dgm:t>
        <a:bodyPr/>
        <a:lstStyle/>
        <a:p>
          <a:endParaRPr lang="en-US"/>
        </a:p>
      </dgm:t>
    </dgm:pt>
    <dgm:pt modelId="{EB5D9863-F22C-4649-B556-ECAD291B0F4B}" type="sibTrans" cxnId="{B1D05838-713E-44E6-A55E-A8ED002F9F25}">
      <dgm:prSet/>
      <dgm:spPr/>
      <dgm:t>
        <a:bodyPr/>
        <a:lstStyle/>
        <a:p>
          <a:endParaRPr lang="en-US"/>
        </a:p>
      </dgm:t>
    </dgm:pt>
    <dgm:pt modelId="{6AAE6617-8C81-4101-BD0E-70B42F675DEA}">
      <dgm:prSet/>
      <dgm:spPr/>
      <dgm:t>
        <a:bodyPr/>
        <a:lstStyle/>
        <a:p>
          <a:pPr>
            <a:defRPr b="1"/>
          </a:pPr>
          <a:r>
            <a:rPr lang="en-US" b="1"/>
            <a:t>Sybil Attack:</a:t>
          </a:r>
          <a:endParaRPr lang="en-US"/>
        </a:p>
      </dgm:t>
    </dgm:pt>
    <dgm:pt modelId="{5DF6083C-0107-4942-AFF6-4B2E9259DF7E}" type="parTrans" cxnId="{7D642856-C027-4D50-B673-BF28DE935E44}">
      <dgm:prSet/>
      <dgm:spPr/>
      <dgm:t>
        <a:bodyPr/>
        <a:lstStyle/>
        <a:p>
          <a:endParaRPr lang="en-US"/>
        </a:p>
      </dgm:t>
    </dgm:pt>
    <dgm:pt modelId="{B2C55686-C002-4B91-8A2A-9DF8F96A98B1}" type="sibTrans" cxnId="{7D642856-C027-4D50-B673-BF28DE935E44}">
      <dgm:prSet/>
      <dgm:spPr/>
      <dgm:t>
        <a:bodyPr/>
        <a:lstStyle/>
        <a:p>
          <a:endParaRPr lang="en-US"/>
        </a:p>
      </dgm:t>
    </dgm:pt>
    <dgm:pt modelId="{7678B916-2359-4EC3-A906-57FE76E69DE2}">
      <dgm:prSet/>
      <dgm:spPr/>
      <dgm:t>
        <a:bodyPr/>
        <a:lstStyle/>
        <a:p>
          <a:r>
            <a:rPr lang="en-US"/>
            <a:t>Involves creating multiple false identities to gain control over the network.</a:t>
          </a:r>
        </a:p>
      </dgm:t>
    </dgm:pt>
    <dgm:pt modelId="{D98FF12A-B117-45F3-9CD7-488B9AD5091B}" type="parTrans" cxnId="{A5608D65-121F-4891-99BA-C1EBF97D84A0}">
      <dgm:prSet/>
      <dgm:spPr/>
      <dgm:t>
        <a:bodyPr/>
        <a:lstStyle/>
        <a:p>
          <a:endParaRPr lang="en-US"/>
        </a:p>
      </dgm:t>
    </dgm:pt>
    <dgm:pt modelId="{973F177A-E7B1-4EF2-94C8-4E812FF10E29}" type="sibTrans" cxnId="{A5608D65-121F-4891-99BA-C1EBF97D84A0}">
      <dgm:prSet/>
      <dgm:spPr/>
      <dgm:t>
        <a:bodyPr/>
        <a:lstStyle/>
        <a:p>
          <a:endParaRPr lang="en-US"/>
        </a:p>
      </dgm:t>
    </dgm:pt>
    <dgm:pt modelId="{FBCC7477-7201-4A8B-B949-A1B45F0FA197}">
      <dgm:prSet/>
      <dgm:spPr/>
      <dgm:t>
        <a:bodyPr/>
        <a:lstStyle/>
        <a:p>
          <a:r>
            <a:rPr lang="en-US"/>
            <a:t>Can disrupt the consensus mechanism and manipulate transaction validation.</a:t>
          </a:r>
        </a:p>
      </dgm:t>
    </dgm:pt>
    <dgm:pt modelId="{E623A79D-5F4E-4427-B1E2-DC07C3FAC1E8}" type="parTrans" cxnId="{92581541-C3CC-4A86-8987-854EE59981C9}">
      <dgm:prSet/>
      <dgm:spPr/>
      <dgm:t>
        <a:bodyPr/>
        <a:lstStyle/>
        <a:p>
          <a:endParaRPr lang="en-US"/>
        </a:p>
      </dgm:t>
    </dgm:pt>
    <dgm:pt modelId="{E46614D3-2C7F-43FE-94CA-0113B62E23DE}" type="sibTrans" cxnId="{92581541-C3CC-4A86-8987-854EE59981C9}">
      <dgm:prSet/>
      <dgm:spPr/>
      <dgm:t>
        <a:bodyPr/>
        <a:lstStyle/>
        <a:p>
          <a:endParaRPr lang="en-US"/>
        </a:p>
      </dgm:t>
    </dgm:pt>
    <dgm:pt modelId="{9D972A3D-1884-4931-B0D2-BF090B2B31F3}">
      <dgm:prSet/>
      <dgm:spPr/>
      <dgm:t>
        <a:bodyPr/>
        <a:lstStyle/>
        <a:p>
          <a:pPr>
            <a:defRPr b="1"/>
          </a:pPr>
          <a:r>
            <a:rPr lang="en-US" b="1"/>
            <a:t>Eclipse Attack:</a:t>
          </a:r>
          <a:endParaRPr lang="en-US"/>
        </a:p>
      </dgm:t>
    </dgm:pt>
    <dgm:pt modelId="{FAC36467-23BD-4C7D-AA76-CBC0E8F6ADA4}" type="parTrans" cxnId="{B466CEB9-6A53-467A-9FA7-6C645B744789}">
      <dgm:prSet/>
      <dgm:spPr/>
      <dgm:t>
        <a:bodyPr/>
        <a:lstStyle/>
        <a:p>
          <a:endParaRPr lang="en-US"/>
        </a:p>
      </dgm:t>
    </dgm:pt>
    <dgm:pt modelId="{0CAE3FC4-7A64-4C0D-9D40-06446D9BE872}" type="sibTrans" cxnId="{B466CEB9-6A53-467A-9FA7-6C645B744789}">
      <dgm:prSet/>
      <dgm:spPr/>
      <dgm:t>
        <a:bodyPr/>
        <a:lstStyle/>
        <a:p>
          <a:endParaRPr lang="en-US"/>
        </a:p>
      </dgm:t>
    </dgm:pt>
    <dgm:pt modelId="{9A8FD149-9695-423A-8C86-5522CF29D393}">
      <dgm:prSet/>
      <dgm:spPr/>
      <dgm:t>
        <a:bodyPr/>
        <a:lstStyle/>
        <a:p>
          <a:r>
            <a:rPr lang="en-US"/>
            <a:t>Aims to isolate specific nodes from the network by controlling their information.</a:t>
          </a:r>
        </a:p>
      </dgm:t>
    </dgm:pt>
    <dgm:pt modelId="{2C7547EC-1045-4151-ACFE-F03734DE004C}" type="parTrans" cxnId="{7AE57178-E865-48F0-AFD6-029F571DD90E}">
      <dgm:prSet/>
      <dgm:spPr/>
      <dgm:t>
        <a:bodyPr/>
        <a:lstStyle/>
        <a:p>
          <a:endParaRPr lang="en-US"/>
        </a:p>
      </dgm:t>
    </dgm:pt>
    <dgm:pt modelId="{9B4EAF86-AB85-49C0-8D5D-7AE717F5C3BD}" type="sibTrans" cxnId="{7AE57178-E865-48F0-AFD6-029F571DD90E}">
      <dgm:prSet/>
      <dgm:spPr/>
      <dgm:t>
        <a:bodyPr/>
        <a:lstStyle/>
        <a:p>
          <a:endParaRPr lang="en-US"/>
        </a:p>
      </dgm:t>
    </dgm:pt>
    <dgm:pt modelId="{E8F08439-A83E-40EA-A5EB-5B620A2C9443}">
      <dgm:prSet/>
      <dgm:spPr/>
      <dgm:t>
        <a:bodyPr/>
        <a:lstStyle/>
        <a:p>
          <a:r>
            <a:rPr lang="en-US"/>
            <a:t>Leads to data manipulation and disruption of network operation.</a:t>
          </a:r>
        </a:p>
      </dgm:t>
    </dgm:pt>
    <dgm:pt modelId="{DAB650CE-CD4C-4D66-9566-6DD2A6337864}" type="parTrans" cxnId="{404A3B17-0291-4D90-85F5-DF4863B855DF}">
      <dgm:prSet/>
      <dgm:spPr/>
      <dgm:t>
        <a:bodyPr/>
        <a:lstStyle/>
        <a:p>
          <a:endParaRPr lang="en-US"/>
        </a:p>
      </dgm:t>
    </dgm:pt>
    <dgm:pt modelId="{6E16C586-D19E-43F1-B383-FC81943E0666}" type="sibTrans" cxnId="{404A3B17-0291-4D90-85F5-DF4863B855DF}">
      <dgm:prSet/>
      <dgm:spPr/>
      <dgm:t>
        <a:bodyPr/>
        <a:lstStyle/>
        <a:p>
          <a:endParaRPr lang="en-US"/>
        </a:p>
      </dgm:t>
    </dgm:pt>
    <dgm:pt modelId="{F8CA1339-B286-4849-BF11-C265C0CD0462}">
      <dgm:prSet/>
      <dgm:spPr/>
      <dgm:t>
        <a:bodyPr/>
        <a:lstStyle/>
        <a:p>
          <a:pPr>
            <a:defRPr b="1"/>
          </a:pPr>
          <a:r>
            <a:rPr lang="en-US" b="1"/>
            <a:t>Denial of Service (DoS) Attack:</a:t>
          </a:r>
          <a:endParaRPr lang="en-US"/>
        </a:p>
      </dgm:t>
    </dgm:pt>
    <dgm:pt modelId="{FC4756E7-6750-4C39-90E5-2D7870B7CD37}" type="parTrans" cxnId="{8CA4D321-C549-4270-810E-9A7F427D1B37}">
      <dgm:prSet/>
      <dgm:spPr/>
      <dgm:t>
        <a:bodyPr/>
        <a:lstStyle/>
        <a:p>
          <a:endParaRPr lang="en-US"/>
        </a:p>
      </dgm:t>
    </dgm:pt>
    <dgm:pt modelId="{9F0C56F0-9B59-4F42-A6F5-10064CF9BC6E}" type="sibTrans" cxnId="{8CA4D321-C549-4270-810E-9A7F427D1B37}">
      <dgm:prSet/>
      <dgm:spPr/>
      <dgm:t>
        <a:bodyPr/>
        <a:lstStyle/>
        <a:p>
          <a:endParaRPr lang="en-US"/>
        </a:p>
      </dgm:t>
    </dgm:pt>
    <dgm:pt modelId="{2438D339-207B-44D3-B056-C15BC35FA9B6}">
      <dgm:prSet/>
      <dgm:spPr/>
      <dgm:t>
        <a:bodyPr/>
        <a:lstStyle/>
        <a:p>
          <a:r>
            <a:rPr lang="en-US"/>
            <a:t>Disrupts network operation by overwhelming it with high traffic or transactions.</a:t>
          </a:r>
        </a:p>
      </dgm:t>
    </dgm:pt>
    <dgm:pt modelId="{424DE3F5-0093-4B74-910E-0A65A65E8430}" type="parTrans" cxnId="{44EC5E45-B90E-4131-A430-8A3E401D5B1E}">
      <dgm:prSet/>
      <dgm:spPr/>
      <dgm:t>
        <a:bodyPr/>
        <a:lstStyle/>
        <a:p>
          <a:endParaRPr lang="en-US"/>
        </a:p>
      </dgm:t>
    </dgm:pt>
    <dgm:pt modelId="{04858184-20AC-4BA6-BD78-E1B4BD1B4F8A}" type="sibTrans" cxnId="{44EC5E45-B90E-4131-A430-8A3E401D5B1E}">
      <dgm:prSet/>
      <dgm:spPr/>
      <dgm:t>
        <a:bodyPr/>
        <a:lstStyle/>
        <a:p>
          <a:endParaRPr lang="en-US"/>
        </a:p>
      </dgm:t>
    </dgm:pt>
    <dgm:pt modelId="{72BF8543-FB72-4A20-8BDD-9786A6A700E1}">
      <dgm:prSet/>
      <dgm:spPr/>
      <dgm:t>
        <a:bodyPr/>
        <a:lstStyle/>
        <a:p>
          <a:r>
            <a:rPr lang="en-US"/>
            <a:t>Causes network slowdowns, transaction delays, or complete unavailability.</a:t>
          </a:r>
        </a:p>
      </dgm:t>
    </dgm:pt>
    <dgm:pt modelId="{E5B8350A-FD55-482D-83B5-42529E13F0E9}" type="parTrans" cxnId="{ECE73231-2E4E-43EE-8531-EC646F1E2D60}">
      <dgm:prSet/>
      <dgm:spPr/>
      <dgm:t>
        <a:bodyPr/>
        <a:lstStyle/>
        <a:p>
          <a:endParaRPr lang="en-US"/>
        </a:p>
      </dgm:t>
    </dgm:pt>
    <dgm:pt modelId="{ACD68462-D686-4411-9716-8D554ADA9655}" type="sibTrans" cxnId="{ECE73231-2E4E-43EE-8531-EC646F1E2D60}">
      <dgm:prSet/>
      <dgm:spPr/>
      <dgm:t>
        <a:bodyPr/>
        <a:lstStyle/>
        <a:p>
          <a:endParaRPr lang="en-US"/>
        </a:p>
      </dgm:t>
    </dgm:pt>
    <dgm:pt modelId="{D62C3D32-7013-4B5E-A0F0-81951FA35563}">
      <dgm:prSet/>
      <dgm:spPr/>
      <dgm:t>
        <a:bodyPr/>
        <a:lstStyle/>
        <a:p>
          <a:pPr>
            <a:defRPr b="1"/>
          </a:pPr>
          <a:r>
            <a:rPr lang="en-US" b="1"/>
            <a:t>Double Spend Attack:</a:t>
          </a:r>
          <a:endParaRPr lang="en-US"/>
        </a:p>
      </dgm:t>
    </dgm:pt>
    <dgm:pt modelId="{BC7E913D-AF22-4C1A-9C3E-9EC7D1359085}" type="parTrans" cxnId="{79B7987F-BB43-42B4-9019-7254DF6DBD72}">
      <dgm:prSet/>
      <dgm:spPr/>
      <dgm:t>
        <a:bodyPr/>
        <a:lstStyle/>
        <a:p>
          <a:endParaRPr lang="en-US"/>
        </a:p>
      </dgm:t>
    </dgm:pt>
    <dgm:pt modelId="{D869B426-2A30-48DE-9C56-2DEB6515CDCE}" type="sibTrans" cxnId="{79B7987F-BB43-42B4-9019-7254DF6DBD72}">
      <dgm:prSet/>
      <dgm:spPr/>
      <dgm:t>
        <a:bodyPr/>
        <a:lstStyle/>
        <a:p>
          <a:endParaRPr lang="en-US"/>
        </a:p>
      </dgm:t>
    </dgm:pt>
    <dgm:pt modelId="{2AA043C0-F15D-48F0-84DB-9997D97441F7}">
      <dgm:prSet/>
      <dgm:spPr/>
      <dgm:t>
        <a:bodyPr/>
        <a:lstStyle/>
        <a:p>
          <a:r>
            <a:rPr lang="en-US"/>
            <a:t>Involves spending the same cryptocurrency more than once.</a:t>
          </a:r>
        </a:p>
      </dgm:t>
    </dgm:pt>
    <dgm:pt modelId="{477FBC4C-1792-417A-AB4B-1308309562F6}" type="parTrans" cxnId="{44EC33AC-0A33-49FA-A47C-8CB0EE80E4BF}">
      <dgm:prSet/>
      <dgm:spPr/>
      <dgm:t>
        <a:bodyPr/>
        <a:lstStyle/>
        <a:p>
          <a:endParaRPr lang="en-US"/>
        </a:p>
      </dgm:t>
    </dgm:pt>
    <dgm:pt modelId="{98C413B2-5D41-4814-ACA8-4FF6292F7CCF}" type="sibTrans" cxnId="{44EC33AC-0A33-49FA-A47C-8CB0EE80E4BF}">
      <dgm:prSet/>
      <dgm:spPr/>
      <dgm:t>
        <a:bodyPr/>
        <a:lstStyle/>
        <a:p>
          <a:endParaRPr lang="en-US"/>
        </a:p>
      </dgm:t>
    </dgm:pt>
    <dgm:pt modelId="{CE6F856A-EC03-465C-9336-B3D27289F1B2}">
      <dgm:prSet/>
      <dgm:spPr/>
      <dgm:t>
        <a:bodyPr/>
        <a:lstStyle/>
        <a:p>
          <a:r>
            <a:rPr lang="en-US"/>
            <a:t>Exploits consensus mechanism vulnerabilities to fraudulently spend funds.</a:t>
          </a:r>
        </a:p>
      </dgm:t>
    </dgm:pt>
    <dgm:pt modelId="{32E6F243-6A46-4259-836E-FF400721A544}" type="parTrans" cxnId="{3C05E935-7C99-4F11-9489-85127688E7F8}">
      <dgm:prSet/>
      <dgm:spPr/>
      <dgm:t>
        <a:bodyPr/>
        <a:lstStyle/>
        <a:p>
          <a:endParaRPr lang="en-US"/>
        </a:p>
      </dgm:t>
    </dgm:pt>
    <dgm:pt modelId="{16092807-5CFF-4B66-BBC6-ABA1A16F97FB}" type="sibTrans" cxnId="{3C05E935-7C99-4F11-9489-85127688E7F8}">
      <dgm:prSet/>
      <dgm:spPr/>
      <dgm:t>
        <a:bodyPr/>
        <a:lstStyle/>
        <a:p>
          <a:endParaRPr lang="en-US"/>
        </a:p>
      </dgm:t>
    </dgm:pt>
    <dgm:pt modelId="{74E1D43E-DA7E-4812-8672-A06FE6A9FBC1}" type="pres">
      <dgm:prSet presAssocID="{CACD2949-17B2-4316-AD22-DD451F60528C}" presName="root" presStyleCnt="0">
        <dgm:presLayoutVars>
          <dgm:dir/>
          <dgm:resizeHandles val="exact"/>
        </dgm:presLayoutVars>
      </dgm:prSet>
      <dgm:spPr/>
    </dgm:pt>
    <dgm:pt modelId="{6566BFFC-8997-455B-A509-6B5C87F1E298}" type="pres">
      <dgm:prSet presAssocID="{37235887-BF79-4EC7-86E9-67E6179C17B4}" presName="compNode" presStyleCnt="0"/>
      <dgm:spPr/>
    </dgm:pt>
    <dgm:pt modelId="{84A91B0C-AA21-43E1-B68E-AD6E50754AD3}" type="pres">
      <dgm:prSet presAssocID="{37235887-BF79-4EC7-86E9-67E6179C17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01371E9D-1A3A-44EB-8285-FD85093CB7B2}" type="pres">
      <dgm:prSet presAssocID="{37235887-BF79-4EC7-86E9-67E6179C17B4}" presName="iconSpace" presStyleCnt="0"/>
      <dgm:spPr/>
    </dgm:pt>
    <dgm:pt modelId="{EEC408DD-EDD8-41AE-8CF3-9FD697D02962}" type="pres">
      <dgm:prSet presAssocID="{37235887-BF79-4EC7-86E9-67E6179C17B4}" presName="parTx" presStyleLbl="revTx" presStyleIdx="0" presStyleCnt="10">
        <dgm:presLayoutVars>
          <dgm:chMax val="0"/>
          <dgm:chPref val="0"/>
        </dgm:presLayoutVars>
      </dgm:prSet>
      <dgm:spPr/>
    </dgm:pt>
    <dgm:pt modelId="{751A62A4-E882-4C64-A12E-73E32810867E}" type="pres">
      <dgm:prSet presAssocID="{37235887-BF79-4EC7-86E9-67E6179C17B4}" presName="txSpace" presStyleCnt="0"/>
      <dgm:spPr/>
    </dgm:pt>
    <dgm:pt modelId="{51DF90C9-BB92-4364-B334-859EA51BFDC0}" type="pres">
      <dgm:prSet presAssocID="{37235887-BF79-4EC7-86E9-67E6179C17B4}" presName="desTx" presStyleLbl="revTx" presStyleIdx="1" presStyleCnt="10">
        <dgm:presLayoutVars/>
      </dgm:prSet>
      <dgm:spPr/>
    </dgm:pt>
    <dgm:pt modelId="{84F62E7B-A998-496B-81C2-D4659616062F}" type="pres">
      <dgm:prSet presAssocID="{2E691938-83A6-4AD9-BDBE-63D6EDCFA49A}" presName="sibTrans" presStyleCnt="0"/>
      <dgm:spPr/>
    </dgm:pt>
    <dgm:pt modelId="{BC42CEF6-17C4-48C8-8221-272DCAA5F0E5}" type="pres">
      <dgm:prSet presAssocID="{6AAE6617-8C81-4101-BD0E-70B42F675DEA}" presName="compNode" presStyleCnt="0"/>
      <dgm:spPr/>
    </dgm:pt>
    <dgm:pt modelId="{92C82CE4-CAE1-43F3-9C2D-83FB96A2F8A5}" type="pres">
      <dgm:prSet presAssocID="{6AAE6617-8C81-4101-BD0E-70B42F675D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BAB3421-8A4B-4859-A475-ACF2DA314F7D}" type="pres">
      <dgm:prSet presAssocID="{6AAE6617-8C81-4101-BD0E-70B42F675DEA}" presName="iconSpace" presStyleCnt="0"/>
      <dgm:spPr/>
    </dgm:pt>
    <dgm:pt modelId="{498BB10A-5F2D-4A92-B891-F685C19B0807}" type="pres">
      <dgm:prSet presAssocID="{6AAE6617-8C81-4101-BD0E-70B42F675DEA}" presName="parTx" presStyleLbl="revTx" presStyleIdx="2" presStyleCnt="10">
        <dgm:presLayoutVars>
          <dgm:chMax val="0"/>
          <dgm:chPref val="0"/>
        </dgm:presLayoutVars>
      </dgm:prSet>
      <dgm:spPr/>
    </dgm:pt>
    <dgm:pt modelId="{6EEC6F78-072A-4790-BD1A-ED45988BD75C}" type="pres">
      <dgm:prSet presAssocID="{6AAE6617-8C81-4101-BD0E-70B42F675DEA}" presName="txSpace" presStyleCnt="0"/>
      <dgm:spPr/>
    </dgm:pt>
    <dgm:pt modelId="{B4CF0B3D-8A93-4E8B-9280-F1E0ACD86BE2}" type="pres">
      <dgm:prSet presAssocID="{6AAE6617-8C81-4101-BD0E-70B42F675DEA}" presName="desTx" presStyleLbl="revTx" presStyleIdx="3" presStyleCnt="10">
        <dgm:presLayoutVars/>
      </dgm:prSet>
      <dgm:spPr/>
    </dgm:pt>
    <dgm:pt modelId="{7FE53995-F38A-4EC2-B107-8E38A0FA028D}" type="pres">
      <dgm:prSet presAssocID="{B2C55686-C002-4B91-8A2A-9DF8F96A98B1}" presName="sibTrans" presStyleCnt="0"/>
      <dgm:spPr/>
    </dgm:pt>
    <dgm:pt modelId="{EF05A0F8-77CA-4B94-9823-C72F993A3867}" type="pres">
      <dgm:prSet presAssocID="{9D972A3D-1884-4931-B0D2-BF090B2B31F3}" presName="compNode" presStyleCnt="0"/>
      <dgm:spPr/>
    </dgm:pt>
    <dgm:pt modelId="{11F51AB6-195A-408B-8DD6-1613E0692C3A}" type="pres">
      <dgm:prSet presAssocID="{9D972A3D-1884-4931-B0D2-BF090B2B31F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E0ABFC60-3A90-47FC-81D3-4974267F28F0}" type="pres">
      <dgm:prSet presAssocID="{9D972A3D-1884-4931-B0D2-BF090B2B31F3}" presName="iconSpace" presStyleCnt="0"/>
      <dgm:spPr/>
    </dgm:pt>
    <dgm:pt modelId="{6260BC8B-D1AD-4959-A806-379DA9D674A8}" type="pres">
      <dgm:prSet presAssocID="{9D972A3D-1884-4931-B0D2-BF090B2B31F3}" presName="parTx" presStyleLbl="revTx" presStyleIdx="4" presStyleCnt="10">
        <dgm:presLayoutVars>
          <dgm:chMax val="0"/>
          <dgm:chPref val="0"/>
        </dgm:presLayoutVars>
      </dgm:prSet>
      <dgm:spPr/>
    </dgm:pt>
    <dgm:pt modelId="{E8A742C2-9B89-416A-A0C2-4F0EBB0C4107}" type="pres">
      <dgm:prSet presAssocID="{9D972A3D-1884-4931-B0D2-BF090B2B31F3}" presName="txSpace" presStyleCnt="0"/>
      <dgm:spPr/>
    </dgm:pt>
    <dgm:pt modelId="{B255751A-F5B6-473B-B00A-C95E83E2A187}" type="pres">
      <dgm:prSet presAssocID="{9D972A3D-1884-4931-B0D2-BF090B2B31F3}" presName="desTx" presStyleLbl="revTx" presStyleIdx="5" presStyleCnt="10">
        <dgm:presLayoutVars/>
      </dgm:prSet>
      <dgm:spPr/>
    </dgm:pt>
    <dgm:pt modelId="{A3B4ED04-270E-4121-A4E6-400BB88D3A32}" type="pres">
      <dgm:prSet presAssocID="{0CAE3FC4-7A64-4C0D-9D40-06446D9BE872}" presName="sibTrans" presStyleCnt="0"/>
      <dgm:spPr/>
    </dgm:pt>
    <dgm:pt modelId="{878FA6C2-0F1B-49C3-8B42-CA5462F56E9C}" type="pres">
      <dgm:prSet presAssocID="{F8CA1339-B286-4849-BF11-C265C0CD0462}" presName="compNode" presStyleCnt="0"/>
      <dgm:spPr/>
    </dgm:pt>
    <dgm:pt modelId="{3C1365D6-34BC-4AE1-B52F-ACBBC66BE540}" type="pres">
      <dgm:prSet presAssocID="{F8CA1339-B286-4849-BF11-C265C0CD046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nlock"/>
        </a:ext>
      </dgm:extLst>
    </dgm:pt>
    <dgm:pt modelId="{23B0FF46-5AA9-46CF-AF07-1A937B503271}" type="pres">
      <dgm:prSet presAssocID="{F8CA1339-B286-4849-BF11-C265C0CD0462}" presName="iconSpace" presStyleCnt="0"/>
      <dgm:spPr/>
    </dgm:pt>
    <dgm:pt modelId="{9256243B-E150-4D68-A752-EE616D02A9C4}" type="pres">
      <dgm:prSet presAssocID="{F8CA1339-B286-4849-BF11-C265C0CD0462}" presName="parTx" presStyleLbl="revTx" presStyleIdx="6" presStyleCnt="10">
        <dgm:presLayoutVars>
          <dgm:chMax val="0"/>
          <dgm:chPref val="0"/>
        </dgm:presLayoutVars>
      </dgm:prSet>
      <dgm:spPr/>
    </dgm:pt>
    <dgm:pt modelId="{BFC5B2C7-3731-4719-9A7E-CE79E280699A}" type="pres">
      <dgm:prSet presAssocID="{F8CA1339-B286-4849-BF11-C265C0CD0462}" presName="txSpace" presStyleCnt="0"/>
      <dgm:spPr/>
    </dgm:pt>
    <dgm:pt modelId="{9A09847A-FC9A-44A4-AC67-8C071AAB83F0}" type="pres">
      <dgm:prSet presAssocID="{F8CA1339-B286-4849-BF11-C265C0CD0462}" presName="desTx" presStyleLbl="revTx" presStyleIdx="7" presStyleCnt="10">
        <dgm:presLayoutVars/>
      </dgm:prSet>
      <dgm:spPr/>
    </dgm:pt>
    <dgm:pt modelId="{923F5E24-AD43-4B58-BC6D-FCB6637AD0F8}" type="pres">
      <dgm:prSet presAssocID="{9F0C56F0-9B59-4F42-A6F5-10064CF9BC6E}" presName="sibTrans" presStyleCnt="0"/>
      <dgm:spPr/>
    </dgm:pt>
    <dgm:pt modelId="{FD56715F-0898-4184-A1DD-AFA551370959}" type="pres">
      <dgm:prSet presAssocID="{D62C3D32-7013-4B5E-A0F0-81951FA35563}" presName="compNode" presStyleCnt="0"/>
      <dgm:spPr/>
    </dgm:pt>
    <dgm:pt modelId="{964112F1-081E-4F63-BFDA-D4377D21816E}" type="pres">
      <dgm:prSet presAssocID="{D62C3D32-7013-4B5E-A0F0-81951FA355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BDD4393F-25FF-4EE7-854F-B9A4217B8972}" type="pres">
      <dgm:prSet presAssocID="{D62C3D32-7013-4B5E-A0F0-81951FA35563}" presName="iconSpace" presStyleCnt="0"/>
      <dgm:spPr/>
    </dgm:pt>
    <dgm:pt modelId="{B4D814AE-C93B-4888-B91E-BE3511EAFEF2}" type="pres">
      <dgm:prSet presAssocID="{D62C3D32-7013-4B5E-A0F0-81951FA35563}" presName="parTx" presStyleLbl="revTx" presStyleIdx="8" presStyleCnt="10">
        <dgm:presLayoutVars>
          <dgm:chMax val="0"/>
          <dgm:chPref val="0"/>
        </dgm:presLayoutVars>
      </dgm:prSet>
      <dgm:spPr/>
    </dgm:pt>
    <dgm:pt modelId="{79073577-EE1C-4683-8839-3A5F067E2958}" type="pres">
      <dgm:prSet presAssocID="{D62C3D32-7013-4B5E-A0F0-81951FA35563}" presName="txSpace" presStyleCnt="0"/>
      <dgm:spPr/>
    </dgm:pt>
    <dgm:pt modelId="{B48F6836-BFEF-49EE-A990-D7CB30EB917B}" type="pres">
      <dgm:prSet presAssocID="{D62C3D32-7013-4B5E-A0F0-81951FA35563}" presName="desTx" presStyleLbl="revTx" presStyleIdx="9" presStyleCnt="10">
        <dgm:presLayoutVars/>
      </dgm:prSet>
      <dgm:spPr/>
    </dgm:pt>
  </dgm:ptLst>
  <dgm:cxnLst>
    <dgm:cxn modelId="{804FE50B-6FD1-4D71-9B66-CDDC770A3DB2}" type="presOf" srcId="{E8F08439-A83E-40EA-A5EB-5B620A2C9443}" destId="{B255751A-F5B6-473B-B00A-C95E83E2A187}" srcOrd="0" destOrd="1" presId="urn:microsoft.com/office/officeart/2018/5/layout/CenteredIconLabelDescriptionList"/>
    <dgm:cxn modelId="{E7F05915-B9F9-40FF-9696-013BD7F328E7}" type="presOf" srcId="{ABC3E86B-3A65-470F-B38C-214FE057687C}" destId="{51DF90C9-BB92-4364-B334-859EA51BFDC0}" srcOrd="0" destOrd="1" presId="urn:microsoft.com/office/officeart/2018/5/layout/CenteredIconLabelDescriptionList"/>
    <dgm:cxn modelId="{404A3B17-0291-4D90-85F5-DF4863B855DF}" srcId="{9D972A3D-1884-4931-B0D2-BF090B2B31F3}" destId="{E8F08439-A83E-40EA-A5EB-5B620A2C9443}" srcOrd="1" destOrd="0" parTransId="{DAB650CE-CD4C-4D66-9566-6DD2A6337864}" sibTransId="{6E16C586-D19E-43F1-B383-FC81943E0666}"/>
    <dgm:cxn modelId="{EFAE321C-F961-4CB3-AF95-5A31C77EF5C7}" type="presOf" srcId="{37235887-BF79-4EC7-86E9-67E6179C17B4}" destId="{EEC408DD-EDD8-41AE-8CF3-9FD697D02962}" srcOrd="0" destOrd="0" presId="urn:microsoft.com/office/officeart/2018/5/layout/CenteredIconLabelDescriptionList"/>
    <dgm:cxn modelId="{8CA4D321-C549-4270-810E-9A7F427D1B37}" srcId="{CACD2949-17B2-4316-AD22-DD451F60528C}" destId="{F8CA1339-B286-4849-BF11-C265C0CD0462}" srcOrd="3" destOrd="0" parTransId="{FC4756E7-6750-4C39-90E5-2D7870B7CD37}" sibTransId="{9F0C56F0-9B59-4F42-A6F5-10064CF9BC6E}"/>
    <dgm:cxn modelId="{ECE73231-2E4E-43EE-8531-EC646F1E2D60}" srcId="{F8CA1339-B286-4849-BF11-C265C0CD0462}" destId="{72BF8543-FB72-4A20-8BDD-9786A6A700E1}" srcOrd="1" destOrd="0" parTransId="{E5B8350A-FD55-482D-83B5-42529E13F0E9}" sibTransId="{ACD68462-D686-4411-9716-8D554ADA9655}"/>
    <dgm:cxn modelId="{3C05E935-7C99-4F11-9489-85127688E7F8}" srcId="{D62C3D32-7013-4B5E-A0F0-81951FA35563}" destId="{CE6F856A-EC03-465C-9336-B3D27289F1B2}" srcOrd="1" destOrd="0" parTransId="{32E6F243-6A46-4259-836E-FF400721A544}" sibTransId="{16092807-5CFF-4B66-BBC6-ABA1A16F97FB}"/>
    <dgm:cxn modelId="{9EE86138-2B93-4BBA-8363-E9973B02C1C5}" type="presOf" srcId="{2AA043C0-F15D-48F0-84DB-9997D97441F7}" destId="{B48F6836-BFEF-49EE-A990-D7CB30EB917B}" srcOrd="0" destOrd="0" presId="urn:microsoft.com/office/officeart/2018/5/layout/CenteredIconLabelDescriptionList"/>
    <dgm:cxn modelId="{B1D05838-713E-44E6-A55E-A8ED002F9F25}" srcId="{37235887-BF79-4EC7-86E9-67E6179C17B4}" destId="{ABC3E86B-3A65-470F-B38C-214FE057687C}" srcOrd="1" destOrd="0" parTransId="{8870C4CF-5AFD-49DA-9759-9ED3BE2075B7}" sibTransId="{EB5D9863-F22C-4649-B556-ECAD291B0F4B}"/>
    <dgm:cxn modelId="{A629783D-ABF1-430E-9417-9B57E554563F}" type="presOf" srcId="{2438D339-207B-44D3-B056-C15BC35FA9B6}" destId="{9A09847A-FC9A-44A4-AC67-8C071AAB83F0}" srcOrd="0" destOrd="0" presId="urn:microsoft.com/office/officeart/2018/5/layout/CenteredIconLabelDescriptionList"/>
    <dgm:cxn modelId="{92581541-C3CC-4A86-8987-854EE59981C9}" srcId="{6AAE6617-8C81-4101-BD0E-70B42F675DEA}" destId="{FBCC7477-7201-4A8B-B949-A1B45F0FA197}" srcOrd="1" destOrd="0" parTransId="{E623A79D-5F4E-4427-B1E2-DC07C3FAC1E8}" sibTransId="{E46614D3-2C7F-43FE-94CA-0113B62E23DE}"/>
    <dgm:cxn modelId="{44EC5E45-B90E-4131-A430-8A3E401D5B1E}" srcId="{F8CA1339-B286-4849-BF11-C265C0CD0462}" destId="{2438D339-207B-44D3-B056-C15BC35FA9B6}" srcOrd="0" destOrd="0" parTransId="{424DE3F5-0093-4B74-910E-0A65A65E8430}" sibTransId="{04858184-20AC-4BA6-BD78-E1B4BD1B4F8A}"/>
    <dgm:cxn modelId="{A5608D65-121F-4891-99BA-C1EBF97D84A0}" srcId="{6AAE6617-8C81-4101-BD0E-70B42F675DEA}" destId="{7678B916-2359-4EC3-A906-57FE76E69DE2}" srcOrd="0" destOrd="0" parTransId="{D98FF12A-B117-45F3-9CD7-488B9AD5091B}" sibTransId="{973F177A-E7B1-4EF2-94C8-4E812FF10E29}"/>
    <dgm:cxn modelId="{BBB46251-62D4-48BE-AC12-97781FA07A99}" srcId="{CACD2949-17B2-4316-AD22-DD451F60528C}" destId="{37235887-BF79-4EC7-86E9-67E6179C17B4}" srcOrd="0" destOrd="0" parTransId="{77AE9A4E-A718-43AF-836C-1DC28FC10A28}" sibTransId="{2E691938-83A6-4AD9-BDBE-63D6EDCFA49A}"/>
    <dgm:cxn modelId="{7D642856-C027-4D50-B673-BF28DE935E44}" srcId="{CACD2949-17B2-4316-AD22-DD451F60528C}" destId="{6AAE6617-8C81-4101-BD0E-70B42F675DEA}" srcOrd="1" destOrd="0" parTransId="{5DF6083C-0107-4942-AFF6-4B2E9259DF7E}" sibTransId="{B2C55686-C002-4B91-8A2A-9DF8F96A98B1}"/>
    <dgm:cxn modelId="{7AE57178-E865-48F0-AFD6-029F571DD90E}" srcId="{9D972A3D-1884-4931-B0D2-BF090B2B31F3}" destId="{9A8FD149-9695-423A-8C86-5522CF29D393}" srcOrd="0" destOrd="0" parTransId="{2C7547EC-1045-4151-ACFE-F03734DE004C}" sibTransId="{9B4EAF86-AB85-49C0-8D5D-7AE717F5C3BD}"/>
    <dgm:cxn modelId="{79B7987F-BB43-42B4-9019-7254DF6DBD72}" srcId="{CACD2949-17B2-4316-AD22-DD451F60528C}" destId="{D62C3D32-7013-4B5E-A0F0-81951FA35563}" srcOrd="4" destOrd="0" parTransId="{BC7E913D-AF22-4C1A-9C3E-9EC7D1359085}" sibTransId="{D869B426-2A30-48DE-9C56-2DEB6515CDCE}"/>
    <dgm:cxn modelId="{4EF0CB80-F352-4170-93AA-9F7CA7501869}" type="presOf" srcId="{7678B916-2359-4EC3-A906-57FE76E69DE2}" destId="{B4CF0B3D-8A93-4E8B-9280-F1E0ACD86BE2}" srcOrd="0" destOrd="0" presId="urn:microsoft.com/office/officeart/2018/5/layout/CenteredIconLabelDescriptionList"/>
    <dgm:cxn modelId="{DFBADB83-D241-44B7-8351-19E2FD2106DC}" type="presOf" srcId="{6AAE6617-8C81-4101-BD0E-70B42F675DEA}" destId="{498BB10A-5F2D-4A92-B891-F685C19B0807}" srcOrd="0" destOrd="0" presId="urn:microsoft.com/office/officeart/2018/5/layout/CenteredIconLabelDescriptionList"/>
    <dgm:cxn modelId="{FD7F1887-53B8-4F36-827A-34829281E4C8}" type="presOf" srcId="{FBCC7477-7201-4A8B-B949-A1B45F0FA197}" destId="{B4CF0B3D-8A93-4E8B-9280-F1E0ACD86BE2}" srcOrd="0" destOrd="1" presId="urn:microsoft.com/office/officeart/2018/5/layout/CenteredIconLabelDescriptionList"/>
    <dgm:cxn modelId="{A3C09C8B-BDA3-4D18-A51A-4FD2EA196C4C}" type="presOf" srcId="{9D972A3D-1884-4931-B0D2-BF090B2B31F3}" destId="{6260BC8B-D1AD-4959-A806-379DA9D674A8}" srcOrd="0" destOrd="0" presId="urn:microsoft.com/office/officeart/2018/5/layout/CenteredIconLabelDescriptionList"/>
    <dgm:cxn modelId="{DFFD458E-BA67-4FDE-A095-9EE36236DDE6}" type="presOf" srcId="{90E4A302-F211-4D0F-8656-D3D9DDB58F2A}" destId="{51DF90C9-BB92-4364-B334-859EA51BFDC0}" srcOrd="0" destOrd="0" presId="urn:microsoft.com/office/officeart/2018/5/layout/CenteredIconLabelDescriptionList"/>
    <dgm:cxn modelId="{13FA2CA6-5F4C-407B-872B-6A3F86240741}" type="presOf" srcId="{D62C3D32-7013-4B5E-A0F0-81951FA35563}" destId="{B4D814AE-C93B-4888-B91E-BE3511EAFEF2}" srcOrd="0" destOrd="0" presId="urn:microsoft.com/office/officeart/2018/5/layout/CenteredIconLabelDescriptionList"/>
    <dgm:cxn modelId="{44EC33AC-0A33-49FA-A47C-8CB0EE80E4BF}" srcId="{D62C3D32-7013-4B5E-A0F0-81951FA35563}" destId="{2AA043C0-F15D-48F0-84DB-9997D97441F7}" srcOrd="0" destOrd="0" parTransId="{477FBC4C-1792-417A-AB4B-1308309562F6}" sibTransId="{98C413B2-5D41-4814-ACA8-4FF6292F7CCF}"/>
    <dgm:cxn modelId="{C3A0B2B5-03AD-40AA-9FF1-8BE85466EB26}" type="presOf" srcId="{72BF8543-FB72-4A20-8BDD-9786A6A700E1}" destId="{9A09847A-FC9A-44A4-AC67-8C071AAB83F0}" srcOrd="0" destOrd="1" presId="urn:microsoft.com/office/officeart/2018/5/layout/CenteredIconLabelDescriptionList"/>
    <dgm:cxn modelId="{B466CEB9-6A53-467A-9FA7-6C645B744789}" srcId="{CACD2949-17B2-4316-AD22-DD451F60528C}" destId="{9D972A3D-1884-4931-B0D2-BF090B2B31F3}" srcOrd="2" destOrd="0" parTransId="{FAC36467-23BD-4C7D-AA76-CBC0E8F6ADA4}" sibTransId="{0CAE3FC4-7A64-4C0D-9D40-06446D9BE872}"/>
    <dgm:cxn modelId="{4C059DD6-3E62-47E2-877C-0DCD1A094AA6}" type="presOf" srcId="{9A8FD149-9695-423A-8C86-5522CF29D393}" destId="{B255751A-F5B6-473B-B00A-C95E83E2A187}" srcOrd="0" destOrd="0" presId="urn:microsoft.com/office/officeart/2018/5/layout/CenteredIconLabelDescriptionList"/>
    <dgm:cxn modelId="{BF69B8E8-D385-4244-A583-C4F62783C5A3}" type="presOf" srcId="{CE6F856A-EC03-465C-9336-B3D27289F1B2}" destId="{B48F6836-BFEF-49EE-A990-D7CB30EB917B}" srcOrd="0" destOrd="1" presId="urn:microsoft.com/office/officeart/2018/5/layout/CenteredIconLabelDescriptionList"/>
    <dgm:cxn modelId="{0E0563EC-E127-4A15-A4C7-1CCC160A19EB}" srcId="{37235887-BF79-4EC7-86E9-67E6179C17B4}" destId="{90E4A302-F211-4D0F-8656-D3D9DDB58F2A}" srcOrd="0" destOrd="0" parTransId="{FAFDB4B4-807B-47A7-9D44-FBE67A5157FC}" sibTransId="{818FBB91-BD36-4995-A011-83C385F4C1CB}"/>
    <dgm:cxn modelId="{373C50F0-1EA0-454E-8D1B-D4E2F8162E4D}" type="presOf" srcId="{CACD2949-17B2-4316-AD22-DD451F60528C}" destId="{74E1D43E-DA7E-4812-8672-A06FE6A9FBC1}" srcOrd="0" destOrd="0" presId="urn:microsoft.com/office/officeart/2018/5/layout/CenteredIconLabelDescriptionList"/>
    <dgm:cxn modelId="{ADC680FF-AA30-49FB-A73B-916D719DE57C}" type="presOf" srcId="{F8CA1339-B286-4849-BF11-C265C0CD0462}" destId="{9256243B-E150-4D68-A752-EE616D02A9C4}" srcOrd="0" destOrd="0" presId="urn:microsoft.com/office/officeart/2018/5/layout/CenteredIconLabelDescriptionList"/>
    <dgm:cxn modelId="{73A3F348-5E93-4CDD-9413-F1DF19E27A2A}" type="presParOf" srcId="{74E1D43E-DA7E-4812-8672-A06FE6A9FBC1}" destId="{6566BFFC-8997-455B-A509-6B5C87F1E298}" srcOrd="0" destOrd="0" presId="urn:microsoft.com/office/officeart/2018/5/layout/CenteredIconLabelDescriptionList"/>
    <dgm:cxn modelId="{8A1C1DD8-E4D8-4D02-92CF-D91796EAB3BA}" type="presParOf" srcId="{6566BFFC-8997-455B-A509-6B5C87F1E298}" destId="{84A91B0C-AA21-43E1-B68E-AD6E50754AD3}" srcOrd="0" destOrd="0" presId="urn:microsoft.com/office/officeart/2018/5/layout/CenteredIconLabelDescriptionList"/>
    <dgm:cxn modelId="{D7B73FD3-37BE-4CC7-85A6-7EBEAEF75916}" type="presParOf" srcId="{6566BFFC-8997-455B-A509-6B5C87F1E298}" destId="{01371E9D-1A3A-44EB-8285-FD85093CB7B2}" srcOrd="1" destOrd="0" presId="urn:microsoft.com/office/officeart/2018/5/layout/CenteredIconLabelDescriptionList"/>
    <dgm:cxn modelId="{924EEA11-2715-4222-818F-AD03A365982B}" type="presParOf" srcId="{6566BFFC-8997-455B-A509-6B5C87F1E298}" destId="{EEC408DD-EDD8-41AE-8CF3-9FD697D02962}" srcOrd="2" destOrd="0" presId="urn:microsoft.com/office/officeart/2018/5/layout/CenteredIconLabelDescriptionList"/>
    <dgm:cxn modelId="{8BBAE740-9F4E-41C5-8EC6-24417E5392A1}" type="presParOf" srcId="{6566BFFC-8997-455B-A509-6B5C87F1E298}" destId="{751A62A4-E882-4C64-A12E-73E32810867E}" srcOrd="3" destOrd="0" presId="urn:microsoft.com/office/officeart/2018/5/layout/CenteredIconLabelDescriptionList"/>
    <dgm:cxn modelId="{850A45F4-4A0D-4FCE-B3D3-2A2D8CA3089A}" type="presParOf" srcId="{6566BFFC-8997-455B-A509-6B5C87F1E298}" destId="{51DF90C9-BB92-4364-B334-859EA51BFDC0}" srcOrd="4" destOrd="0" presId="urn:microsoft.com/office/officeart/2018/5/layout/CenteredIconLabelDescriptionList"/>
    <dgm:cxn modelId="{7C66FAF6-2979-4456-8A2A-BCFDE6737429}" type="presParOf" srcId="{74E1D43E-DA7E-4812-8672-A06FE6A9FBC1}" destId="{84F62E7B-A998-496B-81C2-D4659616062F}" srcOrd="1" destOrd="0" presId="urn:microsoft.com/office/officeart/2018/5/layout/CenteredIconLabelDescriptionList"/>
    <dgm:cxn modelId="{BBF774B6-EAC2-41EA-9D3E-861222D54E0F}" type="presParOf" srcId="{74E1D43E-DA7E-4812-8672-A06FE6A9FBC1}" destId="{BC42CEF6-17C4-48C8-8221-272DCAA5F0E5}" srcOrd="2" destOrd="0" presId="urn:microsoft.com/office/officeart/2018/5/layout/CenteredIconLabelDescriptionList"/>
    <dgm:cxn modelId="{DC12082C-DF09-482F-84F9-BE08062D17C2}" type="presParOf" srcId="{BC42CEF6-17C4-48C8-8221-272DCAA5F0E5}" destId="{92C82CE4-CAE1-43F3-9C2D-83FB96A2F8A5}" srcOrd="0" destOrd="0" presId="urn:microsoft.com/office/officeart/2018/5/layout/CenteredIconLabelDescriptionList"/>
    <dgm:cxn modelId="{27701A48-785B-4A8D-AEE2-910A3F9C2444}" type="presParOf" srcId="{BC42CEF6-17C4-48C8-8221-272DCAA5F0E5}" destId="{9BAB3421-8A4B-4859-A475-ACF2DA314F7D}" srcOrd="1" destOrd="0" presId="urn:microsoft.com/office/officeart/2018/5/layout/CenteredIconLabelDescriptionList"/>
    <dgm:cxn modelId="{8115E7E2-7ACC-4097-A0C5-F0EDDBA56BAE}" type="presParOf" srcId="{BC42CEF6-17C4-48C8-8221-272DCAA5F0E5}" destId="{498BB10A-5F2D-4A92-B891-F685C19B0807}" srcOrd="2" destOrd="0" presId="urn:microsoft.com/office/officeart/2018/5/layout/CenteredIconLabelDescriptionList"/>
    <dgm:cxn modelId="{DF6A57BB-2F8E-4B08-898B-FCE56468F76C}" type="presParOf" srcId="{BC42CEF6-17C4-48C8-8221-272DCAA5F0E5}" destId="{6EEC6F78-072A-4790-BD1A-ED45988BD75C}" srcOrd="3" destOrd="0" presId="urn:microsoft.com/office/officeart/2018/5/layout/CenteredIconLabelDescriptionList"/>
    <dgm:cxn modelId="{2F0FCB76-5AB4-43DA-B177-203672725AC8}" type="presParOf" srcId="{BC42CEF6-17C4-48C8-8221-272DCAA5F0E5}" destId="{B4CF0B3D-8A93-4E8B-9280-F1E0ACD86BE2}" srcOrd="4" destOrd="0" presId="urn:microsoft.com/office/officeart/2018/5/layout/CenteredIconLabelDescriptionList"/>
    <dgm:cxn modelId="{1B267C33-1BA4-4D10-AE09-06E295527DF6}" type="presParOf" srcId="{74E1D43E-DA7E-4812-8672-A06FE6A9FBC1}" destId="{7FE53995-F38A-4EC2-B107-8E38A0FA028D}" srcOrd="3" destOrd="0" presId="urn:microsoft.com/office/officeart/2018/5/layout/CenteredIconLabelDescriptionList"/>
    <dgm:cxn modelId="{D3919B22-26D7-40DB-A275-D79B3DAE7031}" type="presParOf" srcId="{74E1D43E-DA7E-4812-8672-A06FE6A9FBC1}" destId="{EF05A0F8-77CA-4B94-9823-C72F993A3867}" srcOrd="4" destOrd="0" presId="urn:microsoft.com/office/officeart/2018/5/layout/CenteredIconLabelDescriptionList"/>
    <dgm:cxn modelId="{ECC8A7D3-5483-4796-A1FE-38D5E374706B}" type="presParOf" srcId="{EF05A0F8-77CA-4B94-9823-C72F993A3867}" destId="{11F51AB6-195A-408B-8DD6-1613E0692C3A}" srcOrd="0" destOrd="0" presId="urn:microsoft.com/office/officeart/2018/5/layout/CenteredIconLabelDescriptionList"/>
    <dgm:cxn modelId="{74E8DC92-34A5-41F7-B7CB-926EE9065862}" type="presParOf" srcId="{EF05A0F8-77CA-4B94-9823-C72F993A3867}" destId="{E0ABFC60-3A90-47FC-81D3-4974267F28F0}" srcOrd="1" destOrd="0" presId="urn:microsoft.com/office/officeart/2018/5/layout/CenteredIconLabelDescriptionList"/>
    <dgm:cxn modelId="{D6293EB3-E5F2-4CC0-8432-6EF81682114F}" type="presParOf" srcId="{EF05A0F8-77CA-4B94-9823-C72F993A3867}" destId="{6260BC8B-D1AD-4959-A806-379DA9D674A8}" srcOrd="2" destOrd="0" presId="urn:microsoft.com/office/officeart/2018/5/layout/CenteredIconLabelDescriptionList"/>
    <dgm:cxn modelId="{66C0BDFC-5EB3-4462-85DD-D55C662E010F}" type="presParOf" srcId="{EF05A0F8-77CA-4B94-9823-C72F993A3867}" destId="{E8A742C2-9B89-416A-A0C2-4F0EBB0C4107}" srcOrd="3" destOrd="0" presId="urn:microsoft.com/office/officeart/2018/5/layout/CenteredIconLabelDescriptionList"/>
    <dgm:cxn modelId="{DC1CFBB8-FAC0-41F7-9A48-A2CBB40F2573}" type="presParOf" srcId="{EF05A0F8-77CA-4B94-9823-C72F993A3867}" destId="{B255751A-F5B6-473B-B00A-C95E83E2A187}" srcOrd="4" destOrd="0" presId="urn:microsoft.com/office/officeart/2018/5/layout/CenteredIconLabelDescriptionList"/>
    <dgm:cxn modelId="{5304201F-0C38-4532-93CA-F0A58A2041CC}" type="presParOf" srcId="{74E1D43E-DA7E-4812-8672-A06FE6A9FBC1}" destId="{A3B4ED04-270E-4121-A4E6-400BB88D3A32}" srcOrd="5" destOrd="0" presId="urn:microsoft.com/office/officeart/2018/5/layout/CenteredIconLabelDescriptionList"/>
    <dgm:cxn modelId="{48548623-6911-4B96-BDED-D13724E623D7}" type="presParOf" srcId="{74E1D43E-DA7E-4812-8672-A06FE6A9FBC1}" destId="{878FA6C2-0F1B-49C3-8B42-CA5462F56E9C}" srcOrd="6" destOrd="0" presId="urn:microsoft.com/office/officeart/2018/5/layout/CenteredIconLabelDescriptionList"/>
    <dgm:cxn modelId="{93EAEDB2-3DD0-4B20-AE48-1BC31E63B17B}" type="presParOf" srcId="{878FA6C2-0F1B-49C3-8B42-CA5462F56E9C}" destId="{3C1365D6-34BC-4AE1-B52F-ACBBC66BE540}" srcOrd="0" destOrd="0" presId="urn:microsoft.com/office/officeart/2018/5/layout/CenteredIconLabelDescriptionList"/>
    <dgm:cxn modelId="{A9D61C79-A237-4C9B-81DA-18B9C893D6B8}" type="presParOf" srcId="{878FA6C2-0F1B-49C3-8B42-CA5462F56E9C}" destId="{23B0FF46-5AA9-46CF-AF07-1A937B503271}" srcOrd="1" destOrd="0" presId="urn:microsoft.com/office/officeart/2018/5/layout/CenteredIconLabelDescriptionList"/>
    <dgm:cxn modelId="{9492B247-2073-4936-B1D2-96B41999E9F5}" type="presParOf" srcId="{878FA6C2-0F1B-49C3-8B42-CA5462F56E9C}" destId="{9256243B-E150-4D68-A752-EE616D02A9C4}" srcOrd="2" destOrd="0" presId="urn:microsoft.com/office/officeart/2018/5/layout/CenteredIconLabelDescriptionList"/>
    <dgm:cxn modelId="{5F4EB04F-4BD0-4961-8A1C-4342BEE2F8FB}" type="presParOf" srcId="{878FA6C2-0F1B-49C3-8B42-CA5462F56E9C}" destId="{BFC5B2C7-3731-4719-9A7E-CE79E280699A}" srcOrd="3" destOrd="0" presId="urn:microsoft.com/office/officeart/2018/5/layout/CenteredIconLabelDescriptionList"/>
    <dgm:cxn modelId="{40EC813C-E96E-4834-9685-93C6D40A34BC}" type="presParOf" srcId="{878FA6C2-0F1B-49C3-8B42-CA5462F56E9C}" destId="{9A09847A-FC9A-44A4-AC67-8C071AAB83F0}" srcOrd="4" destOrd="0" presId="urn:microsoft.com/office/officeart/2018/5/layout/CenteredIconLabelDescriptionList"/>
    <dgm:cxn modelId="{25D2C5CE-6053-4BE4-BB80-ED9CB4440261}" type="presParOf" srcId="{74E1D43E-DA7E-4812-8672-A06FE6A9FBC1}" destId="{923F5E24-AD43-4B58-BC6D-FCB6637AD0F8}" srcOrd="7" destOrd="0" presId="urn:microsoft.com/office/officeart/2018/5/layout/CenteredIconLabelDescriptionList"/>
    <dgm:cxn modelId="{1E85E101-E086-4C97-8126-6C00B9544A76}" type="presParOf" srcId="{74E1D43E-DA7E-4812-8672-A06FE6A9FBC1}" destId="{FD56715F-0898-4184-A1DD-AFA551370959}" srcOrd="8" destOrd="0" presId="urn:microsoft.com/office/officeart/2018/5/layout/CenteredIconLabelDescriptionList"/>
    <dgm:cxn modelId="{72A079ED-34B0-4003-89A7-EB18A5DDB47A}" type="presParOf" srcId="{FD56715F-0898-4184-A1DD-AFA551370959}" destId="{964112F1-081E-4F63-BFDA-D4377D21816E}" srcOrd="0" destOrd="0" presId="urn:microsoft.com/office/officeart/2018/5/layout/CenteredIconLabelDescriptionList"/>
    <dgm:cxn modelId="{DD3B20BB-1292-4FA7-9CED-7AF607D6EADB}" type="presParOf" srcId="{FD56715F-0898-4184-A1DD-AFA551370959}" destId="{BDD4393F-25FF-4EE7-854F-B9A4217B8972}" srcOrd="1" destOrd="0" presId="urn:microsoft.com/office/officeart/2018/5/layout/CenteredIconLabelDescriptionList"/>
    <dgm:cxn modelId="{332CEEB0-593F-4C06-84FE-82BF80EA664B}" type="presParOf" srcId="{FD56715F-0898-4184-A1DD-AFA551370959}" destId="{B4D814AE-C93B-4888-B91E-BE3511EAFEF2}" srcOrd="2" destOrd="0" presId="urn:microsoft.com/office/officeart/2018/5/layout/CenteredIconLabelDescriptionList"/>
    <dgm:cxn modelId="{802A8416-562A-41DC-BEA5-FB0D219574C3}" type="presParOf" srcId="{FD56715F-0898-4184-A1DD-AFA551370959}" destId="{79073577-EE1C-4683-8839-3A5F067E2958}" srcOrd="3" destOrd="0" presId="urn:microsoft.com/office/officeart/2018/5/layout/CenteredIconLabelDescriptionList"/>
    <dgm:cxn modelId="{22140E82-4D12-457A-949C-25101F94A842}" type="presParOf" srcId="{FD56715F-0898-4184-A1DD-AFA551370959}" destId="{B48F6836-BFEF-49EE-A990-D7CB30EB917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93FC4D-952D-40BD-A76F-A56364CA7DA4}"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01D6CD77-FD53-4BC2-8852-45ECB7B3D868}">
      <dgm:prSet/>
      <dgm:spPr/>
      <dgm:t>
        <a:bodyPr/>
        <a:lstStyle/>
        <a:p>
          <a:pPr>
            <a:defRPr b="1"/>
          </a:pPr>
          <a:r>
            <a:rPr lang="en-US" b="1"/>
            <a:t>Pump-and-Dump Schemes:</a:t>
          </a:r>
          <a:endParaRPr lang="en-US"/>
        </a:p>
      </dgm:t>
    </dgm:pt>
    <dgm:pt modelId="{18182098-3014-4217-9ED8-C43C3408DA0F}" type="parTrans" cxnId="{A063B7BB-9918-4339-A24E-983C4CDD9C09}">
      <dgm:prSet/>
      <dgm:spPr/>
      <dgm:t>
        <a:bodyPr/>
        <a:lstStyle/>
        <a:p>
          <a:endParaRPr lang="en-US"/>
        </a:p>
      </dgm:t>
    </dgm:pt>
    <dgm:pt modelId="{157FF8E8-1517-4282-A17B-B737576A10D2}" type="sibTrans" cxnId="{A063B7BB-9918-4339-A24E-983C4CDD9C09}">
      <dgm:prSet/>
      <dgm:spPr/>
      <dgm:t>
        <a:bodyPr/>
        <a:lstStyle/>
        <a:p>
          <a:endParaRPr lang="en-US"/>
        </a:p>
      </dgm:t>
    </dgm:pt>
    <dgm:pt modelId="{6959CB6F-E09C-4E27-BC95-E381F404C414}">
      <dgm:prSet/>
      <dgm:spPr/>
      <dgm:t>
        <a:bodyPr/>
        <a:lstStyle/>
        <a:p>
          <a:r>
            <a:rPr lang="en-US"/>
            <a:t>Inflate cryptocurrency value through false statements, then sell off to unsuspecting investors.</a:t>
          </a:r>
        </a:p>
      </dgm:t>
    </dgm:pt>
    <dgm:pt modelId="{C3770A82-E6B7-4248-AF03-E7F3763AE2E2}" type="parTrans" cxnId="{D0B8486F-A011-40A0-A975-F34BF082D383}">
      <dgm:prSet/>
      <dgm:spPr/>
      <dgm:t>
        <a:bodyPr/>
        <a:lstStyle/>
        <a:p>
          <a:endParaRPr lang="en-US"/>
        </a:p>
      </dgm:t>
    </dgm:pt>
    <dgm:pt modelId="{7A3C3B3E-5D6A-4B3B-993B-2DF392BECB56}" type="sibTrans" cxnId="{D0B8486F-A011-40A0-A975-F34BF082D383}">
      <dgm:prSet/>
      <dgm:spPr/>
      <dgm:t>
        <a:bodyPr/>
        <a:lstStyle/>
        <a:p>
          <a:endParaRPr lang="en-US"/>
        </a:p>
      </dgm:t>
    </dgm:pt>
    <dgm:pt modelId="{E97CAAC7-60C1-41F8-AD2E-630FDBF107FB}">
      <dgm:prSet/>
      <dgm:spPr/>
      <dgm:t>
        <a:bodyPr/>
        <a:lstStyle/>
        <a:p>
          <a:r>
            <a:rPr lang="en-US"/>
            <a:t>Manipulate market prices, leading to financial losses for investors.</a:t>
          </a:r>
        </a:p>
      </dgm:t>
    </dgm:pt>
    <dgm:pt modelId="{70F12196-6B00-4EA0-A1EF-6E1BED1C0783}" type="parTrans" cxnId="{970B5B95-1260-4FEC-A0FE-177AE306130C}">
      <dgm:prSet/>
      <dgm:spPr/>
      <dgm:t>
        <a:bodyPr/>
        <a:lstStyle/>
        <a:p>
          <a:endParaRPr lang="en-US"/>
        </a:p>
      </dgm:t>
    </dgm:pt>
    <dgm:pt modelId="{E9A30AA4-808A-43E7-9881-DFB9E260FB14}" type="sibTrans" cxnId="{970B5B95-1260-4FEC-A0FE-177AE306130C}">
      <dgm:prSet/>
      <dgm:spPr/>
      <dgm:t>
        <a:bodyPr/>
        <a:lstStyle/>
        <a:p>
          <a:endParaRPr lang="en-US"/>
        </a:p>
      </dgm:t>
    </dgm:pt>
    <dgm:pt modelId="{E9EDB188-8CBB-4C87-9CBE-FCFDEF84C3D4}">
      <dgm:prSet/>
      <dgm:spPr/>
      <dgm:t>
        <a:bodyPr/>
        <a:lstStyle/>
        <a:p>
          <a:pPr>
            <a:defRPr b="1"/>
          </a:pPr>
          <a:r>
            <a:rPr lang="en-US" b="1"/>
            <a:t>Phishing:</a:t>
          </a:r>
          <a:endParaRPr lang="en-US"/>
        </a:p>
      </dgm:t>
    </dgm:pt>
    <dgm:pt modelId="{7448F9DC-66CB-4962-94AE-57DF74C20939}" type="parTrans" cxnId="{94528B88-2500-4571-B803-5BC28119DB3E}">
      <dgm:prSet/>
      <dgm:spPr/>
      <dgm:t>
        <a:bodyPr/>
        <a:lstStyle/>
        <a:p>
          <a:endParaRPr lang="en-US"/>
        </a:p>
      </dgm:t>
    </dgm:pt>
    <dgm:pt modelId="{E02CC7E0-28A3-4826-9A7E-4D79D967F1E9}" type="sibTrans" cxnId="{94528B88-2500-4571-B803-5BC28119DB3E}">
      <dgm:prSet/>
      <dgm:spPr/>
      <dgm:t>
        <a:bodyPr/>
        <a:lstStyle/>
        <a:p>
          <a:endParaRPr lang="en-US"/>
        </a:p>
      </dgm:t>
    </dgm:pt>
    <dgm:pt modelId="{632970E0-7297-4852-809E-29E8A21B7587}">
      <dgm:prSet/>
      <dgm:spPr/>
      <dgm:t>
        <a:bodyPr/>
        <a:lstStyle/>
        <a:p>
          <a:r>
            <a:rPr lang="en-US"/>
            <a:t>Trick users into revealing private keys or login credentials for cryptocurrency wallets and exchanges.</a:t>
          </a:r>
        </a:p>
      </dgm:t>
    </dgm:pt>
    <dgm:pt modelId="{E2EEC511-D631-4918-B630-61B5B21818ED}" type="parTrans" cxnId="{DF3EDC5B-32C7-40C1-AEDF-7B1F7BC048CF}">
      <dgm:prSet/>
      <dgm:spPr/>
      <dgm:t>
        <a:bodyPr/>
        <a:lstStyle/>
        <a:p>
          <a:endParaRPr lang="en-US"/>
        </a:p>
      </dgm:t>
    </dgm:pt>
    <dgm:pt modelId="{8B98029E-F572-49B0-B43F-98130ED0B8A6}" type="sibTrans" cxnId="{DF3EDC5B-32C7-40C1-AEDF-7B1F7BC048CF}">
      <dgm:prSet/>
      <dgm:spPr/>
      <dgm:t>
        <a:bodyPr/>
        <a:lstStyle/>
        <a:p>
          <a:endParaRPr lang="en-US"/>
        </a:p>
      </dgm:t>
    </dgm:pt>
    <dgm:pt modelId="{131A0599-D817-42D8-85B2-4BBD3090EE02}">
      <dgm:prSet/>
      <dgm:spPr/>
      <dgm:t>
        <a:bodyPr/>
        <a:lstStyle/>
        <a:p>
          <a:r>
            <a:rPr lang="en-US"/>
            <a:t>Enables unauthorized access to users' funds, leading to theft and fraudulent transactions.</a:t>
          </a:r>
        </a:p>
      </dgm:t>
    </dgm:pt>
    <dgm:pt modelId="{FE62325E-42C4-4160-98D2-D37DDC3CF329}" type="parTrans" cxnId="{69A46B4D-2FA5-45C0-841F-9AE5E7E23BFF}">
      <dgm:prSet/>
      <dgm:spPr/>
      <dgm:t>
        <a:bodyPr/>
        <a:lstStyle/>
        <a:p>
          <a:endParaRPr lang="en-US"/>
        </a:p>
      </dgm:t>
    </dgm:pt>
    <dgm:pt modelId="{97225D6B-5AE6-4DDC-BB8B-84AB1492625E}" type="sibTrans" cxnId="{69A46B4D-2FA5-45C0-841F-9AE5E7E23BFF}">
      <dgm:prSet/>
      <dgm:spPr/>
      <dgm:t>
        <a:bodyPr/>
        <a:lstStyle/>
        <a:p>
          <a:endParaRPr lang="en-US"/>
        </a:p>
      </dgm:t>
    </dgm:pt>
    <dgm:pt modelId="{8B860BF9-2E82-4F3F-B4FB-B8B09988ECE8}">
      <dgm:prSet/>
      <dgm:spPr/>
      <dgm:t>
        <a:bodyPr/>
        <a:lstStyle/>
        <a:p>
          <a:pPr>
            <a:defRPr b="1"/>
          </a:pPr>
          <a:r>
            <a:rPr lang="en-US" b="1"/>
            <a:t>Smart Contract Vulnerabilities:</a:t>
          </a:r>
          <a:endParaRPr lang="en-US"/>
        </a:p>
      </dgm:t>
    </dgm:pt>
    <dgm:pt modelId="{66F35747-7CC7-4A52-AEAB-A19D1A88A652}" type="parTrans" cxnId="{F19CB71E-D24F-416B-8FAF-84F2F783E42A}">
      <dgm:prSet/>
      <dgm:spPr/>
      <dgm:t>
        <a:bodyPr/>
        <a:lstStyle/>
        <a:p>
          <a:endParaRPr lang="en-US"/>
        </a:p>
      </dgm:t>
    </dgm:pt>
    <dgm:pt modelId="{D798FE64-7535-48E7-B2D9-90664BED4CA6}" type="sibTrans" cxnId="{F19CB71E-D24F-416B-8FAF-84F2F783E42A}">
      <dgm:prSet/>
      <dgm:spPr/>
      <dgm:t>
        <a:bodyPr/>
        <a:lstStyle/>
        <a:p>
          <a:endParaRPr lang="en-US"/>
        </a:p>
      </dgm:t>
    </dgm:pt>
    <dgm:pt modelId="{AF68433F-8455-49AF-B96C-4755CC7BCD88}">
      <dgm:prSet/>
      <dgm:spPr/>
      <dgm:t>
        <a:bodyPr/>
        <a:lstStyle/>
        <a:p>
          <a:r>
            <a:rPr lang="en-US"/>
            <a:t>Susceptible to flaws that can be exploited by fraudsters.</a:t>
          </a:r>
        </a:p>
      </dgm:t>
    </dgm:pt>
    <dgm:pt modelId="{85E0A1A4-9CFE-43DD-BCDA-E04C37DAFD49}" type="parTrans" cxnId="{6156A38B-1EBD-4831-9F8D-E6869AF22A79}">
      <dgm:prSet/>
      <dgm:spPr/>
      <dgm:t>
        <a:bodyPr/>
        <a:lstStyle/>
        <a:p>
          <a:endParaRPr lang="en-US"/>
        </a:p>
      </dgm:t>
    </dgm:pt>
    <dgm:pt modelId="{FAB832E5-D1D7-449E-A10B-F71CC79621F0}" type="sibTrans" cxnId="{6156A38B-1EBD-4831-9F8D-E6869AF22A79}">
      <dgm:prSet/>
      <dgm:spPr/>
      <dgm:t>
        <a:bodyPr/>
        <a:lstStyle/>
        <a:p>
          <a:endParaRPr lang="en-US"/>
        </a:p>
      </dgm:t>
    </dgm:pt>
    <dgm:pt modelId="{B03B12F3-AB4F-4BA8-A201-79C0DBFA2C38}">
      <dgm:prSet/>
      <dgm:spPr/>
      <dgm:t>
        <a:bodyPr/>
        <a:lstStyle/>
        <a:p>
          <a:r>
            <a:rPr lang="en-US"/>
            <a:t>Examples include re-entrancy attacks, lack of input validation, and insecure programming languages.</a:t>
          </a:r>
        </a:p>
      </dgm:t>
    </dgm:pt>
    <dgm:pt modelId="{B4070508-C7F5-4065-AB97-BB78E48837A5}" type="parTrans" cxnId="{09B1E072-6328-4C21-947F-3DA69924E948}">
      <dgm:prSet/>
      <dgm:spPr/>
      <dgm:t>
        <a:bodyPr/>
        <a:lstStyle/>
        <a:p>
          <a:endParaRPr lang="en-US"/>
        </a:p>
      </dgm:t>
    </dgm:pt>
    <dgm:pt modelId="{3BAFF172-C3CE-40C5-93E0-38E9B7829B1B}" type="sibTrans" cxnId="{09B1E072-6328-4C21-947F-3DA69924E948}">
      <dgm:prSet/>
      <dgm:spPr/>
      <dgm:t>
        <a:bodyPr/>
        <a:lstStyle/>
        <a:p>
          <a:endParaRPr lang="en-US"/>
        </a:p>
      </dgm:t>
    </dgm:pt>
    <dgm:pt modelId="{AD16FE93-1F0B-49CA-833D-FE849E8243EB}">
      <dgm:prSet/>
      <dgm:spPr/>
      <dgm:t>
        <a:bodyPr/>
        <a:lstStyle/>
        <a:p>
          <a:r>
            <a:rPr lang="en-US"/>
            <a:t>Vulnerabilities can lead to unauthorized transactions and financial losses.</a:t>
          </a:r>
        </a:p>
      </dgm:t>
    </dgm:pt>
    <dgm:pt modelId="{B34714C7-F256-48A7-A209-2DF607B8D6AB}" type="parTrans" cxnId="{9C50C1DE-457B-4A22-9EAB-DFE71A70026D}">
      <dgm:prSet/>
      <dgm:spPr/>
      <dgm:t>
        <a:bodyPr/>
        <a:lstStyle/>
        <a:p>
          <a:endParaRPr lang="en-US"/>
        </a:p>
      </dgm:t>
    </dgm:pt>
    <dgm:pt modelId="{601A5A05-2E82-4521-B651-FFAA21564507}" type="sibTrans" cxnId="{9C50C1DE-457B-4A22-9EAB-DFE71A70026D}">
      <dgm:prSet/>
      <dgm:spPr/>
      <dgm:t>
        <a:bodyPr/>
        <a:lstStyle/>
        <a:p>
          <a:endParaRPr lang="en-US"/>
        </a:p>
      </dgm:t>
    </dgm:pt>
    <dgm:pt modelId="{A4B2EB06-6CAE-4547-853C-748B4C41CBDC}">
      <dgm:prSet/>
      <dgm:spPr/>
      <dgm:t>
        <a:bodyPr/>
        <a:lstStyle/>
        <a:p>
          <a:pPr>
            <a:defRPr b="1"/>
          </a:pPr>
          <a:r>
            <a:rPr lang="en-US" b="1"/>
            <a:t>Insider Attacks:</a:t>
          </a:r>
          <a:endParaRPr lang="en-US"/>
        </a:p>
      </dgm:t>
    </dgm:pt>
    <dgm:pt modelId="{D59F316B-6D97-4A47-8DB5-5E9E99A57B0F}" type="parTrans" cxnId="{FD76B6E8-D6DA-4DA8-ACF5-45191E1D1BE5}">
      <dgm:prSet/>
      <dgm:spPr/>
      <dgm:t>
        <a:bodyPr/>
        <a:lstStyle/>
        <a:p>
          <a:endParaRPr lang="en-US"/>
        </a:p>
      </dgm:t>
    </dgm:pt>
    <dgm:pt modelId="{0790BDB5-C32E-471B-9401-09A3A07F2C5B}" type="sibTrans" cxnId="{FD76B6E8-D6DA-4DA8-ACF5-45191E1D1BE5}">
      <dgm:prSet/>
      <dgm:spPr/>
      <dgm:t>
        <a:bodyPr/>
        <a:lstStyle/>
        <a:p>
          <a:endParaRPr lang="en-US"/>
        </a:p>
      </dgm:t>
    </dgm:pt>
    <dgm:pt modelId="{6F0B485A-809F-420B-8776-3ED5810A921C}">
      <dgm:prSet/>
      <dgm:spPr/>
      <dgm:t>
        <a:bodyPr/>
        <a:lstStyle/>
        <a:p>
          <a:r>
            <a:rPr lang="en-US"/>
            <a:t>Involve illegal trading of cryptocurrencies based on non-public information.</a:t>
          </a:r>
        </a:p>
      </dgm:t>
    </dgm:pt>
    <dgm:pt modelId="{E6C9B1CC-D574-47C8-9650-BD172EB829D1}" type="parTrans" cxnId="{EE85BE69-8894-4701-A5F4-3960DE7F84AA}">
      <dgm:prSet/>
      <dgm:spPr/>
      <dgm:t>
        <a:bodyPr/>
        <a:lstStyle/>
        <a:p>
          <a:endParaRPr lang="en-US"/>
        </a:p>
      </dgm:t>
    </dgm:pt>
    <dgm:pt modelId="{BA72AF5E-241D-424A-89BF-8380668862BB}" type="sibTrans" cxnId="{EE85BE69-8894-4701-A5F4-3960DE7F84AA}">
      <dgm:prSet/>
      <dgm:spPr/>
      <dgm:t>
        <a:bodyPr/>
        <a:lstStyle/>
        <a:p>
          <a:endParaRPr lang="en-US"/>
        </a:p>
      </dgm:t>
    </dgm:pt>
    <dgm:pt modelId="{FDCE37B4-29D6-4951-AC22-FACEC569B7FA}">
      <dgm:prSet/>
      <dgm:spPr/>
      <dgm:t>
        <a:bodyPr/>
        <a:lstStyle/>
        <a:p>
          <a:r>
            <a:rPr lang="en-US"/>
            <a:t>Undermine market fairness and integrity by providing unfair advantages to those with privileged information.</a:t>
          </a:r>
        </a:p>
      </dgm:t>
    </dgm:pt>
    <dgm:pt modelId="{EF0FEDDB-80A9-42B8-9C67-5B2114249125}" type="parTrans" cxnId="{6CB5787A-2AB3-4108-ACDF-65BF58E91842}">
      <dgm:prSet/>
      <dgm:spPr/>
      <dgm:t>
        <a:bodyPr/>
        <a:lstStyle/>
        <a:p>
          <a:endParaRPr lang="en-US"/>
        </a:p>
      </dgm:t>
    </dgm:pt>
    <dgm:pt modelId="{B772F4D7-4A39-4E4F-A411-5001A6736933}" type="sibTrans" cxnId="{6CB5787A-2AB3-4108-ACDF-65BF58E91842}">
      <dgm:prSet/>
      <dgm:spPr/>
      <dgm:t>
        <a:bodyPr/>
        <a:lstStyle/>
        <a:p>
          <a:endParaRPr lang="en-US"/>
        </a:p>
      </dgm:t>
    </dgm:pt>
    <dgm:pt modelId="{A3C24558-6814-4BFA-9BF4-56F8E40941AA}">
      <dgm:prSet/>
      <dgm:spPr/>
      <dgm:t>
        <a:bodyPr/>
        <a:lstStyle/>
        <a:p>
          <a:pPr>
            <a:defRPr b="1"/>
          </a:pPr>
          <a:r>
            <a:rPr lang="en-US" b="1"/>
            <a:t>Ponzi Schemes:</a:t>
          </a:r>
          <a:endParaRPr lang="en-US"/>
        </a:p>
      </dgm:t>
    </dgm:pt>
    <dgm:pt modelId="{A960919F-6B39-44D2-AFEC-784D245E43D9}" type="parTrans" cxnId="{FE017161-814E-443E-B1A5-220AEB57585C}">
      <dgm:prSet/>
      <dgm:spPr/>
      <dgm:t>
        <a:bodyPr/>
        <a:lstStyle/>
        <a:p>
          <a:endParaRPr lang="en-US"/>
        </a:p>
      </dgm:t>
    </dgm:pt>
    <dgm:pt modelId="{67154EAD-82B3-43C8-8E2B-83D4EDC75D22}" type="sibTrans" cxnId="{FE017161-814E-443E-B1A5-220AEB57585C}">
      <dgm:prSet/>
      <dgm:spPr/>
      <dgm:t>
        <a:bodyPr/>
        <a:lstStyle/>
        <a:p>
          <a:endParaRPr lang="en-US"/>
        </a:p>
      </dgm:t>
    </dgm:pt>
    <dgm:pt modelId="{734A9C56-7C1E-4A76-829F-EC442935E584}">
      <dgm:prSet/>
      <dgm:spPr/>
      <dgm:t>
        <a:bodyPr/>
        <a:lstStyle/>
        <a:p>
          <a:r>
            <a:rPr lang="en-US"/>
            <a:t>Promise high returns with little or no risk to investors.</a:t>
          </a:r>
        </a:p>
      </dgm:t>
    </dgm:pt>
    <dgm:pt modelId="{1CC59AFC-1586-42D8-B887-141BC5593A69}" type="parTrans" cxnId="{9AF1E01D-D315-4B48-AC88-5DFDBD847DBD}">
      <dgm:prSet/>
      <dgm:spPr/>
      <dgm:t>
        <a:bodyPr/>
        <a:lstStyle/>
        <a:p>
          <a:endParaRPr lang="en-US"/>
        </a:p>
      </dgm:t>
    </dgm:pt>
    <dgm:pt modelId="{91D6F943-CC8B-4B90-B5EA-218304C950DE}" type="sibTrans" cxnId="{9AF1E01D-D315-4B48-AC88-5DFDBD847DBD}">
      <dgm:prSet/>
      <dgm:spPr/>
      <dgm:t>
        <a:bodyPr/>
        <a:lstStyle/>
        <a:p>
          <a:endParaRPr lang="en-US"/>
        </a:p>
      </dgm:t>
    </dgm:pt>
    <dgm:pt modelId="{DD6A66BF-DF4E-47C3-B377-0BACBD35C6A6}">
      <dgm:prSet/>
      <dgm:spPr/>
      <dgm:t>
        <a:bodyPr/>
        <a:lstStyle/>
        <a:p>
          <a:r>
            <a:rPr lang="en-US"/>
            <a:t>Use funds from new investors to pay returns to earlier investors, creating the illusion of profitability.</a:t>
          </a:r>
        </a:p>
      </dgm:t>
    </dgm:pt>
    <dgm:pt modelId="{59C6A9A2-8EA9-4E57-9864-E88FAD321CD6}" type="parTrans" cxnId="{2A86DA37-A6B2-483F-AE04-FDFAB6914B2E}">
      <dgm:prSet/>
      <dgm:spPr/>
      <dgm:t>
        <a:bodyPr/>
        <a:lstStyle/>
        <a:p>
          <a:endParaRPr lang="en-US"/>
        </a:p>
      </dgm:t>
    </dgm:pt>
    <dgm:pt modelId="{6A4F5845-711E-4483-85A6-CD471BF0B667}" type="sibTrans" cxnId="{2A86DA37-A6B2-483F-AE04-FDFAB6914B2E}">
      <dgm:prSet/>
      <dgm:spPr/>
      <dgm:t>
        <a:bodyPr/>
        <a:lstStyle/>
        <a:p>
          <a:endParaRPr lang="en-US"/>
        </a:p>
      </dgm:t>
    </dgm:pt>
    <dgm:pt modelId="{8EC67CAD-0103-4687-8970-0BA6BE71A053}">
      <dgm:prSet/>
      <dgm:spPr/>
      <dgm:t>
        <a:bodyPr/>
        <a:lstStyle/>
        <a:p>
          <a:r>
            <a:rPr lang="en-US"/>
            <a:t>Collapse when new investors can no longer be recruited or existing investors demand their funds.</a:t>
          </a:r>
        </a:p>
      </dgm:t>
    </dgm:pt>
    <dgm:pt modelId="{26A63224-43D8-4F82-A92A-AAE96312385D}" type="parTrans" cxnId="{09359EF3-C28D-4502-A806-A73785C2F029}">
      <dgm:prSet/>
      <dgm:spPr/>
      <dgm:t>
        <a:bodyPr/>
        <a:lstStyle/>
        <a:p>
          <a:endParaRPr lang="en-US"/>
        </a:p>
      </dgm:t>
    </dgm:pt>
    <dgm:pt modelId="{1D34DE23-CDA1-406C-BE46-1ADDAE4126D5}" type="sibTrans" cxnId="{09359EF3-C28D-4502-A806-A73785C2F029}">
      <dgm:prSet/>
      <dgm:spPr/>
      <dgm:t>
        <a:bodyPr/>
        <a:lstStyle/>
        <a:p>
          <a:endParaRPr lang="en-US"/>
        </a:p>
      </dgm:t>
    </dgm:pt>
    <dgm:pt modelId="{82AA1792-4DD3-4705-B5A6-967EA2164A9E}" type="pres">
      <dgm:prSet presAssocID="{3593FC4D-952D-40BD-A76F-A56364CA7DA4}" presName="root" presStyleCnt="0">
        <dgm:presLayoutVars>
          <dgm:dir/>
          <dgm:resizeHandles val="exact"/>
        </dgm:presLayoutVars>
      </dgm:prSet>
      <dgm:spPr/>
    </dgm:pt>
    <dgm:pt modelId="{3A7F5BEB-E0E6-48AE-81D1-224890F58343}" type="pres">
      <dgm:prSet presAssocID="{01D6CD77-FD53-4BC2-8852-45ECB7B3D868}" presName="compNode" presStyleCnt="0"/>
      <dgm:spPr/>
    </dgm:pt>
    <dgm:pt modelId="{F1424D77-7DDD-4A29-ACE3-73FCA03D5F87}" type="pres">
      <dgm:prSet presAssocID="{01D6CD77-FD53-4BC2-8852-45ECB7B3D86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old bars"/>
        </a:ext>
      </dgm:extLst>
    </dgm:pt>
    <dgm:pt modelId="{9614681B-71B2-4A55-BCB7-1EEDE5ED7E92}" type="pres">
      <dgm:prSet presAssocID="{01D6CD77-FD53-4BC2-8852-45ECB7B3D868}" presName="iconSpace" presStyleCnt="0"/>
      <dgm:spPr/>
    </dgm:pt>
    <dgm:pt modelId="{AEE7C896-3EA1-49D9-A266-CA9F8874EFB3}" type="pres">
      <dgm:prSet presAssocID="{01D6CD77-FD53-4BC2-8852-45ECB7B3D868}" presName="parTx" presStyleLbl="revTx" presStyleIdx="0" presStyleCnt="10">
        <dgm:presLayoutVars>
          <dgm:chMax val="0"/>
          <dgm:chPref val="0"/>
        </dgm:presLayoutVars>
      </dgm:prSet>
      <dgm:spPr/>
    </dgm:pt>
    <dgm:pt modelId="{AE99F9EE-D947-462D-A9DC-FB879E2A41E7}" type="pres">
      <dgm:prSet presAssocID="{01D6CD77-FD53-4BC2-8852-45ECB7B3D868}" presName="txSpace" presStyleCnt="0"/>
      <dgm:spPr/>
    </dgm:pt>
    <dgm:pt modelId="{3C5608A9-2211-4302-8FF2-9D5BC101A1FC}" type="pres">
      <dgm:prSet presAssocID="{01D6CD77-FD53-4BC2-8852-45ECB7B3D868}" presName="desTx" presStyleLbl="revTx" presStyleIdx="1" presStyleCnt="10">
        <dgm:presLayoutVars/>
      </dgm:prSet>
      <dgm:spPr/>
    </dgm:pt>
    <dgm:pt modelId="{980E2CC7-1A8A-4056-935E-5C5F0E017713}" type="pres">
      <dgm:prSet presAssocID="{157FF8E8-1517-4282-A17B-B737576A10D2}" presName="sibTrans" presStyleCnt="0"/>
      <dgm:spPr/>
    </dgm:pt>
    <dgm:pt modelId="{93EB2AF3-1E19-4868-AD30-8A865310698F}" type="pres">
      <dgm:prSet presAssocID="{E9EDB188-8CBB-4C87-9CBE-FCFDEF84C3D4}" presName="compNode" presStyleCnt="0"/>
      <dgm:spPr/>
    </dgm:pt>
    <dgm:pt modelId="{F747ADBA-9C75-4A57-9F0F-77D52ED6331E}" type="pres">
      <dgm:prSet presAssocID="{E9EDB188-8CBB-4C87-9CBE-FCFDEF84C3D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4435645B-8FCD-4A6A-B986-643C7D8EA354}" type="pres">
      <dgm:prSet presAssocID="{E9EDB188-8CBB-4C87-9CBE-FCFDEF84C3D4}" presName="iconSpace" presStyleCnt="0"/>
      <dgm:spPr/>
    </dgm:pt>
    <dgm:pt modelId="{0B047D2D-3687-44D6-9855-18918863F839}" type="pres">
      <dgm:prSet presAssocID="{E9EDB188-8CBB-4C87-9CBE-FCFDEF84C3D4}" presName="parTx" presStyleLbl="revTx" presStyleIdx="2" presStyleCnt="10">
        <dgm:presLayoutVars>
          <dgm:chMax val="0"/>
          <dgm:chPref val="0"/>
        </dgm:presLayoutVars>
      </dgm:prSet>
      <dgm:spPr/>
    </dgm:pt>
    <dgm:pt modelId="{E9E09041-474A-40E8-A026-8238436831D1}" type="pres">
      <dgm:prSet presAssocID="{E9EDB188-8CBB-4C87-9CBE-FCFDEF84C3D4}" presName="txSpace" presStyleCnt="0"/>
      <dgm:spPr/>
    </dgm:pt>
    <dgm:pt modelId="{1758EA6A-DB84-4791-8778-5417092F6434}" type="pres">
      <dgm:prSet presAssocID="{E9EDB188-8CBB-4C87-9CBE-FCFDEF84C3D4}" presName="desTx" presStyleLbl="revTx" presStyleIdx="3" presStyleCnt="10">
        <dgm:presLayoutVars/>
      </dgm:prSet>
      <dgm:spPr/>
    </dgm:pt>
    <dgm:pt modelId="{91308F75-039A-4C6C-9DE4-8E7E34410DFC}" type="pres">
      <dgm:prSet presAssocID="{E02CC7E0-28A3-4826-9A7E-4D79D967F1E9}" presName="sibTrans" presStyleCnt="0"/>
      <dgm:spPr/>
    </dgm:pt>
    <dgm:pt modelId="{09FE35C3-BE59-496D-B79B-A96E830C8EF4}" type="pres">
      <dgm:prSet presAssocID="{8B860BF9-2E82-4F3F-B4FB-B8B09988ECE8}" presName="compNode" presStyleCnt="0"/>
      <dgm:spPr/>
    </dgm:pt>
    <dgm:pt modelId="{5F9437A1-0E04-4353-94DB-3B10F3D4C96D}" type="pres">
      <dgm:prSet presAssocID="{8B860BF9-2E82-4F3F-B4FB-B8B09988ECE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7430B886-F2FE-4738-AB6E-AE5D2D133BBB}" type="pres">
      <dgm:prSet presAssocID="{8B860BF9-2E82-4F3F-B4FB-B8B09988ECE8}" presName="iconSpace" presStyleCnt="0"/>
      <dgm:spPr/>
    </dgm:pt>
    <dgm:pt modelId="{209918F3-2FFD-4CE6-BEC1-33C9BA3C8E79}" type="pres">
      <dgm:prSet presAssocID="{8B860BF9-2E82-4F3F-B4FB-B8B09988ECE8}" presName="parTx" presStyleLbl="revTx" presStyleIdx="4" presStyleCnt="10">
        <dgm:presLayoutVars>
          <dgm:chMax val="0"/>
          <dgm:chPref val="0"/>
        </dgm:presLayoutVars>
      </dgm:prSet>
      <dgm:spPr/>
    </dgm:pt>
    <dgm:pt modelId="{06FBB620-646D-4C49-B3CD-49E22BD09B19}" type="pres">
      <dgm:prSet presAssocID="{8B860BF9-2E82-4F3F-B4FB-B8B09988ECE8}" presName="txSpace" presStyleCnt="0"/>
      <dgm:spPr/>
    </dgm:pt>
    <dgm:pt modelId="{950718D9-FD46-4385-980A-96E878F32CFE}" type="pres">
      <dgm:prSet presAssocID="{8B860BF9-2E82-4F3F-B4FB-B8B09988ECE8}" presName="desTx" presStyleLbl="revTx" presStyleIdx="5" presStyleCnt="10">
        <dgm:presLayoutVars/>
      </dgm:prSet>
      <dgm:spPr/>
    </dgm:pt>
    <dgm:pt modelId="{933A8713-328E-4A15-BDA8-9AB5B62055D5}" type="pres">
      <dgm:prSet presAssocID="{D798FE64-7535-48E7-B2D9-90664BED4CA6}" presName="sibTrans" presStyleCnt="0"/>
      <dgm:spPr/>
    </dgm:pt>
    <dgm:pt modelId="{0163FCBD-2099-4BD2-9B57-C63AD8E29383}" type="pres">
      <dgm:prSet presAssocID="{A4B2EB06-6CAE-4547-853C-748B4C41CBDC}" presName="compNode" presStyleCnt="0"/>
      <dgm:spPr/>
    </dgm:pt>
    <dgm:pt modelId="{D2D21C1D-8D4F-42EE-BDD1-FE9D9A4038D3}" type="pres">
      <dgm:prSet presAssocID="{A4B2EB06-6CAE-4547-853C-748B4C41CBD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ber"/>
        </a:ext>
      </dgm:extLst>
    </dgm:pt>
    <dgm:pt modelId="{16121BF5-B9C8-47B8-B302-7987241D1B01}" type="pres">
      <dgm:prSet presAssocID="{A4B2EB06-6CAE-4547-853C-748B4C41CBDC}" presName="iconSpace" presStyleCnt="0"/>
      <dgm:spPr/>
    </dgm:pt>
    <dgm:pt modelId="{614D27C5-B027-4A4F-8243-86F8435F159E}" type="pres">
      <dgm:prSet presAssocID="{A4B2EB06-6CAE-4547-853C-748B4C41CBDC}" presName="parTx" presStyleLbl="revTx" presStyleIdx="6" presStyleCnt="10">
        <dgm:presLayoutVars>
          <dgm:chMax val="0"/>
          <dgm:chPref val="0"/>
        </dgm:presLayoutVars>
      </dgm:prSet>
      <dgm:spPr/>
    </dgm:pt>
    <dgm:pt modelId="{7918431B-6BEB-48C2-BB3A-D2C120CC037E}" type="pres">
      <dgm:prSet presAssocID="{A4B2EB06-6CAE-4547-853C-748B4C41CBDC}" presName="txSpace" presStyleCnt="0"/>
      <dgm:spPr/>
    </dgm:pt>
    <dgm:pt modelId="{BAC1BA5C-4DFD-4F53-A243-6D0659493042}" type="pres">
      <dgm:prSet presAssocID="{A4B2EB06-6CAE-4547-853C-748B4C41CBDC}" presName="desTx" presStyleLbl="revTx" presStyleIdx="7" presStyleCnt="10">
        <dgm:presLayoutVars/>
      </dgm:prSet>
      <dgm:spPr/>
    </dgm:pt>
    <dgm:pt modelId="{378E88A2-A523-4025-8860-B96A1C155166}" type="pres">
      <dgm:prSet presAssocID="{0790BDB5-C32E-471B-9401-09A3A07F2C5B}" presName="sibTrans" presStyleCnt="0"/>
      <dgm:spPr/>
    </dgm:pt>
    <dgm:pt modelId="{F000BF87-2E80-45B6-A231-94223452D640}" type="pres">
      <dgm:prSet presAssocID="{A3C24558-6814-4BFA-9BF4-56F8E40941AA}" presName="compNode" presStyleCnt="0"/>
      <dgm:spPr/>
    </dgm:pt>
    <dgm:pt modelId="{60C2FEBA-0C79-4B54-9B42-07A62A4C80E8}" type="pres">
      <dgm:prSet presAssocID="{A3C24558-6814-4BFA-9BF4-56F8E40941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AB8D00C8-F37F-40DD-9F82-81A46CEB0E7F}" type="pres">
      <dgm:prSet presAssocID="{A3C24558-6814-4BFA-9BF4-56F8E40941AA}" presName="iconSpace" presStyleCnt="0"/>
      <dgm:spPr/>
    </dgm:pt>
    <dgm:pt modelId="{D10CBE21-88A3-46BE-BB72-406CE4BA6739}" type="pres">
      <dgm:prSet presAssocID="{A3C24558-6814-4BFA-9BF4-56F8E40941AA}" presName="parTx" presStyleLbl="revTx" presStyleIdx="8" presStyleCnt="10">
        <dgm:presLayoutVars>
          <dgm:chMax val="0"/>
          <dgm:chPref val="0"/>
        </dgm:presLayoutVars>
      </dgm:prSet>
      <dgm:spPr/>
    </dgm:pt>
    <dgm:pt modelId="{AFF82B05-7F90-49F0-8D5B-09E0EFDEEAB0}" type="pres">
      <dgm:prSet presAssocID="{A3C24558-6814-4BFA-9BF4-56F8E40941AA}" presName="txSpace" presStyleCnt="0"/>
      <dgm:spPr/>
    </dgm:pt>
    <dgm:pt modelId="{B84A3495-9826-4B42-BA2A-5720849D15A0}" type="pres">
      <dgm:prSet presAssocID="{A3C24558-6814-4BFA-9BF4-56F8E40941AA}" presName="desTx" presStyleLbl="revTx" presStyleIdx="9" presStyleCnt="10">
        <dgm:presLayoutVars/>
      </dgm:prSet>
      <dgm:spPr/>
    </dgm:pt>
  </dgm:ptLst>
  <dgm:cxnLst>
    <dgm:cxn modelId="{EEF82D0E-EB36-42E3-BC6A-E58D84AAEF53}" type="presOf" srcId="{8B860BF9-2E82-4F3F-B4FB-B8B09988ECE8}" destId="{209918F3-2FFD-4CE6-BEC1-33C9BA3C8E79}" srcOrd="0" destOrd="0" presId="urn:microsoft.com/office/officeart/2018/2/layout/IconLabelDescriptionList"/>
    <dgm:cxn modelId="{C86B8510-EA04-4343-8869-A062166B6964}" type="presOf" srcId="{E9EDB188-8CBB-4C87-9CBE-FCFDEF84C3D4}" destId="{0B047D2D-3687-44D6-9855-18918863F839}" srcOrd="0" destOrd="0" presId="urn:microsoft.com/office/officeart/2018/2/layout/IconLabelDescriptionList"/>
    <dgm:cxn modelId="{976BF012-F26D-4981-9127-CA0108767F05}" type="presOf" srcId="{AD16FE93-1F0B-49CA-833D-FE849E8243EB}" destId="{950718D9-FD46-4385-980A-96E878F32CFE}" srcOrd="0" destOrd="2" presId="urn:microsoft.com/office/officeart/2018/2/layout/IconLabelDescriptionList"/>
    <dgm:cxn modelId="{9C6F291A-CF0F-421A-ACD1-91F23BE52559}" type="presOf" srcId="{6959CB6F-E09C-4E27-BC95-E381F404C414}" destId="{3C5608A9-2211-4302-8FF2-9D5BC101A1FC}" srcOrd="0" destOrd="0" presId="urn:microsoft.com/office/officeart/2018/2/layout/IconLabelDescriptionList"/>
    <dgm:cxn modelId="{6CC3D51B-8B0A-4066-937D-5A4AD7964166}" type="presOf" srcId="{6F0B485A-809F-420B-8776-3ED5810A921C}" destId="{BAC1BA5C-4DFD-4F53-A243-6D0659493042}" srcOrd="0" destOrd="0" presId="urn:microsoft.com/office/officeart/2018/2/layout/IconLabelDescriptionList"/>
    <dgm:cxn modelId="{9AF1E01D-D315-4B48-AC88-5DFDBD847DBD}" srcId="{A3C24558-6814-4BFA-9BF4-56F8E40941AA}" destId="{734A9C56-7C1E-4A76-829F-EC442935E584}" srcOrd="0" destOrd="0" parTransId="{1CC59AFC-1586-42D8-B887-141BC5593A69}" sibTransId="{91D6F943-CC8B-4B90-B5EA-218304C950DE}"/>
    <dgm:cxn modelId="{F19CB71E-D24F-416B-8FAF-84F2F783E42A}" srcId="{3593FC4D-952D-40BD-A76F-A56364CA7DA4}" destId="{8B860BF9-2E82-4F3F-B4FB-B8B09988ECE8}" srcOrd="2" destOrd="0" parTransId="{66F35747-7CC7-4A52-AEAB-A19D1A88A652}" sibTransId="{D798FE64-7535-48E7-B2D9-90664BED4CA6}"/>
    <dgm:cxn modelId="{DB2FD32D-684F-4D75-9CE3-C8E4646F2FF0}" type="presOf" srcId="{632970E0-7297-4852-809E-29E8A21B7587}" destId="{1758EA6A-DB84-4791-8778-5417092F6434}" srcOrd="0" destOrd="0" presId="urn:microsoft.com/office/officeart/2018/2/layout/IconLabelDescriptionList"/>
    <dgm:cxn modelId="{CA76D12E-CC54-4C8C-AA40-35D2162E5558}" type="presOf" srcId="{B03B12F3-AB4F-4BA8-A201-79C0DBFA2C38}" destId="{950718D9-FD46-4385-980A-96E878F32CFE}" srcOrd="0" destOrd="1" presId="urn:microsoft.com/office/officeart/2018/2/layout/IconLabelDescriptionList"/>
    <dgm:cxn modelId="{2A86DA37-A6B2-483F-AE04-FDFAB6914B2E}" srcId="{A3C24558-6814-4BFA-9BF4-56F8E40941AA}" destId="{DD6A66BF-DF4E-47C3-B377-0BACBD35C6A6}" srcOrd="1" destOrd="0" parTransId="{59C6A9A2-8EA9-4E57-9864-E88FAD321CD6}" sibTransId="{6A4F5845-711E-4483-85A6-CD471BF0B667}"/>
    <dgm:cxn modelId="{7C7FE339-1652-45C3-979A-1F553869C557}" type="presOf" srcId="{FDCE37B4-29D6-4951-AC22-FACEC569B7FA}" destId="{BAC1BA5C-4DFD-4F53-A243-6D0659493042}" srcOrd="0" destOrd="1" presId="urn:microsoft.com/office/officeart/2018/2/layout/IconLabelDescriptionList"/>
    <dgm:cxn modelId="{EA791C40-CC8E-479E-97E7-1F769860730A}" type="presOf" srcId="{A4B2EB06-6CAE-4547-853C-748B4C41CBDC}" destId="{614D27C5-B027-4A4F-8243-86F8435F159E}" srcOrd="0" destOrd="0" presId="urn:microsoft.com/office/officeart/2018/2/layout/IconLabelDescriptionList"/>
    <dgm:cxn modelId="{DF3EDC5B-32C7-40C1-AEDF-7B1F7BC048CF}" srcId="{E9EDB188-8CBB-4C87-9CBE-FCFDEF84C3D4}" destId="{632970E0-7297-4852-809E-29E8A21B7587}" srcOrd="0" destOrd="0" parTransId="{E2EEC511-D631-4918-B630-61B5B21818ED}" sibTransId="{8B98029E-F572-49B0-B43F-98130ED0B8A6}"/>
    <dgm:cxn modelId="{FE017161-814E-443E-B1A5-220AEB57585C}" srcId="{3593FC4D-952D-40BD-A76F-A56364CA7DA4}" destId="{A3C24558-6814-4BFA-9BF4-56F8E40941AA}" srcOrd="4" destOrd="0" parTransId="{A960919F-6B39-44D2-AFEC-784D245E43D9}" sibTransId="{67154EAD-82B3-43C8-8E2B-83D4EDC75D22}"/>
    <dgm:cxn modelId="{EE85BE69-8894-4701-A5F4-3960DE7F84AA}" srcId="{A4B2EB06-6CAE-4547-853C-748B4C41CBDC}" destId="{6F0B485A-809F-420B-8776-3ED5810A921C}" srcOrd="0" destOrd="0" parTransId="{E6C9B1CC-D574-47C8-9650-BD172EB829D1}" sibTransId="{BA72AF5E-241D-424A-89BF-8380668862BB}"/>
    <dgm:cxn modelId="{69A46B4D-2FA5-45C0-841F-9AE5E7E23BFF}" srcId="{E9EDB188-8CBB-4C87-9CBE-FCFDEF84C3D4}" destId="{131A0599-D817-42D8-85B2-4BBD3090EE02}" srcOrd="1" destOrd="0" parTransId="{FE62325E-42C4-4160-98D2-D37DDC3CF329}" sibTransId="{97225D6B-5AE6-4DDC-BB8B-84AB1492625E}"/>
    <dgm:cxn modelId="{D0B8486F-A011-40A0-A975-F34BF082D383}" srcId="{01D6CD77-FD53-4BC2-8852-45ECB7B3D868}" destId="{6959CB6F-E09C-4E27-BC95-E381F404C414}" srcOrd="0" destOrd="0" parTransId="{C3770A82-E6B7-4248-AF03-E7F3763AE2E2}" sibTransId="{7A3C3B3E-5D6A-4B3B-993B-2DF392BECB56}"/>
    <dgm:cxn modelId="{09B1E072-6328-4C21-947F-3DA69924E948}" srcId="{8B860BF9-2E82-4F3F-B4FB-B8B09988ECE8}" destId="{B03B12F3-AB4F-4BA8-A201-79C0DBFA2C38}" srcOrd="1" destOrd="0" parTransId="{B4070508-C7F5-4065-AB97-BB78E48837A5}" sibTransId="{3BAFF172-C3CE-40C5-93E0-38E9B7829B1B}"/>
    <dgm:cxn modelId="{C46F8F75-67B8-4238-9684-10497ABC6534}" type="presOf" srcId="{3593FC4D-952D-40BD-A76F-A56364CA7DA4}" destId="{82AA1792-4DD3-4705-B5A6-967EA2164A9E}" srcOrd="0" destOrd="0" presId="urn:microsoft.com/office/officeart/2018/2/layout/IconLabelDescriptionList"/>
    <dgm:cxn modelId="{6CB5787A-2AB3-4108-ACDF-65BF58E91842}" srcId="{A4B2EB06-6CAE-4547-853C-748B4C41CBDC}" destId="{FDCE37B4-29D6-4951-AC22-FACEC569B7FA}" srcOrd="1" destOrd="0" parTransId="{EF0FEDDB-80A9-42B8-9C67-5B2114249125}" sibTransId="{B772F4D7-4A39-4E4F-A411-5001A6736933}"/>
    <dgm:cxn modelId="{F3033580-F251-41B3-B239-6877F3E14093}" type="presOf" srcId="{DD6A66BF-DF4E-47C3-B377-0BACBD35C6A6}" destId="{B84A3495-9826-4B42-BA2A-5720849D15A0}" srcOrd="0" destOrd="1" presId="urn:microsoft.com/office/officeart/2018/2/layout/IconLabelDescriptionList"/>
    <dgm:cxn modelId="{94528B88-2500-4571-B803-5BC28119DB3E}" srcId="{3593FC4D-952D-40BD-A76F-A56364CA7DA4}" destId="{E9EDB188-8CBB-4C87-9CBE-FCFDEF84C3D4}" srcOrd="1" destOrd="0" parTransId="{7448F9DC-66CB-4962-94AE-57DF74C20939}" sibTransId="{E02CC7E0-28A3-4826-9A7E-4D79D967F1E9}"/>
    <dgm:cxn modelId="{6156A38B-1EBD-4831-9F8D-E6869AF22A79}" srcId="{8B860BF9-2E82-4F3F-B4FB-B8B09988ECE8}" destId="{AF68433F-8455-49AF-B96C-4755CC7BCD88}" srcOrd="0" destOrd="0" parTransId="{85E0A1A4-9CFE-43DD-BCDA-E04C37DAFD49}" sibTransId="{FAB832E5-D1D7-449E-A10B-F71CC79621F0}"/>
    <dgm:cxn modelId="{970B5B95-1260-4FEC-A0FE-177AE306130C}" srcId="{01D6CD77-FD53-4BC2-8852-45ECB7B3D868}" destId="{E97CAAC7-60C1-41F8-AD2E-630FDBF107FB}" srcOrd="1" destOrd="0" parTransId="{70F12196-6B00-4EA0-A1EF-6E1BED1C0783}" sibTransId="{E9A30AA4-808A-43E7-9881-DFB9E260FB14}"/>
    <dgm:cxn modelId="{9FAF78BA-178E-41A8-B203-88B4CC25A5B8}" type="presOf" srcId="{8EC67CAD-0103-4687-8970-0BA6BE71A053}" destId="{B84A3495-9826-4B42-BA2A-5720849D15A0}" srcOrd="0" destOrd="2" presId="urn:microsoft.com/office/officeart/2018/2/layout/IconLabelDescriptionList"/>
    <dgm:cxn modelId="{A063B7BB-9918-4339-A24E-983C4CDD9C09}" srcId="{3593FC4D-952D-40BD-A76F-A56364CA7DA4}" destId="{01D6CD77-FD53-4BC2-8852-45ECB7B3D868}" srcOrd="0" destOrd="0" parTransId="{18182098-3014-4217-9ED8-C43C3408DA0F}" sibTransId="{157FF8E8-1517-4282-A17B-B737576A10D2}"/>
    <dgm:cxn modelId="{E769A9C8-618B-4834-8D82-35CA07DD1A5C}" type="presOf" srcId="{AF68433F-8455-49AF-B96C-4755CC7BCD88}" destId="{950718D9-FD46-4385-980A-96E878F32CFE}" srcOrd="0" destOrd="0" presId="urn:microsoft.com/office/officeart/2018/2/layout/IconLabelDescriptionList"/>
    <dgm:cxn modelId="{9F37E3CD-A506-4CF7-B2BD-7B342AD87E93}" type="presOf" srcId="{E97CAAC7-60C1-41F8-AD2E-630FDBF107FB}" destId="{3C5608A9-2211-4302-8FF2-9D5BC101A1FC}" srcOrd="0" destOrd="1" presId="urn:microsoft.com/office/officeart/2018/2/layout/IconLabelDescriptionList"/>
    <dgm:cxn modelId="{7EC255D5-3931-4225-88E1-7BEA4FF195F6}" type="presOf" srcId="{01D6CD77-FD53-4BC2-8852-45ECB7B3D868}" destId="{AEE7C896-3EA1-49D9-A266-CA9F8874EFB3}" srcOrd="0" destOrd="0" presId="urn:microsoft.com/office/officeart/2018/2/layout/IconLabelDescriptionList"/>
    <dgm:cxn modelId="{9C50C1DE-457B-4A22-9EAB-DFE71A70026D}" srcId="{8B860BF9-2E82-4F3F-B4FB-B8B09988ECE8}" destId="{AD16FE93-1F0B-49CA-833D-FE849E8243EB}" srcOrd="2" destOrd="0" parTransId="{B34714C7-F256-48A7-A209-2DF607B8D6AB}" sibTransId="{601A5A05-2E82-4521-B651-FFAA21564507}"/>
    <dgm:cxn modelId="{813DFBE2-304D-42C5-A912-E8AB34527A66}" type="presOf" srcId="{A3C24558-6814-4BFA-9BF4-56F8E40941AA}" destId="{D10CBE21-88A3-46BE-BB72-406CE4BA6739}" srcOrd="0" destOrd="0" presId="urn:microsoft.com/office/officeart/2018/2/layout/IconLabelDescriptionList"/>
    <dgm:cxn modelId="{FD76B6E8-D6DA-4DA8-ACF5-45191E1D1BE5}" srcId="{3593FC4D-952D-40BD-A76F-A56364CA7DA4}" destId="{A4B2EB06-6CAE-4547-853C-748B4C41CBDC}" srcOrd="3" destOrd="0" parTransId="{D59F316B-6D97-4A47-8DB5-5E9E99A57B0F}" sibTransId="{0790BDB5-C32E-471B-9401-09A3A07F2C5B}"/>
    <dgm:cxn modelId="{09359EF3-C28D-4502-A806-A73785C2F029}" srcId="{A3C24558-6814-4BFA-9BF4-56F8E40941AA}" destId="{8EC67CAD-0103-4687-8970-0BA6BE71A053}" srcOrd="2" destOrd="0" parTransId="{26A63224-43D8-4F82-A92A-AAE96312385D}" sibTransId="{1D34DE23-CDA1-406C-BE46-1ADDAE4126D5}"/>
    <dgm:cxn modelId="{D47F12FA-8DD4-4847-B184-4D59E5F0B509}" type="presOf" srcId="{734A9C56-7C1E-4A76-829F-EC442935E584}" destId="{B84A3495-9826-4B42-BA2A-5720849D15A0}" srcOrd="0" destOrd="0" presId="urn:microsoft.com/office/officeart/2018/2/layout/IconLabelDescriptionList"/>
    <dgm:cxn modelId="{761552FB-02F7-48AD-9442-A45AA0995BB3}" type="presOf" srcId="{131A0599-D817-42D8-85B2-4BBD3090EE02}" destId="{1758EA6A-DB84-4791-8778-5417092F6434}" srcOrd="0" destOrd="1" presId="urn:microsoft.com/office/officeart/2018/2/layout/IconLabelDescriptionList"/>
    <dgm:cxn modelId="{14049EB5-26A5-4832-A9B4-5BF43C57E684}" type="presParOf" srcId="{82AA1792-4DD3-4705-B5A6-967EA2164A9E}" destId="{3A7F5BEB-E0E6-48AE-81D1-224890F58343}" srcOrd="0" destOrd="0" presId="urn:microsoft.com/office/officeart/2018/2/layout/IconLabelDescriptionList"/>
    <dgm:cxn modelId="{16482305-6252-4C53-A284-81CD409BD232}" type="presParOf" srcId="{3A7F5BEB-E0E6-48AE-81D1-224890F58343}" destId="{F1424D77-7DDD-4A29-ACE3-73FCA03D5F87}" srcOrd="0" destOrd="0" presId="urn:microsoft.com/office/officeart/2018/2/layout/IconLabelDescriptionList"/>
    <dgm:cxn modelId="{51431F75-EE95-4C87-B808-AF4095E44C53}" type="presParOf" srcId="{3A7F5BEB-E0E6-48AE-81D1-224890F58343}" destId="{9614681B-71B2-4A55-BCB7-1EEDE5ED7E92}" srcOrd="1" destOrd="0" presId="urn:microsoft.com/office/officeart/2018/2/layout/IconLabelDescriptionList"/>
    <dgm:cxn modelId="{B2465FB5-4914-48E6-AD79-D54993B74DD9}" type="presParOf" srcId="{3A7F5BEB-E0E6-48AE-81D1-224890F58343}" destId="{AEE7C896-3EA1-49D9-A266-CA9F8874EFB3}" srcOrd="2" destOrd="0" presId="urn:microsoft.com/office/officeart/2018/2/layout/IconLabelDescriptionList"/>
    <dgm:cxn modelId="{50EC737D-8E67-46A8-98D0-289EC0BE0B5F}" type="presParOf" srcId="{3A7F5BEB-E0E6-48AE-81D1-224890F58343}" destId="{AE99F9EE-D947-462D-A9DC-FB879E2A41E7}" srcOrd="3" destOrd="0" presId="urn:microsoft.com/office/officeart/2018/2/layout/IconLabelDescriptionList"/>
    <dgm:cxn modelId="{00DDB66A-62F2-4E70-BB79-1A1084BBF0F2}" type="presParOf" srcId="{3A7F5BEB-E0E6-48AE-81D1-224890F58343}" destId="{3C5608A9-2211-4302-8FF2-9D5BC101A1FC}" srcOrd="4" destOrd="0" presId="urn:microsoft.com/office/officeart/2018/2/layout/IconLabelDescriptionList"/>
    <dgm:cxn modelId="{A84DE7E8-39C2-40E0-AC4E-51A124C5E4A5}" type="presParOf" srcId="{82AA1792-4DD3-4705-B5A6-967EA2164A9E}" destId="{980E2CC7-1A8A-4056-935E-5C5F0E017713}" srcOrd="1" destOrd="0" presId="urn:microsoft.com/office/officeart/2018/2/layout/IconLabelDescriptionList"/>
    <dgm:cxn modelId="{DE780CAE-6678-4136-B2E1-C9B9873A33E7}" type="presParOf" srcId="{82AA1792-4DD3-4705-B5A6-967EA2164A9E}" destId="{93EB2AF3-1E19-4868-AD30-8A865310698F}" srcOrd="2" destOrd="0" presId="urn:microsoft.com/office/officeart/2018/2/layout/IconLabelDescriptionList"/>
    <dgm:cxn modelId="{EB050CAC-A875-4CDE-A602-9D5CD77420EA}" type="presParOf" srcId="{93EB2AF3-1E19-4868-AD30-8A865310698F}" destId="{F747ADBA-9C75-4A57-9F0F-77D52ED6331E}" srcOrd="0" destOrd="0" presId="urn:microsoft.com/office/officeart/2018/2/layout/IconLabelDescriptionList"/>
    <dgm:cxn modelId="{3D7173A4-787E-44A5-9E1E-8F6C374BE3F2}" type="presParOf" srcId="{93EB2AF3-1E19-4868-AD30-8A865310698F}" destId="{4435645B-8FCD-4A6A-B986-643C7D8EA354}" srcOrd="1" destOrd="0" presId="urn:microsoft.com/office/officeart/2018/2/layout/IconLabelDescriptionList"/>
    <dgm:cxn modelId="{41C87CC3-F009-4F72-B4ED-C0DBDC9E7E67}" type="presParOf" srcId="{93EB2AF3-1E19-4868-AD30-8A865310698F}" destId="{0B047D2D-3687-44D6-9855-18918863F839}" srcOrd="2" destOrd="0" presId="urn:microsoft.com/office/officeart/2018/2/layout/IconLabelDescriptionList"/>
    <dgm:cxn modelId="{15833D9C-EA5D-4757-9957-717784318735}" type="presParOf" srcId="{93EB2AF3-1E19-4868-AD30-8A865310698F}" destId="{E9E09041-474A-40E8-A026-8238436831D1}" srcOrd="3" destOrd="0" presId="urn:microsoft.com/office/officeart/2018/2/layout/IconLabelDescriptionList"/>
    <dgm:cxn modelId="{E2FB46DF-535F-441C-B3D7-8999F774451D}" type="presParOf" srcId="{93EB2AF3-1E19-4868-AD30-8A865310698F}" destId="{1758EA6A-DB84-4791-8778-5417092F6434}" srcOrd="4" destOrd="0" presId="urn:microsoft.com/office/officeart/2018/2/layout/IconLabelDescriptionList"/>
    <dgm:cxn modelId="{029489B0-5A6E-4B17-BE61-41AEE16D0E5F}" type="presParOf" srcId="{82AA1792-4DD3-4705-B5A6-967EA2164A9E}" destId="{91308F75-039A-4C6C-9DE4-8E7E34410DFC}" srcOrd="3" destOrd="0" presId="urn:microsoft.com/office/officeart/2018/2/layout/IconLabelDescriptionList"/>
    <dgm:cxn modelId="{71D2D841-4DF9-42CA-ACB7-87D67BBBFE82}" type="presParOf" srcId="{82AA1792-4DD3-4705-B5A6-967EA2164A9E}" destId="{09FE35C3-BE59-496D-B79B-A96E830C8EF4}" srcOrd="4" destOrd="0" presId="urn:microsoft.com/office/officeart/2018/2/layout/IconLabelDescriptionList"/>
    <dgm:cxn modelId="{2BC0A52B-D8D7-45A9-AED3-854F59FC747D}" type="presParOf" srcId="{09FE35C3-BE59-496D-B79B-A96E830C8EF4}" destId="{5F9437A1-0E04-4353-94DB-3B10F3D4C96D}" srcOrd="0" destOrd="0" presId="urn:microsoft.com/office/officeart/2018/2/layout/IconLabelDescriptionList"/>
    <dgm:cxn modelId="{81106F37-2BCA-4034-987A-C0233FF3C57A}" type="presParOf" srcId="{09FE35C3-BE59-496D-B79B-A96E830C8EF4}" destId="{7430B886-F2FE-4738-AB6E-AE5D2D133BBB}" srcOrd="1" destOrd="0" presId="urn:microsoft.com/office/officeart/2018/2/layout/IconLabelDescriptionList"/>
    <dgm:cxn modelId="{A41515C4-AA18-4B5E-BB65-A2185DD189A1}" type="presParOf" srcId="{09FE35C3-BE59-496D-B79B-A96E830C8EF4}" destId="{209918F3-2FFD-4CE6-BEC1-33C9BA3C8E79}" srcOrd="2" destOrd="0" presId="urn:microsoft.com/office/officeart/2018/2/layout/IconLabelDescriptionList"/>
    <dgm:cxn modelId="{4DFCC5AE-E933-4C5D-885F-17F4E7A0009B}" type="presParOf" srcId="{09FE35C3-BE59-496D-B79B-A96E830C8EF4}" destId="{06FBB620-646D-4C49-B3CD-49E22BD09B19}" srcOrd="3" destOrd="0" presId="urn:microsoft.com/office/officeart/2018/2/layout/IconLabelDescriptionList"/>
    <dgm:cxn modelId="{6AFB6D92-6910-4D0A-8115-E2FB716C6E87}" type="presParOf" srcId="{09FE35C3-BE59-496D-B79B-A96E830C8EF4}" destId="{950718D9-FD46-4385-980A-96E878F32CFE}" srcOrd="4" destOrd="0" presId="urn:microsoft.com/office/officeart/2018/2/layout/IconLabelDescriptionList"/>
    <dgm:cxn modelId="{B47210F5-47E2-4521-A5AA-D43809743046}" type="presParOf" srcId="{82AA1792-4DD3-4705-B5A6-967EA2164A9E}" destId="{933A8713-328E-4A15-BDA8-9AB5B62055D5}" srcOrd="5" destOrd="0" presId="urn:microsoft.com/office/officeart/2018/2/layout/IconLabelDescriptionList"/>
    <dgm:cxn modelId="{479948A8-BEEE-432C-8C0A-0627703AC717}" type="presParOf" srcId="{82AA1792-4DD3-4705-B5A6-967EA2164A9E}" destId="{0163FCBD-2099-4BD2-9B57-C63AD8E29383}" srcOrd="6" destOrd="0" presId="urn:microsoft.com/office/officeart/2018/2/layout/IconLabelDescriptionList"/>
    <dgm:cxn modelId="{0176031F-4730-4322-ADDA-6514B84D6729}" type="presParOf" srcId="{0163FCBD-2099-4BD2-9B57-C63AD8E29383}" destId="{D2D21C1D-8D4F-42EE-BDD1-FE9D9A4038D3}" srcOrd="0" destOrd="0" presId="urn:microsoft.com/office/officeart/2018/2/layout/IconLabelDescriptionList"/>
    <dgm:cxn modelId="{C25D21F5-F720-44D4-9567-5D267F12A76C}" type="presParOf" srcId="{0163FCBD-2099-4BD2-9B57-C63AD8E29383}" destId="{16121BF5-B9C8-47B8-B302-7987241D1B01}" srcOrd="1" destOrd="0" presId="urn:microsoft.com/office/officeart/2018/2/layout/IconLabelDescriptionList"/>
    <dgm:cxn modelId="{74F4A99E-D5B2-4C98-BA21-B98B4FA0EC24}" type="presParOf" srcId="{0163FCBD-2099-4BD2-9B57-C63AD8E29383}" destId="{614D27C5-B027-4A4F-8243-86F8435F159E}" srcOrd="2" destOrd="0" presId="urn:microsoft.com/office/officeart/2018/2/layout/IconLabelDescriptionList"/>
    <dgm:cxn modelId="{E19E0BA7-4546-4A0C-83D9-7A4CE2B5678D}" type="presParOf" srcId="{0163FCBD-2099-4BD2-9B57-C63AD8E29383}" destId="{7918431B-6BEB-48C2-BB3A-D2C120CC037E}" srcOrd="3" destOrd="0" presId="urn:microsoft.com/office/officeart/2018/2/layout/IconLabelDescriptionList"/>
    <dgm:cxn modelId="{20CE0816-207B-4299-8357-9E1158F9A9DB}" type="presParOf" srcId="{0163FCBD-2099-4BD2-9B57-C63AD8E29383}" destId="{BAC1BA5C-4DFD-4F53-A243-6D0659493042}" srcOrd="4" destOrd="0" presId="urn:microsoft.com/office/officeart/2018/2/layout/IconLabelDescriptionList"/>
    <dgm:cxn modelId="{35FAE06C-0A72-4FE3-8238-1D224AAAEA54}" type="presParOf" srcId="{82AA1792-4DD3-4705-B5A6-967EA2164A9E}" destId="{378E88A2-A523-4025-8860-B96A1C155166}" srcOrd="7" destOrd="0" presId="urn:microsoft.com/office/officeart/2018/2/layout/IconLabelDescriptionList"/>
    <dgm:cxn modelId="{BA2738B7-831C-4BA7-BA86-BC9F72D20253}" type="presParOf" srcId="{82AA1792-4DD3-4705-B5A6-967EA2164A9E}" destId="{F000BF87-2E80-45B6-A231-94223452D640}" srcOrd="8" destOrd="0" presId="urn:microsoft.com/office/officeart/2018/2/layout/IconLabelDescriptionList"/>
    <dgm:cxn modelId="{0BCD75C4-2B76-49AB-8EFC-E6E8A0E94662}" type="presParOf" srcId="{F000BF87-2E80-45B6-A231-94223452D640}" destId="{60C2FEBA-0C79-4B54-9B42-07A62A4C80E8}" srcOrd="0" destOrd="0" presId="urn:microsoft.com/office/officeart/2018/2/layout/IconLabelDescriptionList"/>
    <dgm:cxn modelId="{D982033E-9CDB-4C00-A7F1-EB22030BFD49}" type="presParOf" srcId="{F000BF87-2E80-45B6-A231-94223452D640}" destId="{AB8D00C8-F37F-40DD-9F82-81A46CEB0E7F}" srcOrd="1" destOrd="0" presId="urn:microsoft.com/office/officeart/2018/2/layout/IconLabelDescriptionList"/>
    <dgm:cxn modelId="{8DD96F4B-CE1B-4063-980F-4B39B6AED9B5}" type="presParOf" srcId="{F000BF87-2E80-45B6-A231-94223452D640}" destId="{D10CBE21-88A3-46BE-BB72-406CE4BA6739}" srcOrd="2" destOrd="0" presId="urn:microsoft.com/office/officeart/2018/2/layout/IconLabelDescriptionList"/>
    <dgm:cxn modelId="{6CF72E20-A165-43CC-8655-4BE75F7852B0}" type="presParOf" srcId="{F000BF87-2E80-45B6-A231-94223452D640}" destId="{AFF82B05-7F90-49F0-8D5B-09E0EFDEEAB0}" srcOrd="3" destOrd="0" presId="urn:microsoft.com/office/officeart/2018/2/layout/IconLabelDescriptionList"/>
    <dgm:cxn modelId="{0CE77AA6-CCB4-46E8-942F-3841027DC6FA}" type="presParOf" srcId="{F000BF87-2E80-45B6-A231-94223452D640}" destId="{B84A3495-9826-4B42-BA2A-5720849D15A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795FC4-A639-4976-AF54-2A69620C60CE}"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4545A8C2-B774-484E-A39F-2F200486E92F}">
      <dgm:prSet/>
      <dgm:spPr/>
      <dgm:t>
        <a:bodyPr/>
        <a:lstStyle/>
        <a:p>
          <a:r>
            <a:rPr lang="en-US" b="1" dirty="0">
              <a:solidFill>
                <a:schemeClr val="tx1"/>
              </a:solidFill>
            </a:rPr>
            <a:t>Overview:</a:t>
          </a:r>
          <a:endParaRPr lang="en-US" dirty="0">
            <a:solidFill>
              <a:schemeClr val="tx1"/>
            </a:solidFill>
          </a:endParaRPr>
        </a:p>
      </dgm:t>
    </dgm:pt>
    <dgm:pt modelId="{3FD0058B-9FD9-4075-BBED-4C812FB4CDA3}" type="parTrans" cxnId="{4A09ACE1-FF3F-4FE8-9970-09250A1AE7DF}">
      <dgm:prSet/>
      <dgm:spPr/>
      <dgm:t>
        <a:bodyPr/>
        <a:lstStyle/>
        <a:p>
          <a:endParaRPr lang="en-US"/>
        </a:p>
      </dgm:t>
    </dgm:pt>
    <dgm:pt modelId="{736AE192-48F5-4447-BF1D-1D4F73DF3980}" type="sibTrans" cxnId="{4A09ACE1-FF3F-4FE8-9970-09250A1AE7DF}">
      <dgm:prSet/>
      <dgm:spPr/>
      <dgm:t>
        <a:bodyPr/>
        <a:lstStyle/>
        <a:p>
          <a:endParaRPr lang="en-US"/>
        </a:p>
      </dgm:t>
    </dgm:pt>
    <dgm:pt modelId="{9FBF9BCD-F2AF-463E-BDD5-31DDF4A87C0A}">
      <dgm:prSet/>
      <dgm:spPr/>
      <dgm:t>
        <a:bodyPr/>
        <a:lstStyle/>
        <a:p>
          <a:r>
            <a:rPr lang="en-US" dirty="0"/>
            <a:t>Decentralized platform enabling developers to build and deploy smart contracts and decentralized applications (</a:t>
          </a:r>
          <a:r>
            <a:rPr lang="en-US" dirty="0" err="1"/>
            <a:t>DApps</a:t>
          </a:r>
          <a:r>
            <a:rPr lang="en-US" dirty="0"/>
            <a:t>).</a:t>
          </a:r>
        </a:p>
      </dgm:t>
    </dgm:pt>
    <dgm:pt modelId="{C6578EF4-908D-4C9C-87B1-A7D9E90D695A}" type="parTrans" cxnId="{443D1B03-FDD8-42AF-B51B-AC3334A0B50E}">
      <dgm:prSet/>
      <dgm:spPr/>
      <dgm:t>
        <a:bodyPr/>
        <a:lstStyle/>
        <a:p>
          <a:endParaRPr lang="en-US"/>
        </a:p>
      </dgm:t>
    </dgm:pt>
    <dgm:pt modelId="{3F3D4047-DD54-4072-935F-80288CD8D381}" type="sibTrans" cxnId="{443D1B03-FDD8-42AF-B51B-AC3334A0B50E}">
      <dgm:prSet/>
      <dgm:spPr/>
      <dgm:t>
        <a:bodyPr/>
        <a:lstStyle/>
        <a:p>
          <a:endParaRPr lang="en-US"/>
        </a:p>
      </dgm:t>
    </dgm:pt>
    <dgm:pt modelId="{D9E6F42F-81CF-43F0-A459-3C7BDF365530}">
      <dgm:prSet/>
      <dgm:spPr/>
      <dgm:t>
        <a:bodyPr/>
        <a:lstStyle/>
        <a:p>
          <a:r>
            <a:rPr lang="en-US"/>
            <a:t>Contrasts with Bitcoin as a programmable platform rather than solely a digital currency.</a:t>
          </a:r>
        </a:p>
      </dgm:t>
    </dgm:pt>
    <dgm:pt modelId="{0B3F4F31-6A5B-4FC3-9B26-5201BDBAEB5A}" type="parTrans" cxnId="{B7ACD48E-3AA2-445B-B71F-C8BA81A8F33A}">
      <dgm:prSet/>
      <dgm:spPr/>
      <dgm:t>
        <a:bodyPr/>
        <a:lstStyle/>
        <a:p>
          <a:endParaRPr lang="en-US"/>
        </a:p>
      </dgm:t>
    </dgm:pt>
    <dgm:pt modelId="{31BC2CD8-0885-4816-90A5-C1089BC545A0}" type="sibTrans" cxnId="{B7ACD48E-3AA2-445B-B71F-C8BA81A8F33A}">
      <dgm:prSet/>
      <dgm:spPr/>
      <dgm:t>
        <a:bodyPr/>
        <a:lstStyle/>
        <a:p>
          <a:endParaRPr lang="en-US"/>
        </a:p>
      </dgm:t>
    </dgm:pt>
    <dgm:pt modelId="{8519B58B-130F-42AA-B455-75BB358B0F64}">
      <dgm:prSet/>
      <dgm:spPr/>
      <dgm:t>
        <a:bodyPr/>
        <a:lstStyle/>
        <a:p>
          <a:r>
            <a:rPr lang="en-US" b="1" dirty="0">
              <a:solidFill>
                <a:schemeClr val="tx1"/>
              </a:solidFill>
            </a:rPr>
            <a:t>Smart Contracts:</a:t>
          </a:r>
          <a:endParaRPr lang="en-US" dirty="0">
            <a:solidFill>
              <a:schemeClr val="tx1"/>
            </a:solidFill>
          </a:endParaRPr>
        </a:p>
      </dgm:t>
    </dgm:pt>
    <dgm:pt modelId="{3A1E3D92-1401-48E5-B318-3FD6459A483B}" type="parTrans" cxnId="{BFC43D56-4265-4DDC-8A90-2EB50FFBFC5A}">
      <dgm:prSet/>
      <dgm:spPr/>
      <dgm:t>
        <a:bodyPr/>
        <a:lstStyle/>
        <a:p>
          <a:endParaRPr lang="en-US"/>
        </a:p>
      </dgm:t>
    </dgm:pt>
    <dgm:pt modelId="{93C4A9CE-26AB-496E-96A6-F2F6C24E14CB}" type="sibTrans" cxnId="{BFC43D56-4265-4DDC-8A90-2EB50FFBFC5A}">
      <dgm:prSet/>
      <dgm:spPr/>
      <dgm:t>
        <a:bodyPr/>
        <a:lstStyle/>
        <a:p>
          <a:endParaRPr lang="en-US"/>
        </a:p>
      </dgm:t>
    </dgm:pt>
    <dgm:pt modelId="{D0789A5C-AD07-441C-8F89-14503A7B2ABB}">
      <dgm:prSet/>
      <dgm:spPr/>
      <dgm:t>
        <a:bodyPr/>
        <a:lstStyle/>
        <a:p>
          <a:r>
            <a:rPr lang="en-US"/>
            <a:t>Self-executing contracts with terms directly written into code.</a:t>
          </a:r>
        </a:p>
      </dgm:t>
    </dgm:pt>
    <dgm:pt modelId="{2E4EA3A2-40B5-4732-945A-2F4CA357FEBA}" type="parTrans" cxnId="{8FC51486-8FE0-422C-880F-2FFD0BE2157E}">
      <dgm:prSet/>
      <dgm:spPr/>
      <dgm:t>
        <a:bodyPr/>
        <a:lstStyle/>
        <a:p>
          <a:endParaRPr lang="en-US"/>
        </a:p>
      </dgm:t>
    </dgm:pt>
    <dgm:pt modelId="{FFAC7C93-E0AA-4E0D-B53A-6346A4877CC9}" type="sibTrans" cxnId="{8FC51486-8FE0-422C-880F-2FFD0BE2157E}">
      <dgm:prSet/>
      <dgm:spPr/>
      <dgm:t>
        <a:bodyPr/>
        <a:lstStyle/>
        <a:p>
          <a:endParaRPr lang="en-US"/>
        </a:p>
      </dgm:t>
    </dgm:pt>
    <dgm:pt modelId="{EFE046D9-A89A-439C-8AB2-F2804BEC69B1}">
      <dgm:prSet/>
      <dgm:spPr/>
      <dgm:t>
        <a:bodyPr/>
        <a:lstStyle/>
        <a:p>
          <a:r>
            <a:rPr lang="en-US"/>
            <a:t>Automatically enforce and execute agreement terms when predefined conditions are met.</a:t>
          </a:r>
        </a:p>
      </dgm:t>
    </dgm:pt>
    <dgm:pt modelId="{3B1D4264-4E74-45F9-A984-A759BA93BAC3}" type="parTrans" cxnId="{419B76E6-EB58-4259-AA0C-F1A51CC758A9}">
      <dgm:prSet/>
      <dgm:spPr/>
      <dgm:t>
        <a:bodyPr/>
        <a:lstStyle/>
        <a:p>
          <a:endParaRPr lang="en-US"/>
        </a:p>
      </dgm:t>
    </dgm:pt>
    <dgm:pt modelId="{B393449D-B731-4F68-B280-77C493DAA59B}" type="sibTrans" cxnId="{419B76E6-EB58-4259-AA0C-F1A51CC758A9}">
      <dgm:prSet/>
      <dgm:spPr/>
      <dgm:t>
        <a:bodyPr/>
        <a:lstStyle/>
        <a:p>
          <a:endParaRPr lang="en-US"/>
        </a:p>
      </dgm:t>
    </dgm:pt>
    <dgm:pt modelId="{1B734225-F91C-4779-9BD7-476C152A7CCE}">
      <dgm:prSet/>
      <dgm:spPr/>
      <dgm:t>
        <a:bodyPr/>
        <a:lstStyle/>
        <a:p>
          <a:r>
            <a:rPr lang="en-US"/>
            <a:t>Provides transparency and tamper-resistant automation of processes.</a:t>
          </a:r>
        </a:p>
      </dgm:t>
    </dgm:pt>
    <dgm:pt modelId="{AD3A3AE4-43B7-4BAB-A1D3-E3127037FB73}" type="parTrans" cxnId="{558686A6-4296-4B34-86EA-47447EFCF3A8}">
      <dgm:prSet/>
      <dgm:spPr/>
      <dgm:t>
        <a:bodyPr/>
        <a:lstStyle/>
        <a:p>
          <a:endParaRPr lang="en-US"/>
        </a:p>
      </dgm:t>
    </dgm:pt>
    <dgm:pt modelId="{6320D1BD-AF7E-4A96-89AF-CA0B38FB5C87}" type="sibTrans" cxnId="{558686A6-4296-4B34-86EA-47447EFCF3A8}">
      <dgm:prSet/>
      <dgm:spPr/>
      <dgm:t>
        <a:bodyPr/>
        <a:lstStyle/>
        <a:p>
          <a:endParaRPr lang="en-US"/>
        </a:p>
      </dgm:t>
    </dgm:pt>
    <dgm:pt modelId="{1D10914B-3B7B-4B6D-8BA5-C475FE3519F3}">
      <dgm:prSet/>
      <dgm:spPr/>
      <dgm:t>
        <a:bodyPr/>
        <a:lstStyle/>
        <a:p>
          <a:r>
            <a:rPr lang="en-US" b="1" dirty="0">
              <a:solidFill>
                <a:schemeClr val="tx1"/>
              </a:solidFill>
            </a:rPr>
            <a:t>Ethereum's Native Cryptocurrency:</a:t>
          </a:r>
          <a:endParaRPr lang="en-US" dirty="0">
            <a:solidFill>
              <a:schemeClr val="tx1"/>
            </a:solidFill>
          </a:endParaRPr>
        </a:p>
      </dgm:t>
    </dgm:pt>
    <dgm:pt modelId="{D611EC10-91F8-4496-A5FC-F489AD91560D}" type="parTrans" cxnId="{B1A6E8EC-ECA8-4D5C-8C5A-60F64FDF57F9}">
      <dgm:prSet/>
      <dgm:spPr/>
      <dgm:t>
        <a:bodyPr/>
        <a:lstStyle/>
        <a:p>
          <a:endParaRPr lang="en-US"/>
        </a:p>
      </dgm:t>
    </dgm:pt>
    <dgm:pt modelId="{B961D304-039F-4131-BEF2-9521779DD9DF}" type="sibTrans" cxnId="{B1A6E8EC-ECA8-4D5C-8C5A-60F64FDF57F9}">
      <dgm:prSet/>
      <dgm:spPr/>
      <dgm:t>
        <a:bodyPr/>
        <a:lstStyle/>
        <a:p>
          <a:endParaRPr lang="en-US"/>
        </a:p>
      </dgm:t>
    </dgm:pt>
    <dgm:pt modelId="{16377B2B-BB7C-4F98-B3A3-52B8808AD7B0}">
      <dgm:prSet/>
      <dgm:spPr/>
      <dgm:t>
        <a:bodyPr/>
        <a:lstStyle/>
        <a:p>
          <a:r>
            <a:rPr lang="en-US"/>
            <a:t>Ether (ETH) is Ethereum's native cryptocurrency.</a:t>
          </a:r>
        </a:p>
      </dgm:t>
    </dgm:pt>
    <dgm:pt modelId="{F2590C73-0643-4FD2-8486-78ECE34E8855}" type="parTrans" cxnId="{1E266CF3-DCAE-4CA7-A87F-966D99047611}">
      <dgm:prSet/>
      <dgm:spPr/>
      <dgm:t>
        <a:bodyPr/>
        <a:lstStyle/>
        <a:p>
          <a:endParaRPr lang="en-US"/>
        </a:p>
      </dgm:t>
    </dgm:pt>
    <dgm:pt modelId="{A232B0D9-7430-4D7A-A9F4-A52A2869DCB1}" type="sibTrans" cxnId="{1E266CF3-DCAE-4CA7-A87F-966D99047611}">
      <dgm:prSet/>
      <dgm:spPr/>
      <dgm:t>
        <a:bodyPr/>
        <a:lstStyle/>
        <a:p>
          <a:endParaRPr lang="en-US"/>
        </a:p>
      </dgm:t>
    </dgm:pt>
    <dgm:pt modelId="{DB1A9ADA-AE5C-4FEE-A2AE-1C93848BEB8B}">
      <dgm:prSet/>
      <dgm:spPr/>
      <dgm:t>
        <a:bodyPr/>
        <a:lstStyle/>
        <a:p>
          <a:r>
            <a:rPr lang="en-US"/>
            <a:t>Used to pay for transaction fees and computational services on the network.</a:t>
          </a:r>
        </a:p>
      </dgm:t>
    </dgm:pt>
    <dgm:pt modelId="{8378874D-B978-40CB-B57B-2F8D702D28AC}" type="parTrans" cxnId="{79132E12-352C-4502-974D-FE8FC9EDD720}">
      <dgm:prSet/>
      <dgm:spPr/>
      <dgm:t>
        <a:bodyPr/>
        <a:lstStyle/>
        <a:p>
          <a:endParaRPr lang="en-US"/>
        </a:p>
      </dgm:t>
    </dgm:pt>
    <dgm:pt modelId="{C7FF26A2-186F-4A34-8064-C8D10DA0544C}" type="sibTrans" cxnId="{79132E12-352C-4502-974D-FE8FC9EDD720}">
      <dgm:prSet/>
      <dgm:spPr/>
      <dgm:t>
        <a:bodyPr/>
        <a:lstStyle/>
        <a:p>
          <a:endParaRPr lang="en-US"/>
        </a:p>
      </dgm:t>
    </dgm:pt>
    <dgm:pt modelId="{9CEA29E6-E80F-46E9-B1D7-74CCA3315D2A}">
      <dgm:prSet/>
      <dgm:spPr/>
      <dgm:t>
        <a:bodyPr/>
        <a:lstStyle/>
        <a:p>
          <a:r>
            <a:rPr lang="en-US" b="1" dirty="0">
              <a:solidFill>
                <a:schemeClr val="tx1"/>
              </a:solidFill>
            </a:rPr>
            <a:t>Decentralized Autonomous Organizations (DAOs):</a:t>
          </a:r>
          <a:endParaRPr lang="en-US" dirty="0">
            <a:solidFill>
              <a:schemeClr val="tx1"/>
            </a:solidFill>
          </a:endParaRPr>
        </a:p>
      </dgm:t>
    </dgm:pt>
    <dgm:pt modelId="{EFE1E6DF-2977-40C1-B837-27A4EF39CD35}" type="parTrans" cxnId="{76681F8C-19BA-441C-B475-087E3CD4E588}">
      <dgm:prSet/>
      <dgm:spPr/>
      <dgm:t>
        <a:bodyPr/>
        <a:lstStyle/>
        <a:p>
          <a:endParaRPr lang="en-US"/>
        </a:p>
      </dgm:t>
    </dgm:pt>
    <dgm:pt modelId="{076CB72B-A247-43E0-82C4-CF53A9C303BF}" type="sibTrans" cxnId="{76681F8C-19BA-441C-B475-087E3CD4E588}">
      <dgm:prSet/>
      <dgm:spPr/>
      <dgm:t>
        <a:bodyPr/>
        <a:lstStyle/>
        <a:p>
          <a:endParaRPr lang="en-US"/>
        </a:p>
      </dgm:t>
    </dgm:pt>
    <dgm:pt modelId="{C164119E-5698-48DE-8122-267335066CB0}">
      <dgm:prSet/>
      <dgm:spPr/>
      <dgm:t>
        <a:bodyPr/>
        <a:lstStyle/>
        <a:p>
          <a:r>
            <a:rPr lang="en-US"/>
            <a:t>Organizations represented by rules encoded as computer programs.</a:t>
          </a:r>
        </a:p>
      </dgm:t>
    </dgm:pt>
    <dgm:pt modelId="{2D6AE084-7B86-4E68-9536-ED6C6EC246BD}" type="parTrans" cxnId="{206580F3-6FD4-4899-BA53-A0F5794400E3}">
      <dgm:prSet/>
      <dgm:spPr/>
      <dgm:t>
        <a:bodyPr/>
        <a:lstStyle/>
        <a:p>
          <a:endParaRPr lang="en-US"/>
        </a:p>
      </dgm:t>
    </dgm:pt>
    <dgm:pt modelId="{1D3BAB14-0E90-4EF8-A63C-3E617701C21A}" type="sibTrans" cxnId="{206580F3-6FD4-4899-BA53-A0F5794400E3}">
      <dgm:prSet/>
      <dgm:spPr/>
      <dgm:t>
        <a:bodyPr/>
        <a:lstStyle/>
        <a:p>
          <a:endParaRPr lang="en-US"/>
        </a:p>
      </dgm:t>
    </dgm:pt>
    <dgm:pt modelId="{5DA89A2A-5446-4FC9-8FD9-A15894B90D6C}">
      <dgm:prSet/>
      <dgm:spPr/>
      <dgm:t>
        <a:bodyPr/>
        <a:lstStyle/>
        <a:p>
          <a:r>
            <a:rPr lang="en-US"/>
            <a:t>Transparent, controlled by members, and can manage and distribute funds without centralized control.</a:t>
          </a:r>
        </a:p>
      </dgm:t>
    </dgm:pt>
    <dgm:pt modelId="{C5817610-8A82-4A18-8152-9875312BFF3F}" type="parTrans" cxnId="{16B1FEFD-F52F-435A-B07A-B88FC5D3BC4B}">
      <dgm:prSet/>
      <dgm:spPr/>
      <dgm:t>
        <a:bodyPr/>
        <a:lstStyle/>
        <a:p>
          <a:endParaRPr lang="en-US"/>
        </a:p>
      </dgm:t>
    </dgm:pt>
    <dgm:pt modelId="{6F01C9A1-CF91-4005-A4BB-CA46348F55F7}" type="sibTrans" cxnId="{16B1FEFD-F52F-435A-B07A-B88FC5D3BC4B}">
      <dgm:prSet/>
      <dgm:spPr/>
      <dgm:t>
        <a:bodyPr/>
        <a:lstStyle/>
        <a:p>
          <a:endParaRPr lang="en-US"/>
        </a:p>
      </dgm:t>
    </dgm:pt>
    <dgm:pt modelId="{2C84B523-301D-43FD-ABCF-AEB35FB1CCC3}" type="pres">
      <dgm:prSet presAssocID="{C6795FC4-A639-4976-AF54-2A69620C60CE}" presName="linear" presStyleCnt="0">
        <dgm:presLayoutVars>
          <dgm:dir/>
          <dgm:animLvl val="lvl"/>
          <dgm:resizeHandles val="exact"/>
        </dgm:presLayoutVars>
      </dgm:prSet>
      <dgm:spPr/>
    </dgm:pt>
    <dgm:pt modelId="{4400FF1E-6170-4333-8219-7B9A0CE83E7A}" type="pres">
      <dgm:prSet presAssocID="{4545A8C2-B774-484E-A39F-2F200486E92F}" presName="parentLin" presStyleCnt="0"/>
      <dgm:spPr/>
    </dgm:pt>
    <dgm:pt modelId="{C44370AD-0667-403E-B288-4042A546D4DD}" type="pres">
      <dgm:prSet presAssocID="{4545A8C2-B774-484E-A39F-2F200486E92F}" presName="parentLeftMargin" presStyleLbl="node1" presStyleIdx="0" presStyleCnt="4"/>
      <dgm:spPr/>
    </dgm:pt>
    <dgm:pt modelId="{FD0E675E-637F-4311-B97D-8803AC959820}" type="pres">
      <dgm:prSet presAssocID="{4545A8C2-B774-484E-A39F-2F200486E92F}" presName="parentText" presStyleLbl="node1" presStyleIdx="0" presStyleCnt="4">
        <dgm:presLayoutVars>
          <dgm:chMax val="0"/>
          <dgm:bulletEnabled val="1"/>
        </dgm:presLayoutVars>
      </dgm:prSet>
      <dgm:spPr/>
    </dgm:pt>
    <dgm:pt modelId="{63CC03FB-7684-4CDD-9E86-304BFAD67B11}" type="pres">
      <dgm:prSet presAssocID="{4545A8C2-B774-484E-A39F-2F200486E92F}" presName="negativeSpace" presStyleCnt="0"/>
      <dgm:spPr/>
    </dgm:pt>
    <dgm:pt modelId="{DBE3668D-4506-4F38-89A9-6B9A0E93F968}" type="pres">
      <dgm:prSet presAssocID="{4545A8C2-B774-484E-A39F-2F200486E92F}" presName="childText" presStyleLbl="conFgAcc1" presStyleIdx="0" presStyleCnt="4">
        <dgm:presLayoutVars>
          <dgm:bulletEnabled val="1"/>
        </dgm:presLayoutVars>
      </dgm:prSet>
      <dgm:spPr/>
    </dgm:pt>
    <dgm:pt modelId="{2AE90447-47C4-4690-A0FE-8FE651B67834}" type="pres">
      <dgm:prSet presAssocID="{736AE192-48F5-4447-BF1D-1D4F73DF3980}" presName="spaceBetweenRectangles" presStyleCnt="0"/>
      <dgm:spPr/>
    </dgm:pt>
    <dgm:pt modelId="{70F59AF0-923C-4E42-9936-CF75959F339B}" type="pres">
      <dgm:prSet presAssocID="{8519B58B-130F-42AA-B455-75BB358B0F64}" presName="parentLin" presStyleCnt="0"/>
      <dgm:spPr/>
    </dgm:pt>
    <dgm:pt modelId="{A8E429A7-345D-4632-BFDD-91D63BA003AE}" type="pres">
      <dgm:prSet presAssocID="{8519B58B-130F-42AA-B455-75BB358B0F64}" presName="parentLeftMargin" presStyleLbl="node1" presStyleIdx="0" presStyleCnt="4"/>
      <dgm:spPr/>
    </dgm:pt>
    <dgm:pt modelId="{6F018D65-20F5-45CC-A913-0258E189A00B}" type="pres">
      <dgm:prSet presAssocID="{8519B58B-130F-42AA-B455-75BB358B0F64}" presName="parentText" presStyleLbl="node1" presStyleIdx="1" presStyleCnt="4">
        <dgm:presLayoutVars>
          <dgm:chMax val="0"/>
          <dgm:bulletEnabled val="1"/>
        </dgm:presLayoutVars>
      </dgm:prSet>
      <dgm:spPr/>
    </dgm:pt>
    <dgm:pt modelId="{995D5830-3270-4409-976D-E72B49299725}" type="pres">
      <dgm:prSet presAssocID="{8519B58B-130F-42AA-B455-75BB358B0F64}" presName="negativeSpace" presStyleCnt="0"/>
      <dgm:spPr/>
    </dgm:pt>
    <dgm:pt modelId="{60C80DDC-CC08-4FE1-B2CB-51D14AE18C45}" type="pres">
      <dgm:prSet presAssocID="{8519B58B-130F-42AA-B455-75BB358B0F64}" presName="childText" presStyleLbl="conFgAcc1" presStyleIdx="1" presStyleCnt="4">
        <dgm:presLayoutVars>
          <dgm:bulletEnabled val="1"/>
        </dgm:presLayoutVars>
      </dgm:prSet>
      <dgm:spPr/>
    </dgm:pt>
    <dgm:pt modelId="{9E77E33C-BA9F-4D62-ADEF-3A1E5E7CF777}" type="pres">
      <dgm:prSet presAssocID="{93C4A9CE-26AB-496E-96A6-F2F6C24E14CB}" presName="spaceBetweenRectangles" presStyleCnt="0"/>
      <dgm:spPr/>
    </dgm:pt>
    <dgm:pt modelId="{7B9693E8-27ED-455F-A2DE-01DE9884BBAD}" type="pres">
      <dgm:prSet presAssocID="{1D10914B-3B7B-4B6D-8BA5-C475FE3519F3}" presName="parentLin" presStyleCnt="0"/>
      <dgm:spPr/>
    </dgm:pt>
    <dgm:pt modelId="{460CA1A3-A97F-4B9A-97AB-BE259A84A342}" type="pres">
      <dgm:prSet presAssocID="{1D10914B-3B7B-4B6D-8BA5-C475FE3519F3}" presName="parentLeftMargin" presStyleLbl="node1" presStyleIdx="1" presStyleCnt="4"/>
      <dgm:spPr/>
    </dgm:pt>
    <dgm:pt modelId="{55D67FAC-ECBD-47B7-8EA5-5E892B59F276}" type="pres">
      <dgm:prSet presAssocID="{1D10914B-3B7B-4B6D-8BA5-C475FE3519F3}" presName="parentText" presStyleLbl="node1" presStyleIdx="2" presStyleCnt="4">
        <dgm:presLayoutVars>
          <dgm:chMax val="0"/>
          <dgm:bulletEnabled val="1"/>
        </dgm:presLayoutVars>
      </dgm:prSet>
      <dgm:spPr/>
    </dgm:pt>
    <dgm:pt modelId="{4B6C6E89-394E-4A80-8C62-FEE6027C60AB}" type="pres">
      <dgm:prSet presAssocID="{1D10914B-3B7B-4B6D-8BA5-C475FE3519F3}" presName="negativeSpace" presStyleCnt="0"/>
      <dgm:spPr/>
    </dgm:pt>
    <dgm:pt modelId="{048FB126-CD09-4D98-98C5-25ECF38F2E7E}" type="pres">
      <dgm:prSet presAssocID="{1D10914B-3B7B-4B6D-8BA5-C475FE3519F3}" presName="childText" presStyleLbl="conFgAcc1" presStyleIdx="2" presStyleCnt="4">
        <dgm:presLayoutVars>
          <dgm:bulletEnabled val="1"/>
        </dgm:presLayoutVars>
      </dgm:prSet>
      <dgm:spPr/>
    </dgm:pt>
    <dgm:pt modelId="{479651D5-7906-4E57-A868-A0CAF85BFDDE}" type="pres">
      <dgm:prSet presAssocID="{B961D304-039F-4131-BEF2-9521779DD9DF}" presName="spaceBetweenRectangles" presStyleCnt="0"/>
      <dgm:spPr/>
    </dgm:pt>
    <dgm:pt modelId="{6C2714F2-F1F9-4F0E-A640-10F9F50D2D1F}" type="pres">
      <dgm:prSet presAssocID="{9CEA29E6-E80F-46E9-B1D7-74CCA3315D2A}" presName="parentLin" presStyleCnt="0"/>
      <dgm:spPr/>
    </dgm:pt>
    <dgm:pt modelId="{3AAD75B1-C099-4A52-BB8B-2F5DE0A6A36B}" type="pres">
      <dgm:prSet presAssocID="{9CEA29E6-E80F-46E9-B1D7-74CCA3315D2A}" presName="parentLeftMargin" presStyleLbl="node1" presStyleIdx="2" presStyleCnt="4"/>
      <dgm:spPr/>
    </dgm:pt>
    <dgm:pt modelId="{7958A223-B1ED-4CDD-8FEF-651C7B7E2734}" type="pres">
      <dgm:prSet presAssocID="{9CEA29E6-E80F-46E9-B1D7-74CCA3315D2A}" presName="parentText" presStyleLbl="node1" presStyleIdx="3" presStyleCnt="4">
        <dgm:presLayoutVars>
          <dgm:chMax val="0"/>
          <dgm:bulletEnabled val="1"/>
        </dgm:presLayoutVars>
      </dgm:prSet>
      <dgm:spPr/>
    </dgm:pt>
    <dgm:pt modelId="{E7913AC6-1A66-4C8A-A057-0340C8067D54}" type="pres">
      <dgm:prSet presAssocID="{9CEA29E6-E80F-46E9-B1D7-74CCA3315D2A}" presName="negativeSpace" presStyleCnt="0"/>
      <dgm:spPr/>
    </dgm:pt>
    <dgm:pt modelId="{382F767F-4677-4ED9-A634-2FB25ACF35D9}" type="pres">
      <dgm:prSet presAssocID="{9CEA29E6-E80F-46E9-B1D7-74CCA3315D2A}" presName="childText" presStyleLbl="conFgAcc1" presStyleIdx="3" presStyleCnt="4">
        <dgm:presLayoutVars>
          <dgm:bulletEnabled val="1"/>
        </dgm:presLayoutVars>
      </dgm:prSet>
      <dgm:spPr/>
    </dgm:pt>
  </dgm:ptLst>
  <dgm:cxnLst>
    <dgm:cxn modelId="{7ECBC201-F715-47CF-AFD2-61F76EF0C13F}" type="presOf" srcId="{9CEA29E6-E80F-46E9-B1D7-74CCA3315D2A}" destId="{3AAD75B1-C099-4A52-BB8B-2F5DE0A6A36B}" srcOrd="0" destOrd="0" presId="urn:microsoft.com/office/officeart/2005/8/layout/list1"/>
    <dgm:cxn modelId="{443D1B03-FDD8-42AF-B51B-AC3334A0B50E}" srcId="{4545A8C2-B774-484E-A39F-2F200486E92F}" destId="{9FBF9BCD-F2AF-463E-BDD5-31DDF4A87C0A}" srcOrd="0" destOrd="0" parTransId="{C6578EF4-908D-4C9C-87B1-A7D9E90D695A}" sibTransId="{3F3D4047-DD54-4072-935F-80288CD8D381}"/>
    <dgm:cxn modelId="{DB88D307-E3C5-4905-A361-959855700C47}" type="presOf" srcId="{8519B58B-130F-42AA-B455-75BB358B0F64}" destId="{6F018D65-20F5-45CC-A913-0258E189A00B}" srcOrd="1" destOrd="0" presId="urn:microsoft.com/office/officeart/2005/8/layout/list1"/>
    <dgm:cxn modelId="{952C5208-F97C-445F-BB90-0BA6C916C1DA}" type="presOf" srcId="{1B734225-F91C-4779-9BD7-476C152A7CCE}" destId="{60C80DDC-CC08-4FE1-B2CB-51D14AE18C45}" srcOrd="0" destOrd="2" presId="urn:microsoft.com/office/officeart/2005/8/layout/list1"/>
    <dgm:cxn modelId="{79132E12-352C-4502-974D-FE8FC9EDD720}" srcId="{1D10914B-3B7B-4B6D-8BA5-C475FE3519F3}" destId="{DB1A9ADA-AE5C-4FEE-A2AE-1C93848BEB8B}" srcOrd="1" destOrd="0" parTransId="{8378874D-B978-40CB-B57B-2F8D702D28AC}" sibTransId="{C7FF26A2-186F-4A34-8064-C8D10DA0544C}"/>
    <dgm:cxn modelId="{96DBE212-70BF-4F20-9781-3E923444A2DF}" type="presOf" srcId="{4545A8C2-B774-484E-A39F-2F200486E92F}" destId="{FD0E675E-637F-4311-B97D-8803AC959820}" srcOrd="1" destOrd="0" presId="urn:microsoft.com/office/officeart/2005/8/layout/list1"/>
    <dgm:cxn modelId="{6854A338-C89E-4BC9-B46A-1AAB39276A93}" type="presOf" srcId="{1D10914B-3B7B-4B6D-8BA5-C475FE3519F3}" destId="{460CA1A3-A97F-4B9A-97AB-BE259A84A342}" srcOrd="0" destOrd="0" presId="urn:microsoft.com/office/officeart/2005/8/layout/list1"/>
    <dgm:cxn modelId="{B4BFCD41-013A-4601-BD57-862F0CBCE624}" type="presOf" srcId="{1D10914B-3B7B-4B6D-8BA5-C475FE3519F3}" destId="{55D67FAC-ECBD-47B7-8EA5-5E892B59F276}" srcOrd="1" destOrd="0" presId="urn:microsoft.com/office/officeart/2005/8/layout/list1"/>
    <dgm:cxn modelId="{118A8B42-276C-494B-91FE-3CCE4AAE9BAC}" type="presOf" srcId="{EFE046D9-A89A-439C-8AB2-F2804BEC69B1}" destId="{60C80DDC-CC08-4FE1-B2CB-51D14AE18C45}" srcOrd="0" destOrd="1" presId="urn:microsoft.com/office/officeart/2005/8/layout/list1"/>
    <dgm:cxn modelId="{EB3CED4B-9C50-486A-9D5B-866AC22081A9}" type="presOf" srcId="{C6795FC4-A639-4976-AF54-2A69620C60CE}" destId="{2C84B523-301D-43FD-ABCF-AEB35FB1CCC3}" srcOrd="0" destOrd="0" presId="urn:microsoft.com/office/officeart/2005/8/layout/list1"/>
    <dgm:cxn modelId="{0D97176E-7CEE-438A-92B3-20A77746F668}" type="presOf" srcId="{D0789A5C-AD07-441C-8F89-14503A7B2ABB}" destId="{60C80DDC-CC08-4FE1-B2CB-51D14AE18C45}" srcOrd="0" destOrd="0" presId="urn:microsoft.com/office/officeart/2005/8/layout/list1"/>
    <dgm:cxn modelId="{BFC43D56-4265-4DDC-8A90-2EB50FFBFC5A}" srcId="{C6795FC4-A639-4976-AF54-2A69620C60CE}" destId="{8519B58B-130F-42AA-B455-75BB358B0F64}" srcOrd="1" destOrd="0" parTransId="{3A1E3D92-1401-48E5-B318-3FD6459A483B}" sibTransId="{93C4A9CE-26AB-496E-96A6-F2F6C24E14CB}"/>
    <dgm:cxn modelId="{CA4B797B-63AC-40F7-82ED-66BF43FC3632}" type="presOf" srcId="{C164119E-5698-48DE-8122-267335066CB0}" destId="{382F767F-4677-4ED9-A634-2FB25ACF35D9}" srcOrd="0" destOrd="0" presId="urn:microsoft.com/office/officeart/2005/8/layout/list1"/>
    <dgm:cxn modelId="{8FC51486-8FE0-422C-880F-2FFD0BE2157E}" srcId="{8519B58B-130F-42AA-B455-75BB358B0F64}" destId="{D0789A5C-AD07-441C-8F89-14503A7B2ABB}" srcOrd="0" destOrd="0" parTransId="{2E4EA3A2-40B5-4732-945A-2F4CA357FEBA}" sibTransId="{FFAC7C93-E0AA-4E0D-B53A-6346A4877CC9}"/>
    <dgm:cxn modelId="{76681F8C-19BA-441C-B475-087E3CD4E588}" srcId="{C6795FC4-A639-4976-AF54-2A69620C60CE}" destId="{9CEA29E6-E80F-46E9-B1D7-74CCA3315D2A}" srcOrd="3" destOrd="0" parTransId="{EFE1E6DF-2977-40C1-B837-27A4EF39CD35}" sibTransId="{076CB72B-A247-43E0-82C4-CF53A9C303BF}"/>
    <dgm:cxn modelId="{B7ACD48E-3AA2-445B-B71F-C8BA81A8F33A}" srcId="{4545A8C2-B774-484E-A39F-2F200486E92F}" destId="{D9E6F42F-81CF-43F0-A459-3C7BDF365530}" srcOrd="1" destOrd="0" parTransId="{0B3F4F31-6A5B-4FC3-9B26-5201BDBAEB5A}" sibTransId="{31BC2CD8-0885-4816-90A5-C1089BC545A0}"/>
    <dgm:cxn modelId="{F50E749F-A9A4-4777-9158-FC21DFB18997}" type="presOf" srcId="{8519B58B-130F-42AA-B455-75BB358B0F64}" destId="{A8E429A7-345D-4632-BFDD-91D63BA003AE}" srcOrd="0" destOrd="0" presId="urn:microsoft.com/office/officeart/2005/8/layout/list1"/>
    <dgm:cxn modelId="{558686A6-4296-4B34-86EA-47447EFCF3A8}" srcId="{8519B58B-130F-42AA-B455-75BB358B0F64}" destId="{1B734225-F91C-4779-9BD7-476C152A7CCE}" srcOrd="2" destOrd="0" parTransId="{AD3A3AE4-43B7-4BAB-A1D3-E3127037FB73}" sibTransId="{6320D1BD-AF7E-4A96-89AF-CA0B38FB5C87}"/>
    <dgm:cxn modelId="{023D4DBB-3BF9-4083-8D32-874E8E3E6368}" type="presOf" srcId="{9CEA29E6-E80F-46E9-B1D7-74CCA3315D2A}" destId="{7958A223-B1ED-4CDD-8FEF-651C7B7E2734}" srcOrd="1" destOrd="0" presId="urn:microsoft.com/office/officeart/2005/8/layout/list1"/>
    <dgm:cxn modelId="{0BFAD0BB-51B6-41C4-8B34-9AD4290F60AF}" type="presOf" srcId="{D9E6F42F-81CF-43F0-A459-3C7BDF365530}" destId="{DBE3668D-4506-4F38-89A9-6B9A0E93F968}" srcOrd="0" destOrd="1" presId="urn:microsoft.com/office/officeart/2005/8/layout/list1"/>
    <dgm:cxn modelId="{934911CC-28E9-4ADF-B1AC-15F851278EE7}" type="presOf" srcId="{16377B2B-BB7C-4F98-B3A3-52B8808AD7B0}" destId="{048FB126-CD09-4D98-98C5-25ECF38F2E7E}" srcOrd="0" destOrd="0" presId="urn:microsoft.com/office/officeart/2005/8/layout/list1"/>
    <dgm:cxn modelId="{0CFA47CD-E38A-457F-8CCD-CA710A9D497C}" type="presOf" srcId="{9FBF9BCD-F2AF-463E-BDD5-31DDF4A87C0A}" destId="{DBE3668D-4506-4F38-89A9-6B9A0E93F968}" srcOrd="0" destOrd="0" presId="urn:microsoft.com/office/officeart/2005/8/layout/list1"/>
    <dgm:cxn modelId="{7DB3AEDA-A475-4702-B313-2A401F309C26}" type="presOf" srcId="{DB1A9ADA-AE5C-4FEE-A2AE-1C93848BEB8B}" destId="{048FB126-CD09-4D98-98C5-25ECF38F2E7E}" srcOrd="0" destOrd="1" presId="urn:microsoft.com/office/officeart/2005/8/layout/list1"/>
    <dgm:cxn modelId="{4A09ACE1-FF3F-4FE8-9970-09250A1AE7DF}" srcId="{C6795FC4-A639-4976-AF54-2A69620C60CE}" destId="{4545A8C2-B774-484E-A39F-2F200486E92F}" srcOrd="0" destOrd="0" parTransId="{3FD0058B-9FD9-4075-BBED-4C812FB4CDA3}" sibTransId="{736AE192-48F5-4447-BF1D-1D4F73DF3980}"/>
    <dgm:cxn modelId="{419B76E6-EB58-4259-AA0C-F1A51CC758A9}" srcId="{8519B58B-130F-42AA-B455-75BB358B0F64}" destId="{EFE046D9-A89A-439C-8AB2-F2804BEC69B1}" srcOrd="1" destOrd="0" parTransId="{3B1D4264-4E74-45F9-A984-A759BA93BAC3}" sibTransId="{B393449D-B731-4F68-B280-77C493DAA59B}"/>
    <dgm:cxn modelId="{F6E057E6-ECFE-45AB-A60C-E6FDFAFCDAC9}" type="presOf" srcId="{5DA89A2A-5446-4FC9-8FD9-A15894B90D6C}" destId="{382F767F-4677-4ED9-A634-2FB25ACF35D9}" srcOrd="0" destOrd="1" presId="urn:microsoft.com/office/officeart/2005/8/layout/list1"/>
    <dgm:cxn modelId="{B1A6E8EC-ECA8-4D5C-8C5A-60F64FDF57F9}" srcId="{C6795FC4-A639-4976-AF54-2A69620C60CE}" destId="{1D10914B-3B7B-4B6D-8BA5-C475FE3519F3}" srcOrd="2" destOrd="0" parTransId="{D611EC10-91F8-4496-A5FC-F489AD91560D}" sibTransId="{B961D304-039F-4131-BEF2-9521779DD9DF}"/>
    <dgm:cxn modelId="{1E266CF3-DCAE-4CA7-A87F-966D99047611}" srcId="{1D10914B-3B7B-4B6D-8BA5-C475FE3519F3}" destId="{16377B2B-BB7C-4F98-B3A3-52B8808AD7B0}" srcOrd="0" destOrd="0" parTransId="{F2590C73-0643-4FD2-8486-78ECE34E8855}" sibTransId="{A232B0D9-7430-4D7A-A9F4-A52A2869DCB1}"/>
    <dgm:cxn modelId="{206580F3-6FD4-4899-BA53-A0F5794400E3}" srcId="{9CEA29E6-E80F-46E9-B1D7-74CCA3315D2A}" destId="{C164119E-5698-48DE-8122-267335066CB0}" srcOrd="0" destOrd="0" parTransId="{2D6AE084-7B86-4E68-9536-ED6C6EC246BD}" sibTransId="{1D3BAB14-0E90-4EF8-A63C-3E617701C21A}"/>
    <dgm:cxn modelId="{C59B70F6-8872-42B4-B568-99B8A1B9F408}" type="presOf" srcId="{4545A8C2-B774-484E-A39F-2F200486E92F}" destId="{C44370AD-0667-403E-B288-4042A546D4DD}" srcOrd="0" destOrd="0" presId="urn:microsoft.com/office/officeart/2005/8/layout/list1"/>
    <dgm:cxn modelId="{16B1FEFD-F52F-435A-B07A-B88FC5D3BC4B}" srcId="{9CEA29E6-E80F-46E9-B1D7-74CCA3315D2A}" destId="{5DA89A2A-5446-4FC9-8FD9-A15894B90D6C}" srcOrd="1" destOrd="0" parTransId="{C5817610-8A82-4A18-8152-9875312BFF3F}" sibTransId="{6F01C9A1-CF91-4005-A4BB-CA46348F55F7}"/>
    <dgm:cxn modelId="{28B02453-5750-4C3B-B932-45E7559CB931}" type="presParOf" srcId="{2C84B523-301D-43FD-ABCF-AEB35FB1CCC3}" destId="{4400FF1E-6170-4333-8219-7B9A0CE83E7A}" srcOrd="0" destOrd="0" presId="urn:microsoft.com/office/officeart/2005/8/layout/list1"/>
    <dgm:cxn modelId="{14861043-2B7D-4FAC-92AC-460426FC4918}" type="presParOf" srcId="{4400FF1E-6170-4333-8219-7B9A0CE83E7A}" destId="{C44370AD-0667-403E-B288-4042A546D4DD}" srcOrd="0" destOrd="0" presId="urn:microsoft.com/office/officeart/2005/8/layout/list1"/>
    <dgm:cxn modelId="{31BEA3E6-29C1-452E-A04C-EFE363C7B4EC}" type="presParOf" srcId="{4400FF1E-6170-4333-8219-7B9A0CE83E7A}" destId="{FD0E675E-637F-4311-B97D-8803AC959820}" srcOrd="1" destOrd="0" presId="urn:microsoft.com/office/officeart/2005/8/layout/list1"/>
    <dgm:cxn modelId="{31ACDDBA-B46A-4F65-BA4C-027F791EE49A}" type="presParOf" srcId="{2C84B523-301D-43FD-ABCF-AEB35FB1CCC3}" destId="{63CC03FB-7684-4CDD-9E86-304BFAD67B11}" srcOrd="1" destOrd="0" presId="urn:microsoft.com/office/officeart/2005/8/layout/list1"/>
    <dgm:cxn modelId="{F32FB45D-AB3C-4BE7-98F7-16B96D0D5ED3}" type="presParOf" srcId="{2C84B523-301D-43FD-ABCF-AEB35FB1CCC3}" destId="{DBE3668D-4506-4F38-89A9-6B9A0E93F968}" srcOrd="2" destOrd="0" presId="urn:microsoft.com/office/officeart/2005/8/layout/list1"/>
    <dgm:cxn modelId="{820E67E3-F7A8-4484-98D0-6090D6F1F384}" type="presParOf" srcId="{2C84B523-301D-43FD-ABCF-AEB35FB1CCC3}" destId="{2AE90447-47C4-4690-A0FE-8FE651B67834}" srcOrd="3" destOrd="0" presId="urn:microsoft.com/office/officeart/2005/8/layout/list1"/>
    <dgm:cxn modelId="{52A98A7D-DD00-4823-9D81-37E064A3666B}" type="presParOf" srcId="{2C84B523-301D-43FD-ABCF-AEB35FB1CCC3}" destId="{70F59AF0-923C-4E42-9936-CF75959F339B}" srcOrd="4" destOrd="0" presId="urn:microsoft.com/office/officeart/2005/8/layout/list1"/>
    <dgm:cxn modelId="{E8539E5A-2FC6-4AC2-8CFC-60C8132B927D}" type="presParOf" srcId="{70F59AF0-923C-4E42-9936-CF75959F339B}" destId="{A8E429A7-345D-4632-BFDD-91D63BA003AE}" srcOrd="0" destOrd="0" presId="urn:microsoft.com/office/officeart/2005/8/layout/list1"/>
    <dgm:cxn modelId="{4B61CFBD-8E5F-4758-9E90-4364E53F0AB0}" type="presParOf" srcId="{70F59AF0-923C-4E42-9936-CF75959F339B}" destId="{6F018D65-20F5-45CC-A913-0258E189A00B}" srcOrd="1" destOrd="0" presId="urn:microsoft.com/office/officeart/2005/8/layout/list1"/>
    <dgm:cxn modelId="{EC46F582-9661-4B15-B7A3-76AC70FAEE31}" type="presParOf" srcId="{2C84B523-301D-43FD-ABCF-AEB35FB1CCC3}" destId="{995D5830-3270-4409-976D-E72B49299725}" srcOrd="5" destOrd="0" presId="urn:microsoft.com/office/officeart/2005/8/layout/list1"/>
    <dgm:cxn modelId="{9BF2DB38-27C2-468A-AB60-085824C52A92}" type="presParOf" srcId="{2C84B523-301D-43FD-ABCF-AEB35FB1CCC3}" destId="{60C80DDC-CC08-4FE1-B2CB-51D14AE18C45}" srcOrd="6" destOrd="0" presId="urn:microsoft.com/office/officeart/2005/8/layout/list1"/>
    <dgm:cxn modelId="{71BEFF01-28A2-410E-870B-9062D5B836B8}" type="presParOf" srcId="{2C84B523-301D-43FD-ABCF-AEB35FB1CCC3}" destId="{9E77E33C-BA9F-4D62-ADEF-3A1E5E7CF777}" srcOrd="7" destOrd="0" presId="urn:microsoft.com/office/officeart/2005/8/layout/list1"/>
    <dgm:cxn modelId="{77BBF5F5-043B-482F-B1A1-5DECA4775A8F}" type="presParOf" srcId="{2C84B523-301D-43FD-ABCF-AEB35FB1CCC3}" destId="{7B9693E8-27ED-455F-A2DE-01DE9884BBAD}" srcOrd="8" destOrd="0" presId="urn:microsoft.com/office/officeart/2005/8/layout/list1"/>
    <dgm:cxn modelId="{CBF5ABF2-A0E1-411A-A301-D7771DF50669}" type="presParOf" srcId="{7B9693E8-27ED-455F-A2DE-01DE9884BBAD}" destId="{460CA1A3-A97F-4B9A-97AB-BE259A84A342}" srcOrd="0" destOrd="0" presId="urn:microsoft.com/office/officeart/2005/8/layout/list1"/>
    <dgm:cxn modelId="{75FCAE47-AF29-479C-AA9D-C0941E5690BD}" type="presParOf" srcId="{7B9693E8-27ED-455F-A2DE-01DE9884BBAD}" destId="{55D67FAC-ECBD-47B7-8EA5-5E892B59F276}" srcOrd="1" destOrd="0" presId="urn:microsoft.com/office/officeart/2005/8/layout/list1"/>
    <dgm:cxn modelId="{9604B1EC-F0F6-42C9-A4F4-593B1DC97710}" type="presParOf" srcId="{2C84B523-301D-43FD-ABCF-AEB35FB1CCC3}" destId="{4B6C6E89-394E-4A80-8C62-FEE6027C60AB}" srcOrd="9" destOrd="0" presId="urn:microsoft.com/office/officeart/2005/8/layout/list1"/>
    <dgm:cxn modelId="{C9AF413A-7857-4ECD-8030-38EEAEBA398B}" type="presParOf" srcId="{2C84B523-301D-43FD-ABCF-AEB35FB1CCC3}" destId="{048FB126-CD09-4D98-98C5-25ECF38F2E7E}" srcOrd="10" destOrd="0" presId="urn:microsoft.com/office/officeart/2005/8/layout/list1"/>
    <dgm:cxn modelId="{27A71181-B9A8-41FC-BD05-CEC7E50F8E05}" type="presParOf" srcId="{2C84B523-301D-43FD-ABCF-AEB35FB1CCC3}" destId="{479651D5-7906-4E57-A868-A0CAF85BFDDE}" srcOrd="11" destOrd="0" presId="urn:microsoft.com/office/officeart/2005/8/layout/list1"/>
    <dgm:cxn modelId="{865BD871-8B4D-4C0F-94BC-AD65046D05F5}" type="presParOf" srcId="{2C84B523-301D-43FD-ABCF-AEB35FB1CCC3}" destId="{6C2714F2-F1F9-4F0E-A640-10F9F50D2D1F}" srcOrd="12" destOrd="0" presId="urn:microsoft.com/office/officeart/2005/8/layout/list1"/>
    <dgm:cxn modelId="{64AB1319-624E-4247-8BA3-831806D6DA48}" type="presParOf" srcId="{6C2714F2-F1F9-4F0E-A640-10F9F50D2D1F}" destId="{3AAD75B1-C099-4A52-BB8B-2F5DE0A6A36B}" srcOrd="0" destOrd="0" presId="urn:microsoft.com/office/officeart/2005/8/layout/list1"/>
    <dgm:cxn modelId="{A549DD2D-9E65-4CCF-B6E8-C6363D1A9816}" type="presParOf" srcId="{6C2714F2-F1F9-4F0E-A640-10F9F50D2D1F}" destId="{7958A223-B1ED-4CDD-8FEF-651C7B7E2734}" srcOrd="1" destOrd="0" presId="urn:microsoft.com/office/officeart/2005/8/layout/list1"/>
    <dgm:cxn modelId="{92A22BAC-F164-4DF7-9895-62F3F79687D4}" type="presParOf" srcId="{2C84B523-301D-43FD-ABCF-AEB35FB1CCC3}" destId="{E7913AC6-1A66-4C8A-A057-0340C8067D54}" srcOrd="13" destOrd="0" presId="urn:microsoft.com/office/officeart/2005/8/layout/list1"/>
    <dgm:cxn modelId="{D6470897-7116-4AAC-9B07-C8DE6D8867D7}" type="presParOf" srcId="{2C84B523-301D-43FD-ABCF-AEB35FB1CCC3}" destId="{382F767F-4677-4ED9-A634-2FB25ACF35D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E487D6-76CC-4CED-AFEB-FB2519ABACA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173D3028-3DFA-4D19-8AE5-7898B98367C9}">
      <dgm:prSet/>
      <dgm:spPr/>
      <dgm:t>
        <a:bodyPr/>
        <a:lstStyle/>
        <a:p>
          <a:r>
            <a:rPr lang="en-US" b="1" dirty="0">
              <a:solidFill>
                <a:schemeClr val="tx1"/>
              </a:solidFill>
            </a:rPr>
            <a:t>Ethereum Virtual Machine (EVM):</a:t>
          </a:r>
          <a:endParaRPr lang="en-US" dirty="0">
            <a:solidFill>
              <a:schemeClr val="tx1"/>
            </a:solidFill>
          </a:endParaRPr>
        </a:p>
      </dgm:t>
    </dgm:pt>
    <dgm:pt modelId="{B0CC3AD4-3FBA-4EC0-B14A-84F64C2B3969}" type="parTrans" cxnId="{60FB7A3A-437A-4507-AA7C-9C9F0215BD65}">
      <dgm:prSet/>
      <dgm:spPr/>
      <dgm:t>
        <a:bodyPr/>
        <a:lstStyle/>
        <a:p>
          <a:endParaRPr lang="en-US"/>
        </a:p>
      </dgm:t>
    </dgm:pt>
    <dgm:pt modelId="{DDB09AC3-0150-47B5-812A-00A586062E92}" type="sibTrans" cxnId="{60FB7A3A-437A-4507-AA7C-9C9F0215BD65}">
      <dgm:prSet/>
      <dgm:spPr/>
      <dgm:t>
        <a:bodyPr/>
        <a:lstStyle/>
        <a:p>
          <a:endParaRPr lang="en-US"/>
        </a:p>
      </dgm:t>
    </dgm:pt>
    <dgm:pt modelId="{12878C33-19EC-4AF7-936E-59AD335D4E94}">
      <dgm:prSet/>
      <dgm:spPr/>
      <dgm:t>
        <a:bodyPr/>
        <a:lstStyle/>
        <a:p>
          <a:r>
            <a:rPr lang="en-US"/>
            <a:t>Key component enabling execution of smart contracts and decentralized applications on Ethereum network.</a:t>
          </a:r>
        </a:p>
      </dgm:t>
    </dgm:pt>
    <dgm:pt modelId="{A161D065-BA88-4901-941B-AE067276FDA4}" type="parTrans" cxnId="{551400AC-BA39-4004-BB3A-DDBFBD4D171F}">
      <dgm:prSet/>
      <dgm:spPr/>
      <dgm:t>
        <a:bodyPr/>
        <a:lstStyle/>
        <a:p>
          <a:endParaRPr lang="en-US"/>
        </a:p>
      </dgm:t>
    </dgm:pt>
    <dgm:pt modelId="{7BD7D18B-6974-47D7-AF91-1A197113DF43}" type="sibTrans" cxnId="{551400AC-BA39-4004-BB3A-DDBFBD4D171F}">
      <dgm:prSet/>
      <dgm:spPr/>
      <dgm:t>
        <a:bodyPr/>
        <a:lstStyle/>
        <a:p>
          <a:endParaRPr lang="en-US"/>
        </a:p>
      </dgm:t>
    </dgm:pt>
    <dgm:pt modelId="{C5A61868-0DE4-4B88-8D87-FFB3C0F46166}">
      <dgm:prSet/>
      <dgm:spPr/>
      <dgm:t>
        <a:bodyPr/>
        <a:lstStyle/>
        <a:p>
          <a:r>
            <a:rPr lang="en-US"/>
            <a:t>Turing-complete virtual machine capable of performing any computation a conventional computer can.</a:t>
          </a:r>
        </a:p>
      </dgm:t>
    </dgm:pt>
    <dgm:pt modelId="{EB5EB540-9F31-49B0-9C5D-7CE6694F40D4}" type="parTrans" cxnId="{E59FFE2B-B48C-41AD-BEE0-CB84CEE7AAA9}">
      <dgm:prSet/>
      <dgm:spPr/>
      <dgm:t>
        <a:bodyPr/>
        <a:lstStyle/>
        <a:p>
          <a:endParaRPr lang="en-US"/>
        </a:p>
      </dgm:t>
    </dgm:pt>
    <dgm:pt modelId="{B5675D1B-D379-46CB-831C-8F7E89914833}" type="sibTrans" cxnId="{E59FFE2B-B48C-41AD-BEE0-CB84CEE7AAA9}">
      <dgm:prSet/>
      <dgm:spPr/>
      <dgm:t>
        <a:bodyPr/>
        <a:lstStyle/>
        <a:p>
          <a:endParaRPr lang="en-US"/>
        </a:p>
      </dgm:t>
    </dgm:pt>
    <dgm:pt modelId="{29BD5012-3A17-48DD-B8F9-47E43E43DF20}">
      <dgm:prSet/>
      <dgm:spPr/>
      <dgm:t>
        <a:bodyPr/>
        <a:lstStyle/>
        <a:p>
          <a:r>
            <a:rPr lang="en-US" b="1" dirty="0">
              <a:solidFill>
                <a:schemeClr val="tx1"/>
              </a:solidFill>
            </a:rPr>
            <a:t>Functionality of EVM:</a:t>
          </a:r>
          <a:endParaRPr lang="en-US" dirty="0">
            <a:solidFill>
              <a:schemeClr val="tx1"/>
            </a:solidFill>
          </a:endParaRPr>
        </a:p>
      </dgm:t>
    </dgm:pt>
    <dgm:pt modelId="{66F4AD24-92DD-4AFE-BFD6-3E306DB441EC}" type="parTrans" cxnId="{1C4CA6D5-456D-4E83-96FE-EAD2BCCFD065}">
      <dgm:prSet/>
      <dgm:spPr/>
      <dgm:t>
        <a:bodyPr/>
        <a:lstStyle/>
        <a:p>
          <a:endParaRPr lang="en-US"/>
        </a:p>
      </dgm:t>
    </dgm:pt>
    <dgm:pt modelId="{C777307A-B01B-4360-B702-26C486A8EABA}" type="sibTrans" cxnId="{1C4CA6D5-456D-4E83-96FE-EAD2BCCFD065}">
      <dgm:prSet/>
      <dgm:spPr/>
      <dgm:t>
        <a:bodyPr/>
        <a:lstStyle/>
        <a:p>
          <a:endParaRPr lang="en-US"/>
        </a:p>
      </dgm:t>
    </dgm:pt>
    <dgm:pt modelId="{F9C1F999-8FA8-48FE-847D-03E29B215E3D}">
      <dgm:prSet/>
      <dgm:spPr/>
      <dgm:t>
        <a:bodyPr/>
        <a:lstStyle/>
        <a:p>
          <a:r>
            <a:rPr lang="en-US"/>
            <a:t>Processes and executes smart contracts coded in high-level languages like Solidity.</a:t>
          </a:r>
        </a:p>
      </dgm:t>
    </dgm:pt>
    <dgm:pt modelId="{374818E6-F467-4C93-AD1C-764DDCDEFF0B}" type="parTrans" cxnId="{6AADFF5D-09F4-409A-9CCB-F9EC37932988}">
      <dgm:prSet/>
      <dgm:spPr/>
      <dgm:t>
        <a:bodyPr/>
        <a:lstStyle/>
        <a:p>
          <a:endParaRPr lang="en-US"/>
        </a:p>
      </dgm:t>
    </dgm:pt>
    <dgm:pt modelId="{6A82909E-B59D-47FF-B41C-4F28D1BACAAD}" type="sibTrans" cxnId="{6AADFF5D-09F4-409A-9CCB-F9EC37932988}">
      <dgm:prSet/>
      <dgm:spPr/>
      <dgm:t>
        <a:bodyPr/>
        <a:lstStyle/>
        <a:p>
          <a:endParaRPr lang="en-US"/>
        </a:p>
      </dgm:t>
    </dgm:pt>
    <dgm:pt modelId="{C2B52E9B-A1FF-479B-B96A-29412BD5ECC5}">
      <dgm:prSet/>
      <dgm:spPr/>
      <dgm:t>
        <a:bodyPr/>
        <a:lstStyle/>
        <a:p>
          <a:r>
            <a:rPr lang="en-US"/>
            <a:t>Compiles smart contracts into bytecode for execution on the EVM.</a:t>
          </a:r>
        </a:p>
      </dgm:t>
    </dgm:pt>
    <dgm:pt modelId="{F2302FA0-BFD2-4C69-81DD-15BCD1158D7F}" type="parTrans" cxnId="{E9F6ACD7-D7D4-4B84-BAAD-2081D85C6BCC}">
      <dgm:prSet/>
      <dgm:spPr/>
      <dgm:t>
        <a:bodyPr/>
        <a:lstStyle/>
        <a:p>
          <a:endParaRPr lang="en-US"/>
        </a:p>
      </dgm:t>
    </dgm:pt>
    <dgm:pt modelId="{4497F516-F897-4F5F-BF0A-4F9EC21CF9E6}" type="sibTrans" cxnId="{E9F6ACD7-D7D4-4B84-BAAD-2081D85C6BCC}">
      <dgm:prSet/>
      <dgm:spPr/>
      <dgm:t>
        <a:bodyPr/>
        <a:lstStyle/>
        <a:p>
          <a:endParaRPr lang="en-US"/>
        </a:p>
      </dgm:t>
    </dgm:pt>
    <dgm:pt modelId="{908C7215-5AE5-46F0-A86F-E2CC8B9FA671}">
      <dgm:prSet/>
      <dgm:spPr/>
      <dgm:t>
        <a:bodyPr/>
        <a:lstStyle/>
        <a:p>
          <a:r>
            <a:rPr lang="en-US"/>
            <a:t>Smart contracts autonomously execute predefined functions when triggered by specified conditions.</a:t>
          </a:r>
        </a:p>
      </dgm:t>
    </dgm:pt>
    <dgm:pt modelId="{9E305586-2A35-45A9-9DB1-DDE5BEC6B3D1}" type="parTrans" cxnId="{29374104-BD7D-4C78-9060-6236EBBA41DE}">
      <dgm:prSet/>
      <dgm:spPr/>
      <dgm:t>
        <a:bodyPr/>
        <a:lstStyle/>
        <a:p>
          <a:endParaRPr lang="en-US"/>
        </a:p>
      </dgm:t>
    </dgm:pt>
    <dgm:pt modelId="{ABAE6459-1C3B-42A3-99E2-B2732354EBB4}" type="sibTrans" cxnId="{29374104-BD7D-4C78-9060-6236EBBA41DE}">
      <dgm:prSet/>
      <dgm:spPr/>
      <dgm:t>
        <a:bodyPr/>
        <a:lstStyle/>
        <a:p>
          <a:endParaRPr lang="en-US"/>
        </a:p>
      </dgm:t>
    </dgm:pt>
    <dgm:pt modelId="{46983031-3DEE-4FB7-BD3D-E942C1A11C39}">
      <dgm:prSet/>
      <dgm:spPr/>
      <dgm:t>
        <a:bodyPr/>
        <a:lstStyle/>
        <a:p>
          <a:r>
            <a:rPr lang="en-US" b="1" dirty="0">
              <a:solidFill>
                <a:schemeClr val="tx1"/>
              </a:solidFill>
            </a:rPr>
            <a:t>Role in Decentralized Applications (</a:t>
          </a:r>
          <a:r>
            <a:rPr lang="en-US" b="1" dirty="0" err="1">
              <a:solidFill>
                <a:schemeClr val="tx1"/>
              </a:solidFill>
            </a:rPr>
            <a:t>DApps</a:t>
          </a:r>
          <a:r>
            <a:rPr lang="en-US" b="1" dirty="0">
              <a:solidFill>
                <a:schemeClr val="tx1"/>
              </a:solidFill>
            </a:rPr>
            <a:t>):</a:t>
          </a:r>
          <a:endParaRPr lang="en-US" dirty="0">
            <a:solidFill>
              <a:schemeClr val="tx1"/>
            </a:solidFill>
          </a:endParaRPr>
        </a:p>
      </dgm:t>
    </dgm:pt>
    <dgm:pt modelId="{CDD84B3E-32D5-4B11-9437-3819F52C2695}" type="parTrans" cxnId="{5FBE0D99-7FB3-4462-AF65-0899A8296202}">
      <dgm:prSet/>
      <dgm:spPr/>
      <dgm:t>
        <a:bodyPr/>
        <a:lstStyle/>
        <a:p>
          <a:endParaRPr lang="en-US"/>
        </a:p>
      </dgm:t>
    </dgm:pt>
    <dgm:pt modelId="{DDC45338-B284-45D7-BD77-CF5001396C39}" type="sibTrans" cxnId="{5FBE0D99-7FB3-4462-AF65-0899A8296202}">
      <dgm:prSet/>
      <dgm:spPr/>
      <dgm:t>
        <a:bodyPr/>
        <a:lstStyle/>
        <a:p>
          <a:endParaRPr lang="en-US"/>
        </a:p>
      </dgm:t>
    </dgm:pt>
    <dgm:pt modelId="{53ACC784-82FE-4E34-85DB-82F2448E51E0}">
      <dgm:prSet/>
      <dgm:spPr/>
      <dgm:t>
        <a:bodyPr/>
        <a:lstStyle/>
        <a:p>
          <a:r>
            <a:rPr lang="en-US"/>
            <a:t>Enables execution of DApps on Ethereum network.</a:t>
          </a:r>
        </a:p>
      </dgm:t>
    </dgm:pt>
    <dgm:pt modelId="{BE4DF918-325E-496A-A597-A3D0A5AEAEAA}" type="parTrans" cxnId="{4723FD7A-4307-49CF-8D12-5ECAF4A35B67}">
      <dgm:prSet/>
      <dgm:spPr/>
      <dgm:t>
        <a:bodyPr/>
        <a:lstStyle/>
        <a:p>
          <a:endParaRPr lang="en-US"/>
        </a:p>
      </dgm:t>
    </dgm:pt>
    <dgm:pt modelId="{19CCE49E-F8B2-48A1-B85A-61BDDC06CF4B}" type="sibTrans" cxnId="{4723FD7A-4307-49CF-8D12-5ECAF4A35B67}">
      <dgm:prSet/>
      <dgm:spPr/>
      <dgm:t>
        <a:bodyPr/>
        <a:lstStyle/>
        <a:p>
          <a:endParaRPr lang="en-US"/>
        </a:p>
      </dgm:t>
    </dgm:pt>
    <dgm:pt modelId="{090FA573-2C3E-499A-ACF8-94FA213CD739}">
      <dgm:prSet/>
      <dgm:spPr/>
      <dgm:t>
        <a:bodyPr/>
        <a:lstStyle/>
        <a:p>
          <a:r>
            <a:rPr lang="en-US"/>
            <a:t>DApps utilize EVM to execute code and interact with smart contracts.</a:t>
          </a:r>
        </a:p>
      </dgm:t>
    </dgm:pt>
    <dgm:pt modelId="{306265AA-3606-41FF-A176-945CC5D9A4F2}" type="parTrans" cxnId="{5659D313-9D78-4123-AAD5-B1BCA2B3A7EC}">
      <dgm:prSet/>
      <dgm:spPr/>
      <dgm:t>
        <a:bodyPr/>
        <a:lstStyle/>
        <a:p>
          <a:endParaRPr lang="en-US"/>
        </a:p>
      </dgm:t>
    </dgm:pt>
    <dgm:pt modelId="{8FEB96D2-A756-45E0-97EE-4D39FDA7279E}" type="sibTrans" cxnId="{5659D313-9D78-4123-AAD5-B1BCA2B3A7EC}">
      <dgm:prSet/>
      <dgm:spPr/>
      <dgm:t>
        <a:bodyPr/>
        <a:lstStyle/>
        <a:p>
          <a:endParaRPr lang="en-US"/>
        </a:p>
      </dgm:t>
    </dgm:pt>
    <dgm:pt modelId="{0C9D2A93-6F41-480B-A6DE-E6C2C8D8CB63}">
      <dgm:prSet/>
      <dgm:spPr/>
      <dgm:t>
        <a:bodyPr/>
        <a:lstStyle/>
        <a:p>
          <a:r>
            <a:rPr lang="en-US"/>
            <a:t>Provides decentralized and transparent environment for various applications such as finance, gaming, and governance.</a:t>
          </a:r>
        </a:p>
      </dgm:t>
    </dgm:pt>
    <dgm:pt modelId="{C8E89E3B-A0E7-46B8-B3B5-EADD2BA914F5}" type="parTrans" cxnId="{5ACBFE97-35F2-4B18-9DE2-47E0FCC41948}">
      <dgm:prSet/>
      <dgm:spPr/>
      <dgm:t>
        <a:bodyPr/>
        <a:lstStyle/>
        <a:p>
          <a:endParaRPr lang="en-US"/>
        </a:p>
      </dgm:t>
    </dgm:pt>
    <dgm:pt modelId="{C9AA7357-13BF-4989-BA04-D01651D216B0}" type="sibTrans" cxnId="{5ACBFE97-35F2-4B18-9DE2-47E0FCC41948}">
      <dgm:prSet/>
      <dgm:spPr/>
      <dgm:t>
        <a:bodyPr/>
        <a:lstStyle/>
        <a:p>
          <a:endParaRPr lang="en-US"/>
        </a:p>
      </dgm:t>
    </dgm:pt>
    <dgm:pt modelId="{E5A9545D-F8FD-4684-8DC1-617E3C882728}" type="pres">
      <dgm:prSet presAssocID="{B2E487D6-76CC-4CED-AFEB-FB2519ABACA0}" presName="linear" presStyleCnt="0">
        <dgm:presLayoutVars>
          <dgm:dir/>
          <dgm:animLvl val="lvl"/>
          <dgm:resizeHandles val="exact"/>
        </dgm:presLayoutVars>
      </dgm:prSet>
      <dgm:spPr/>
    </dgm:pt>
    <dgm:pt modelId="{14F1C5EA-B826-4EDC-BC30-5E45952DA3E2}" type="pres">
      <dgm:prSet presAssocID="{173D3028-3DFA-4D19-8AE5-7898B98367C9}" presName="parentLin" presStyleCnt="0"/>
      <dgm:spPr/>
    </dgm:pt>
    <dgm:pt modelId="{19DB4174-A424-411C-B2E1-B0C1C31B0079}" type="pres">
      <dgm:prSet presAssocID="{173D3028-3DFA-4D19-8AE5-7898B98367C9}" presName="parentLeftMargin" presStyleLbl="node1" presStyleIdx="0" presStyleCnt="3"/>
      <dgm:spPr/>
    </dgm:pt>
    <dgm:pt modelId="{FAEABD2D-1549-470C-8E7B-F3FC95A94274}" type="pres">
      <dgm:prSet presAssocID="{173D3028-3DFA-4D19-8AE5-7898B98367C9}" presName="parentText" presStyleLbl="node1" presStyleIdx="0" presStyleCnt="3">
        <dgm:presLayoutVars>
          <dgm:chMax val="0"/>
          <dgm:bulletEnabled val="1"/>
        </dgm:presLayoutVars>
      </dgm:prSet>
      <dgm:spPr/>
    </dgm:pt>
    <dgm:pt modelId="{1E410059-F311-4C3F-9B7D-783A845F7C7C}" type="pres">
      <dgm:prSet presAssocID="{173D3028-3DFA-4D19-8AE5-7898B98367C9}" presName="negativeSpace" presStyleCnt="0"/>
      <dgm:spPr/>
    </dgm:pt>
    <dgm:pt modelId="{F41C8B20-556B-4F6F-9581-E3DA3EA3DAC5}" type="pres">
      <dgm:prSet presAssocID="{173D3028-3DFA-4D19-8AE5-7898B98367C9}" presName="childText" presStyleLbl="conFgAcc1" presStyleIdx="0" presStyleCnt="3">
        <dgm:presLayoutVars>
          <dgm:bulletEnabled val="1"/>
        </dgm:presLayoutVars>
      </dgm:prSet>
      <dgm:spPr/>
    </dgm:pt>
    <dgm:pt modelId="{A7D60248-93F0-45A2-B203-7FCF8EA8C42F}" type="pres">
      <dgm:prSet presAssocID="{DDB09AC3-0150-47B5-812A-00A586062E92}" presName="spaceBetweenRectangles" presStyleCnt="0"/>
      <dgm:spPr/>
    </dgm:pt>
    <dgm:pt modelId="{5B992F0E-25F4-47E0-9A2B-892EB4D0CB3F}" type="pres">
      <dgm:prSet presAssocID="{29BD5012-3A17-48DD-B8F9-47E43E43DF20}" presName="parentLin" presStyleCnt="0"/>
      <dgm:spPr/>
    </dgm:pt>
    <dgm:pt modelId="{E13E213F-E496-41DE-8366-59767612DD57}" type="pres">
      <dgm:prSet presAssocID="{29BD5012-3A17-48DD-B8F9-47E43E43DF20}" presName="parentLeftMargin" presStyleLbl="node1" presStyleIdx="0" presStyleCnt="3"/>
      <dgm:spPr/>
    </dgm:pt>
    <dgm:pt modelId="{4C3BC342-6D4E-46EA-9890-4C8CB222D21D}" type="pres">
      <dgm:prSet presAssocID="{29BD5012-3A17-48DD-B8F9-47E43E43DF20}" presName="parentText" presStyleLbl="node1" presStyleIdx="1" presStyleCnt="3">
        <dgm:presLayoutVars>
          <dgm:chMax val="0"/>
          <dgm:bulletEnabled val="1"/>
        </dgm:presLayoutVars>
      </dgm:prSet>
      <dgm:spPr/>
    </dgm:pt>
    <dgm:pt modelId="{91F93EEC-9C15-4576-B383-6FF927D3068F}" type="pres">
      <dgm:prSet presAssocID="{29BD5012-3A17-48DD-B8F9-47E43E43DF20}" presName="negativeSpace" presStyleCnt="0"/>
      <dgm:spPr/>
    </dgm:pt>
    <dgm:pt modelId="{DC5C1162-E6D1-4395-989D-A926D5157DE8}" type="pres">
      <dgm:prSet presAssocID="{29BD5012-3A17-48DD-B8F9-47E43E43DF20}" presName="childText" presStyleLbl="conFgAcc1" presStyleIdx="1" presStyleCnt="3">
        <dgm:presLayoutVars>
          <dgm:bulletEnabled val="1"/>
        </dgm:presLayoutVars>
      </dgm:prSet>
      <dgm:spPr/>
    </dgm:pt>
    <dgm:pt modelId="{2074DD09-D94F-42EE-9AED-5E801F95444A}" type="pres">
      <dgm:prSet presAssocID="{C777307A-B01B-4360-B702-26C486A8EABA}" presName="spaceBetweenRectangles" presStyleCnt="0"/>
      <dgm:spPr/>
    </dgm:pt>
    <dgm:pt modelId="{B7C73F99-26AC-487C-AC37-BFD04633CE46}" type="pres">
      <dgm:prSet presAssocID="{46983031-3DEE-4FB7-BD3D-E942C1A11C39}" presName="parentLin" presStyleCnt="0"/>
      <dgm:spPr/>
    </dgm:pt>
    <dgm:pt modelId="{C3F0EBCC-8CB2-4280-9350-13C3DA58EC8A}" type="pres">
      <dgm:prSet presAssocID="{46983031-3DEE-4FB7-BD3D-E942C1A11C39}" presName="parentLeftMargin" presStyleLbl="node1" presStyleIdx="1" presStyleCnt="3"/>
      <dgm:spPr/>
    </dgm:pt>
    <dgm:pt modelId="{50D22F0F-6C7D-453F-A5B4-1D07C8B300C5}" type="pres">
      <dgm:prSet presAssocID="{46983031-3DEE-4FB7-BD3D-E942C1A11C39}" presName="parentText" presStyleLbl="node1" presStyleIdx="2" presStyleCnt="3">
        <dgm:presLayoutVars>
          <dgm:chMax val="0"/>
          <dgm:bulletEnabled val="1"/>
        </dgm:presLayoutVars>
      </dgm:prSet>
      <dgm:spPr/>
    </dgm:pt>
    <dgm:pt modelId="{F8D9D60A-276A-466B-B3BE-59A325338638}" type="pres">
      <dgm:prSet presAssocID="{46983031-3DEE-4FB7-BD3D-E942C1A11C39}" presName="negativeSpace" presStyleCnt="0"/>
      <dgm:spPr/>
    </dgm:pt>
    <dgm:pt modelId="{170A617A-BE08-493D-805D-A5812D459677}" type="pres">
      <dgm:prSet presAssocID="{46983031-3DEE-4FB7-BD3D-E942C1A11C39}" presName="childText" presStyleLbl="conFgAcc1" presStyleIdx="2" presStyleCnt="3">
        <dgm:presLayoutVars>
          <dgm:bulletEnabled val="1"/>
        </dgm:presLayoutVars>
      </dgm:prSet>
      <dgm:spPr/>
    </dgm:pt>
  </dgm:ptLst>
  <dgm:cxnLst>
    <dgm:cxn modelId="{29374104-BD7D-4C78-9060-6236EBBA41DE}" srcId="{29BD5012-3A17-48DD-B8F9-47E43E43DF20}" destId="{908C7215-5AE5-46F0-A86F-E2CC8B9FA671}" srcOrd="2" destOrd="0" parTransId="{9E305586-2A35-45A9-9DB1-DDE5BEC6B3D1}" sibTransId="{ABAE6459-1C3B-42A3-99E2-B2732354EBB4}"/>
    <dgm:cxn modelId="{45A8EB08-223E-43A7-9FB6-9EBF6960D108}" type="presOf" srcId="{12878C33-19EC-4AF7-936E-59AD335D4E94}" destId="{F41C8B20-556B-4F6F-9581-E3DA3EA3DAC5}" srcOrd="0" destOrd="0" presId="urn:microsoft.com/office/officeart/2005/8/layout/list1"/>
    <dgm:cxn modelId="{5659D313-9D78-4123-AAD5-B1BCA2B3A7EC}" srcId="{46983031-3DEE-4FB7-BD3D-E942C1A11C39}" destId="{090FA573-2C3E-499A-ACF8-94FA213CD739}" srcOrd="1" destOrd="0" parTransId="{306265AA-3606-41FF-A176-945CC5D9A4F2}" sibTransId="{8FEB96D2-A756-45E0-97EE-4D39FDA7279E}"/>
    <dgm:cxn modelId="{C7122E1B-E377-4804-965D-62ABECED3CF9}" type="presOf" srcId="{090FA573-2C3E-499A-ACF8-94FA213CD739}" destId="{170A617A-BE08-493D-805D-A5812D459677}" srcOrd="0" destOrd="1" presId="urn:microsoft.com/office/officeart/2005/8/layout/list1"/>
    <dgm:cxn modelId="{B26C1320-EA8E-411B-9DC2-BAAD5C167753}" type="presOf" srcId="{908C7215-5AE5-46F0-A86F-E2CC8B9FA671}" destId="{DC5C1162-E6D1-4395-989D-A926D5157DE8}" srcOrd="0" destOrd="2" presId="urn:microsoft.com/office/officeart/2005/8/layout/list1"/>
    <dgm:cxn modelId="{E59FFE2B-B48C-41AD-BEE0-CB84CEE7AAA9}" srcId="{173D3028-3DFA-4D19-8AE5-7898B98367C9}" destId="{C5A61868-0DE4-4B88-8D87-FFB3C0F46166}" srcOrd="1" destOrd="0" parTransId="{EB5EB540-9F31-49B0-9C5D-7CE6694F40D4}" sibTransId="{B5675D1B-D379-46CB-831C-8F7E89914833}"/>
    <dgm:cxn modelId="{01E45E2C-92FD-4123-AF75-A2198224D6DB}" type="presOf" srcId="{173D3028-3DFA-4D19-8AE5-7898B98367C9}" destId="{19DB4174-A424-411C-B2E1-B0C1C31B0079}" srcOrd="0" destOrd="0" presId="urn:microsoft.com/office/officeart/2005/8/layout/list1"/>
    <dgm:cxn modelId="{75609434-3BB5-4636-9CEB-D0F696A12D5E}" type="presOf" srcId="{29BD5012-3A17-48DD-B8F9-47E43E43DF20}" destId="{E13E213F-E496-41DE-8366-59767612DD57}" srcOrd="0" destOrd="0" presId="urn:microsoft.com/office/officeart/2005/8/layout/list1"/>
    <dgm:cxn modelId="{60FB7A3A-437A-4507-AA7C-9C9F0215BD65}" srcId="{B2E487D6-76CC-4CED-AFEB-FB2519ABACA0}" destId="{173D3028-3DFA-4D19-8AE5-7898B98367C9}" srcOrd="0" destOrd="0" parTransId="{B0CC3AD4-3FBA-4EC0-B14A-84F64C2B3969}" sibTransId="{DDB09AC3-0150-47B5-812A-00A586062E92}"/>
    <dgm:cxn modelId="{6AADFF5D-09F4-409A-9CCB-F9EC37932988}" srcId="{29BD5012-3A17-48DD-B8F9-47E43E43DF20}" destId="{F9C1F999-8FA8-48FE-847D-03E29B215E3D}" srcOrd="0" destOrd="0" parTransId="{374818E6-F467-4C93-AD1C-764DDCDEFF0B}" sibTransId="{6A82909E-B59D-47FF-B41C-4F28D1BACAAD}"/>
    <dgm:cxn modelId="{0C5E6357-69B1-44C7-B495-219C28083827}" type="presOf" srcId="{F9C1F999-8FA8-48FE-847D-03E29B215E3D}" destId="{DC5C1162-E6D1-4395-989D-A926D5157DE8}" srcOrd="0" destOrd="0" presId="urn:microsoft.com/office/officeart/2005/8/layout/list1"/>
    <dgm:cxn modelId="{4723FD7A-4307-49CF-8D12-5ECAF4A35B67}" srcId="{46983031-3DEE-4FB7-BD3D-E942C1A11C39}" destId="{53ACC784-82FE-4E34-85DB-82F2448E51E0}" srcOrd="0" destOrd="0" parTransId="{BE4DF918-325E-496A-A597-A3D0A5AEAEAA}" sibTransId="{19CCE49E-F8B2-48A1-B85A-61BDDC06CF4B}"/>
    <dgm:cxn modelId="{90329681-CBCB-471D-8372-DFB251DA765F}" type="presOf" srcId="{46983031-3DEE-4FB7-BD3D-E942C1A11C39}" destId="{50D22F0F-6C7D-453F-A5B4-1D07C8B300C5}" srcOrd="1" destOrd="0" presId="urn:microsoft.com/office/officeart/2005/8/layout/list1"/>
    <dgm:cxn modelId="{9863C38B-BE06-40BD-8978-8D0A02F268D6}" type="presOf" srcId="{B2E487D6-76CC-4CED-AFEB-FB2519ABACA0}" destId="{E5A9545D-F8FD-4684-8DC1-617E3C882728}" srcOrd="0" destOrd="0" presId="urn:microsoft.com/office/officeart/2005/8/layout/list1"/>
    <dgm:cxn modelId="{51F37996-196B-4B53-9425-FE921D7151EB}" type="presOf" srcId="{C2B52E9B-A1FF-479B-B96A-29412BD5ECC5}" destId="{DC5C1162-E6D1-4395-989D-A926D5157DE8}" srcOrd="0" destOrd="1" presId="urn:microsoft.com/office/officeart/2005/8/layout/list1"/>
    <dgm:cxn modelId="{152D3C97-A056-4234-B9DE-E152D6916F62}" type="presOf" srcId="{53ACC784-82FE-4E34-85DB-82F2448E51E0}" destId="{170A617A-BE08-493D-805D-A5812D459677}" srcOrd="0" destOrd="0" presId="urn:microsoft.com/office/officeart/2005/8/layout/list1"/>
    <dgm:cxn modelId="{5ACBFE97-35F2-4B18-9DE2-47E0FCC41948}" srcId="{46983031-3DEE-4FB7-BD3D-E942C1A11C39}" destId="{0C9D2A93-6F41-480B-A6DE-E6C2C8D8CB63}" srcOrd="2" destOrd="0" parTransId="{C8E89E3B-A0E7-46B8-B3B5-EADD2BA914F5}" sibTransId="{C9AA7357-13BF-4989-BA04-D01651D216B0}"/>
    <dgm:cxn modelId="{5FBE0D99-7FB3-4462-AF65-0899A8296202}" srcId="{B2E487D6-76CC-4CED-AFEB-FB2519ABACA0}" destId="{46983031-3DEE-4FB7-BD3D-E942C1A11C39}" srcOrd="2" destOrd="0" parTransId="{CDD84B3E-32D5-4B11-9437-3819F52C2695}" sibTransId="{DDC45338-B284-45D7-BD77-CF5001396C39}"/>
    <dgm:cxn modelId="{49FBF59D-1F2D-447E-A855-36FE3FEAEAC7}" type="presOf" srcId="{0C9D2A93-6F41-480B-A6DE-E6C2C8D8CB63}" destId="{170A617A-BE08-493D-805D-A5812D459677}" srcOrd="0" destOrd="2" presId="urn:microsoft.com/office/officeart/2005/8/layout/list1"/>
    <dgm:cxn modelId="{551400AC-BA39-4004-BB3A-DDBFBD4D171F}" srcId="{173D3028-3DFA-4D19-8AE5-7898B98367C9}" destId="{12878C33-19EC-4AF7-936E-59AD335D4E94}" srcOrd="0" destOrd="0" parTransId="{A161D065-BA88-4901-941B-AE067276FDA4}" sibTransId="{7BD7D18B-6974-47D7-AF91-1A197113DF43}"/>
    <dgm:cxn modelId="{FA2E23B3-8F8C-4F84-B800-DFD0C0BDCE38}" type="presOf" srcId="{29BD5012-3A17-48DD-B8F9-47E43E43DF20}" destId="{4C3BC342-6D4E-46EA-9890-4C8CB222D21D}" srcOrd="1" destOrd="0" presId="urn:microsoft.com/office/officeart/2005/8/layout/list1"/>
    <dgm:cxn modelId="{4910D3BA-BEEE-48EC-9909-21EEE5DB4273}" type="presOf" srcId="{C5A61868-0DE4-4B88-8D87-FFB3C0F46166}" destId="{F41C8B20-556B-4F6F-9581-E3DA3EA3DAC5}" srcOrd="0" destOrd="1" presId="urn:microsoft.com/office/officeart/2005/8/layout/list1"/>
    <dgm:cxn modelId="{1C4CA6D5-456D-4E83-96FE-EAD2BCCFD065}" srcId="{B2E487D6-76CC-4CED-AFEB-FB2519ABACA0}" destId="{29BD5012-3A17-48DD-B8F9-47E43E43DF20}" srcOrd="1" destOrd="0" parTransId="{66F4AD24-92DD-4AFE-BFD6-3E306DB441EC}" sibTransId="{C777307A-B01B-4360-B702-26C486A8EABA}"/>
    <dgm:cxn modelId="{E9F6ACD7-D7D4-4B84-BAAD-2081D85C6BCC}" srcId="{29BD5012-3A17-48DD-B8F9-47E43E43DF20}" destId="{C2B52E9B-A1FF-479B-B96A-29412BD5ECC5}" srcOrd="1" destOrd="0" parTransId="{F2302FA0-BFD2-4C69-81DD-15BCD1158D7F}" sibTransId="{4497F516-F897-4F5F-BF0A-4F9EC21CF9E6}"/>
    <dgm:cxn modelId="{47D458EE-52B1-4759-B31C-5BF4BD93867F}" type="presOf" srcId="{46983031-3DEE-4FB7-BD3D-E942C1A11C39}" destId="{C3F0EBCC-8CB2-4280-9350-13C3DA58EC8A}" srcOrd="0" destOrd="0" presId="urn:microsoft.com/office/officeart/2005/8/layout/list1"/>
    <dgm:cxn modelId="{E899DCF7-2FE5-4A9B-8EE2-C157723C9742}" type="presOf" srcId="{173D3028-3DFA-4D19-8AE5-7898B98367C9}" destId="{FAEABD2D-1549-470C-8E7B-F3FC95A94274}" srcOrd="1" destOrd="0" presId="urn:microsoft.com/office/officeart/2005/8/layout/list1"/>
    <dgm:cxn modelId="{0E4DC66B-41AD-4F51-BF95-1305F03C91D6}" type="presParOf" srcId="{E5A9545D-F8FD-4684-8DC1-617E3C882728}" destId="{14F1C5EA-B826-4EDC-BC30-5E45952DA3E2}" srcOrd="0" destOrd="0" presId="urn:microsoft.com/office/officeart/2005/8/layout/list1"/>
    <dgm:cxn modelId="{8CBF061E-1DEC-4E25-AF87-99E7EC545936}" type="presParOf" srcId="{14F1C5EA-B826-4EDC-BC30-5E45952DA3E2}" destId="{19DB4174-A424-411C-B2E1-B0C1C31B0079}" srcOrd="0" destOrd="0" presId="urn:microsoft.com/office/officeart/2005/8/layout/list1"/>
    <dgm:cxn modelId="{4535877C-78DA-4AE6-9A12-90ECB4CC5D5C}" type="presParOf" srcId="{14F1C5EA-B826-4EDC-BC30-5E45952DA3E2}" destId="{FAEABD2D-1549-470C-8E7B-F3FC95A94274}" srcOrd="1" destOrd="0" presId="urn:microsoft.com/office/officeart/2005/8/layout/list1"/>
    <dgm:cxn modelId="{3DD86868-C530-4D73-B9C0-A5EA0E388A14}" type="presParOf" srcId="{E5A9545D-F8FD-4684-8DC1-617E3C882728}" destId="{1E410059-F311-4C3F-9B7D-783A845F7C7C}" srcOrd="1" destOrd="0" presId="urn:microsoft.com/office/officeart/2005/8/layout/list1"/>
    <dgm:cxn modelId="{73B295F5-B020-436E-8A4C-18E1C0AB49D9}" type="presParOf" srcId="{E5A9545D-F8FD-4684-8DC1-617E3C882728}" destId="{F41C8B20-556B-4F6F-9581-E3DA3EA3DAC5}" srcOrd="2" destOrd="0" presId="urn:microsoft.com/office/officeart/2005/8/layout/list1"/>
    <dgm:cxn modelId="{CC560116-FACA-40DD-9477-2B644D2EDCE7}" type="presParOf" srcId="{E5A9545D-F8FD-4684-8DC1-617E3C882728}" destId="{A7D60248-93F0-45A2-B203-7FCF8EA8C42F}" srcOrd="3" destOrd="0" presId="urn:microsoft.com/office/officeart/2005/8/layout/list1"/>
    <dgm:cxn modelId="{08B20AED-6644-46A2-9CFE-37DB4912B7F1}" type="presParOf" srcId="{E5A9545D-F8FD-4684-8DC1-617E3C882728}" destId="{5B992F0E-25F4-47E0-9A2B-892EB4D0CB3F}" srcOrd="4" destOrd="0" presId="urn:microsoft.com/office/officeart/2005/8/layout/list1"/>
    <dgm:cxn modelId="{A8E2BE3C-261C-4189-AB0E-D2A56C086C48}" type="presParOf" srcId="{5B992F0E-25F4-47E0-9A2B-892EB4D0CB3F}" destId="{E13E213F-E496-41DE-8366-59767612DD57}" srcOrd="0" destOrd="0" presId="urn:microsoft.com/office/officeart/2005/8/layout/list1"/>
    <dgm:cxn modelId="{8740C093-E587-46F0-87F7-6B8FEF3038D8}" type="presParOf" srcId="{5B992F0E-25F4-47E0-9A2B-892EB4D0CB3F}" destId="{4C3BC342-6D4E-46EA-9890-4C8CB222D21D}" srcOrd="1" destOrd="0" presId="urn:microsoft.com/office/officeart/2005/8/layout/list1"/>
    <dgm:cxn modelId="{5DEF069D-A09E-4295-9675-CD6B272046A8}" type="presParOf" srcId="{E5A9545D-F8FD-4684-8DC1-617E3C882728}" destId="{91F93EEC-9C15-4576-B383-6FF927D3068F}" srcOrd="5" destOrd="0" presId="urn:microsoft.com/office/officeart/2005/8/layout/list1"/>
    <dgm:cxn modelId="{7D87EDB0-A5E3-48BE-BC88-31897135BE55}" type="presParOf" srcId="{E5A9545D-F8FD-4684-8DC1-617E3C882728}" destId="{DC5C1162-E6D1-4395-989D-A926D5157DE8}" srcOrd="6" destOrd="0" presId="urn:microsoft.com/office/officeart/2005/8/layout/list1"/>
    <dgm:cxn modelId="{9A45CAC3-E0C8-4B83-A6A6-A64A9321410E}" type="presParOf" srcId="{E5A9545D-F8FD-4684-8DC1-617E3C882728}" destId="{2074DD09-D94F-42EE-9AED-5E801F95444A}" srcOrd="7" destOrd="0" presId="urn:microsoft.com/office/officeart/2005/8/layout/list1"/>
    <dgm:cxn modelId="{B74B6173-72F5-41C6-9A32-235C3360E858}" type="presParOf" srcId="{E5A9545D-F8FD-4684-8DC1-617E3C882728}" destId="{B7C73F99-26AC-487C-AC37-BFD04633CE46}" srcOrd="8" destOrd="0" presId="urn:microsoft.com/office/officeart/2005/8/layout/list1"/>
    <dgm:cxn modelId="{674FBD70-C7D9-4B14-A2F6-F4167A124826}" type="presParOf" srcId="{B7C73F99-26AC-487C-AC37-BFD04633CE46}" destId="{C3F0EBCC-8CB2-4280-9350-13C3DA58EC8A}" srcOrd="0" destOrd="0" presId="urn:microsoft.com/office/officeart/2005/8/layout/list1"/>
    <dgm:cxn modelId="{1F953EB9-1CF4-4148-AB20-F577900FE774}" type="presParOf" srcId="{B7C73F99-26AC-487C-AC37-BFD04633CE46}" destId="{50D22F0F-6C7D-453F-A5B4-1D07C8B300C5}" srcOrd="1" destOrd="0" presId="urn:microsoft.com/office/officeart/2005/8/layout/list1"/>
    <dgm:cxn modelId="{7DF34808-8C43-49E8-986B-F462DA5A4A7F}" type="presParOf" srcId="{E5A9545D-F8FD-4684-8DC1-617E3C882728}" destId="{F8D9D60A-276A-466B-B3BE-59A325338638}" srcOrd="9" destOrd="0" presId="urn:microsoft.com/office/officeart/2005/8/layout/list1"/>
    <dgm:cxn modelId="{1F553EB5-C13C-4DF5-984F-4921BC21B909}" type="presParOf" srcId="{E5A9545D-F8FD-4684-8DC1-617E3C882728}" destId="{170A617A-BE08-493D-805D-A5812D45967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62F64-4F13-4180-86A9-1293DAC4BA09}">
      <dsp:nvSpPr>
        <dsp:cNvPr id="0" name=""/>
        <dsp:cNvSpPr/>
      </dsp:nvSpPr>
      <dsp:spPr>
        <a:xfrm>
          <a:off x="5156" y="520425"/>
          <a:ext cx="1976604" cy="6993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MY" sz="1900" kern="1200" dirty="0">
              <a:solidFill>
                <a:schemeClr val="tx1"/>
              </a:solidFill>
            </a:rPr>
            <a:t>Finance</a:t>
          </a:r>
        </a:p>
      </dsp:txBody>
      <dsp:txXfrm>
        <a:off x="5156" y="520425"/>
        <a:ext cx="1976604" cy="699351"/>
      </dsp:txXfrm>
    </dsp:sp>
    <dsp:sp modelId="{5F2B0095-C183-42CC-A2C1-ABBC369EB8E4}">
      <dsp:nvSpPr>
        <dsp:cNvPr id="0" name=""/>
        <dsp:cNvSpPr/>
      </dsp:nvSpPr>
      <dsp:spPr>
        <a:xfrm>
          <a:off x="5156" y="1219776"/>
          <a:ext cx="1976604" cy="242031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MY" sz="1900" kern="1200" dirty="0"/>
            <a:t>Cryptocurrencies, </a:t>
          </a:r>
        </a:p>
        <a:p>
          <a:pPr marL="171450" lvl="1" indent="-171450" algn="l" defTabSz="844550">
            <a:lnSpc>
              <a:spcPct val="90000"/>
            </a:lnSpc>
            <a:spcBef>
              <a:spcPct val="0"/>
            </a:spcBef>
            <a:spcAft>
              <a:spcPct val="15000"/>
            </a:spcAft>
            <a:buChar char="•"/>
          </a:pPr>
          <a:r>
            <a:rPr lang="en-MY" sz="1900" kern="1200" dirty="0"/>
            <a:t>Non-Fungible Tokens (NFTs) </a:t>
          </a:r>
        </a:p>
        <a:p>
          <a:pPr marL="171450" lvl="1" indent="-171450" algn="l" defTabSz="844550">
            <a:lnSpc>
              <a:spcPct val="90000"/>
            </a:lnSpc>
            <a:spcBef>
              <a:spcPct val="0"/>
            </a:spcBef>
            <a:spcAft>
              <a:spcPct val="15000"/>
            </a:spcAft>
            <a:buChar char="•"/>
          </a:pPr>
          <a:r>
            <a:rPr lang="en-MY" sz="1900" kern="1200" dirty="0"/>
            <a:t>Digital assets</a:t>
          </a:r>
        </a:p>
      </dsp:txBody>
      <dsp:txXfrm>
        <a:off x="5156" y="1219776"/>
        <a:ext cx="1976604" cy="2420317"/>
      </dsp:txXfrm>
    </dsp:sp>
    <dsp:sp modelId="{7D345118-3A48-4C17-B73B-5879499993B8}">
      <dsp:nvSpPr>
        <dsp:cNvPr id="0" name=""/>
        <dsp:cNvSpPr/>
      </dsp:nvSpPr>
      <dsp:spPr>
        <a:xfrm>
          <a:off x="2258485" y="520425"/>
          <a:ext cx="1976604" cy="6993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MY" sz="1900" kern="1200" dirty="0">
              <a:solidFill>
                <a:schemeClr val="tx1"/>
              </a:solidFill>
            </a:rPr>
            <a:t>Healthcare</a:t>
          </a:r>
        </a:p>
      </dsp:txBody>
      <dsp:txXfrm>
        <a:off x="2258485" y="520425"/>
        <a:ext cx="1976604" cy="699351"/>
      </dsp:txXfrm>
    </dsp:sp>
    <dsp:sp modelId="{BA714144-14A6-406A-9725-998606A797AA}">
      <dsp:nvSpPr>
        <dsp:cNvPr id="0" name=""/>
        <dsp:cNvSpPr/>
      </dsp:nvSpPr>
      <dsp:spPr>
        <a:xfrm>
          <a:off x="2258485" y="1219776"/>
          <a:ext cx="1976604" cy="242031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MY" sz="1900" kern="1200" dirty="0"/>
            <a:t>Electronic Health Records</a:t>
          </a:r>
        </a:p>
      </dsp:txBody>
      <dsp:txXfrm>
        <a:off x="2258485" y="1219776"/>
        <a:ext cx="1976604" cy="2420317"/>
      </dsp:txXfrm>
    </dsp:sp>
    <dsp:sp modelId="{6CBEFFB2-4EEC-4A62-A248-AD23D9CC5067}">
      <dsp:nvSpPr>
        <dsp:cNvPr id="0" name=""/>
        <dsp:cNvSpPr/>
      </dsp:nvSpPr>
      <dsp:spPr>
        <a:xfrm>
          <a:off x="4511813" y="520425"/>
          <a:ext cx="1976604" cy="6993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MY" sz="1900" kern="1200" dirty="0">
              <a:solidFill>
                <a:schemeClr val="tx1"/>
              </a:solidFill>
            </a:rPr>
            <a:t>Mobile</a:t>
          </a:r>
        </a:p>
      </dsp:txBody>
      <dsp:txXfrm>
        <a:off x="4511813" y="520425"/>
        <a:ext cx="1976604" cy="699351"/>
      </dsp:txXfrm>
    </dsp:sp>
    <dsp:sp modelId="{09596D14-B9DE-4382-AF8F-B536B8E5A04D}">
      <dsp:nvSpPr>
        <dsp:cNvPr id="0" name=""/>
        <dsp:cNvSpPr/>
      </dsp:nvSpPr>
      <dsp:spPr>
        <a:xfrm>
          <a:off x="4511813" y="1219776"/>
          <a:ext cx="1976604" cy="242031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MY" sz="1900" kern="1200" dirty="0"/>
            <a:t>Decentralized Finance (DeFi) mobile apps</a:t>
          </a:r>
        </a:p>
      </dsp:txBody>
      <dsp:txXfrm>
        <a:off x="4511813" y="1219776"/>
        <a:ext cx="1976604" cy="2420317"/>
      </dsp:txXfrm>
    </dsp:sp>
    <dsp:sp modelId="{0B4A3A2D-6A0C-4EA4-88A8-86CDB44A81B5}">
      <dsp:nvSpPr>
        <dsp:cNvPr id="0" name=""/>
        <dsp:cNvSpPr/>
      </dsp:nvSpPr>
      <dsp:spPr>
        <a:xfrm>
          <a:off x="6765142" y="520425"/>
          <a:ext cx="1976604" cy="6993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MY" sz="1900" kern="1200" dirty="0">
              <a:solidFill>
                <a:schemeClr val="tx1"/>
              </a:solidFill>
            </a:rPr>
            <a:t>Internet of Things (IoT)</a:t>
          </a:r>
        </a:p>
      </dsp:txBody>
      <dsp:txXfrm>
        <a:off x="6765142" y="520425"/>
        <a:ext cx="1976604" cy="699351"/>
      </dsp:txXfrm>
    </dsp:sp>
    <dsp:sp modelId="{2263D947-83BF-42D8-AB79-C01B78E7D9C4}">
      <dsp:nvSpPr>
        <dsp:cNvPr id="0" name=""/>
        <dsp:cNvSpPr/>
      </dsp:nvSpPr>
      <dsp:spPr>
        <a:xfrm>
          <a:off x="6765142" y="1219776"/>
          <a:ext cx="1976604" cy="242031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Font typeface="Symbol" panose="05050102010706020507" pitchFamily="18" charset="2"/>
            <a:buChar char=""/>
          </a:pPr>
          <a:r>
            <a:rPr lang="en-MY" sz="1900" kern="1200"/>
            <a:t>Better data exchange between devices with limited resources </a:t>
          </a:r>
          <a:r>
            <a:rPr lang="en-US" sz="1900" kern="1200"/>
            <a:t>(Tran, N. K. , Babar, M. A. , Boan, J. , 2020)</a:t>
          </a:r>
          <a:r>
            <a:rPr lang="en-MY" sz="1900" kern="1200"/>
            <a:t>.</a:t>
          </a:r>
          <a:endParaRPr lang="en-MY" sz="1900" kern="1200" dirty="0"/>
        </a:p>
      </dsp:txBody>
      <dsp:txXfrm>
        <a:off x="6765142" y="1219776"/>
        <a:ext cx="1976604" cy="2420317"/>
      </dsp:txXfrm>
    </dsp:sp>
    <dsp:sp modelId="{A37CF710-3C68-436C-99F6-91ED4F5FAEFC}">
      <dsp:nvSpPr>
        <dsp:cNvPr id="0" name=""/>
        <dsp:cNvSpPr/>
      </dsp:nvSpPr>
      <dsp:spPr>
        <a:xfrm>
          <a:off x="9018471" y="520425"/>
          <a:ext cx="1976604" cy="6993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MY" sz="1900" kern="1200" dirty="0">
              <a:solidFill>
                <a:schemeClr val="tx1"/>
              </a:solidFill>
            </a:rPr>
            <a:t>Supply Chain</a:t>
          </a:r>
        </a:p>
      </dsp:txBody>
      <dsp:txXfrm>
        <a:off x="9018471" y="520425"/>
        <a:ext cx="1976604" cy="699351"/>
      </dsp:txXfrm>
    </dsp:sp>
    <dsp:sp modelId="{78B72AAE-C086-485D-8347-461A55AA5F94}">
      <dsp:nvSpPr>
        <dsp:cNvPr id="0" name=""/>
        <dsp:cNvSpPr/>
      </dsp:nvSpPr>
      <dsp:spPr>
        <a:xfrm>
          <a:off x="9018471" y="1219776"/>
          <a:ext cx="1976604" cy="242031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MY" sz="1900" kern="1200" dirty="0"/>
            <a:t>Secure validation of material and supply flow from faulty product (Ahmad et al., 2022)</a:t>
          </a:r>
        </a:p>
      </dsp:txBody>
      <dsp:txXfrm>
        <a:off x="9018471" y="1219776"/>
        <a:ext cx="1976604" cy="24203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8AD5C-4D62-434E-89E8-0583C6B20218}">
      <dsp:nvSpPr>
        <dsp:cNvPr id="0" name=""/>
        <dsp:cNvSpPr/>
      </dsp:nvSpPr>
      <dsp:spPr>
        <a:xfrm>
          <a:off x="2241" y="246652"/>
          <a:ext cx="850500" cy="85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90FAA-3F88-46B5-B274-B25E74586406}">
      <dsp:nvSpPr>
        <dsp:cNvPr id="0" name=""/>
        <dsp:cNvSpPr/>
      </dsp:nvSpPr>
      <dsp:spPr>
        <a:xfrm>
          <a:off x="2241" y="1254842"/>
          <a:ext cx="2430000" cy="36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b="1" kern="1200"/>
            <a:t>Gas and Transactions:</a:t>
          </a:r>
          <a:endParaRPr lang="en-US" sz="2100" kern="1200"/>
        </a:p>
      </dsp:txBody>
      <dsp:txXfrm>
        <a:off x="2241" y="1254842"/>
        <a:ext cx="2430000" cy="364500"/>
      </dsp:txXfrm>
    </dsp:sp>
    <dsp:sp modelId="{EC421593-A881-4EA7-87FD-971923BCFBFA}">
      <dsp:nvSpPr>
        <dsp:cNvPr id="0" name=""/>
        <dsp:cNvSpPr/>
      </dsp:nvSpPr>
      <dsp:spPr>
        <a:xfrm>
          <a:off x="2241" y="1692686"/>
          <a:ext cx="2430000" cy="2221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Gas is used to measure computational effort on Ethereum network.</a:t>
          </a:r>
        </a:p>
        <a:p>
          <a:pPr marL="0" lvl="0" indent="0" algn="l" defTabSz="711200">
            <a:lnSpc>
              <a:spcPct val="90000"/>
            </a:lnSpc>
            <a:spcBef>
              <a:spcPct val="0"/>
            </a:spcBef>
            <a:spcAft>
              <a:spcPct val="35000"/>
            </a:spcAft>
            <a:buNone/>
          </a:pPr>
          <a:r>
            <a:rPr lang="en-US" sz="1600" kern="1200"/>
            <a:t>It is the unit for paying for operations performed on the Ethereum Virtual Machine (EVM).</a:t>
          </a:r>
        </a:p>
      </dsp:txBody>
      <dsp:txXfrm>
        <a:off x="2241" y="1692686"/>
        <a:ext cx="2430000" cy="2221180"/>
      </dsp:txXfrm>
    </dsp:sp>
    <dsp:sp modelId="{7B039116-388A-40FC-81F7-80302E6A737B}">
      <dsp:nvSpPr>
        <dsp:cNvPr id="0" name=""/>
        <dsp:cNvSpPr/>
      </dsp:nvSpPr>
      <dsp:spPr>
        <a:xfrm>
          <a:off x="2857491" y="246652"/>
          <a:ext cx="850500" cy="85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C9315B-6170-48B1-A7B8-46ECC6C5CDA2}">
      <dsp:nvSpPr>
        <dsp:cNvPr id="0" name=""/>
        <dsp:cNvSpPr/>
      </dsp:nvSpPr>
      <dsp:spPr>
        <a:xfrm>
          <a:off x="2857491" y="1254842"/>
          <a:ext cx="2430000" cy="36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b="1" kern="1200"/>
            <a:t>Gas Usage:</a:t>
          </a:r>
          <a:endParaRPr lang="en-US" sz="2100" kern="1200"/>
        </a:p>
      </dsp:txBody>
      <dsp:txXfrm>
        <a:off x="2857491" y="1254842"/>
        <a:ext cx="2430000" cy="364500"/>
      </dsp:txXfrm>
    </dsp:sp>
    <dsp:sp modelId="{12DCE814-191D-4479-A450-0B71754B39B9}">
      <dsp:nvSpPr>
        <dsp:cNvPr id="0" name=""/>
        <dsp:cNvSpPr/>
      </dsp:nvSpPr>
      <dsp:spPr>
        <a:xfrm>
          <a:off x="2857491" y="1692686"/>
          <a:ext cx="2430000" cy="2221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Each operation on the EVM consumes a specific amount of gas.</a:t>
          </a:r>
        </a:p>
        <a:p>
          <a:pPr marL="0" lvl="0" indent="0" algn="l" defTabSz="711200">
            <a:lnSpc>
              <a:spcPct val="90000"/>
            </a:lnSpc>
            <a:spcBef>
              <a:spcPct val="0"/>
            </a:spcBef>
            <a:spcAft>
              <a:spcPct val="35000"/>
            </a:spcAft>
            <a:buNone/>
          </a:pPr>
          <a:r>
            <a:rPr lang="en-US" sz="1600" kern="1200"/>
            <a:t>Users pay for operations using Ether, Ethereum's native cryptocurrency.</a:t>
          </a:r>
        </a:p>
      </dsp:txBody>
      <dsp:txXfrm>
        <a:off x="2857491" y="1692686"/>
        <a:ext cx="2430000" cy="2221180"/>
      </dsp:txXfrm>
    </dsp:sp>
    <dsp:sp modelId="{D0A7BF1C-0316-4252-AEAC-FD2455BBACCE}">
      <dsp:nvSpPr>
        <dsp:cNvPr id="0" name=""/>
        <dsp:cNvSpPr/>
      </dsp:nvSpPr>
      <dsp:spPr>
        <a:xfrm>
          <a:off x="5712741" y="246652"/>
          <a:ext cx="850500" cy="850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F36AEC-BC61-41A7-9B28-37BD792A1063}">
      <dsp:nvSpPr>
        <dsp:cNvPr id="0" name=""/>
        <dsp:cNvSpPr/>
      </dsp:nvSpPr>
      <dsp:spPr>
        <a:xfrm>
          <a:off x="5712741" y="1254842"/>
          <a:ext cx="2430000" cy="36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b="1" kern="1200"/>
            <a:t>Transaction Parameters:</a:t>
          </a:r>
          <a:endParaRPr lang="en-US" sz="2100" kern="1200"/>
        </a:p>
      </dsp:txBody>
      <dsp:txXfrm>
        <a:off x="5712741" y="1254842"/>
        <a:ext cx="2430000" cy="364500"/>
      </dsp:txXfrm>
    </dsp:sp>
    <dsp:sp modelId="{0A660DA2-8D70-4B25-825D-047E869E8C64}">
      <dsp:nvSpPr>
        <dsp:cNvPr id="0" name=""/>
        <dsp:cNvSpPr/>
      </dsp:nvSpPr>
      <dsp:spPr>
        <a:xfrm>
          <a:off x="5712741" y="1692686"/>
          <a:ext cx="2430000" cy="2221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Users specify gas limit and gas price when initiating transactions or deploying smart contracts.</a:t>
          </a:r>
        </a:p>
        <a:p>
          <a:pPr marL="0" lvl="0" indent="0" algn="l" defTabSz="711200">
            <a:lnSpc>
              <a:spcPct val="90000"/>
            </a:lnSpc>
            <a:spcBef>
              <a:spcPct val="0"/>
            </a:spcBef>
            <a:spcAft>
              <a:spcPct val="35000"/>
            </a:spcAft>
            <a:buNone/>
          </a:pPr>
          <a:r>
            <a:rPr lang="en-US" sz="1600" kern="1200"/>
            <a:t>Gas limit defines maximum amount of gas user is willing to consume.</a:t>
          </a:r>
        </a:p>
        <a:p>
          <a:pPr marL="0" lvl="0" indent="0" algn="l" defTabSz="711200">
            <a:lnSpc>
              <a:spcPct val="90000"/>
            </a:lnSpc>
            <a:spcBef>
              <a:spcPct val="0"/>
            </a:spcBef>
            <a:spcAft>
              <a:spcPct val="35000"/>
            </a:spcAft>
            <a:buNone/>
          </a:pPr>
          <a:r>
            <a:rPr lang="en-US" sz="1600" kern="1200"/>
            <a:t>Gas price determines cost per unit of gas.</a:t>
          </a:r>
        </a:p>
      </dsp:txBody>
      <dsp:txXfrm>
        <a:off x="5712741" y="1692686"/>
        <a:ext cx="2430000" cy="2221180"/>
      </dsp:txXfrm>
    </dsp:sp>
    <dsp:sp modelId="{45391809-669A-44CA-A16F-1C1194EFA3FE}">
      <dsp:nvSpPr>
        <dsp:cNvPr id="0" name=""/>
        <dsp:cNvSpPr/>
      </dsp:nvSpPr>
      <dsp:spPr>
        <a:xfrm>
          <a:off x="8567991" y="246652"/>
          <a:ext cx="850500" cy="8505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75CDB6-43A0-4811-954A-01305CDDC07E}">
      <dsp:nvSpPr>
        <dsp:cNvPr id="0" name=""/>
        <dsp:cNvSpPr/>
      </dsp:nvSpPr>
      <dsp:spPr>
        <a:xfrm>
          <a:off x="8567991" y="1254842"/>
          <a:ext cx="2430000" cy="36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b="1" kern="1200"/>
            <a:t>Miner Compensation:</a:t>
          </a:r>
          <a:endParaRPr lang="en-US" sz="2100" kern="1200"/>
        </a:p>
      </dsp:txBody>
      <dsp:txXfrm>
        <a:off x="8567991" y="1254842"/>
        <a:ext cx="2430000" cy="364500"/>
      </dsp:txXfrm>
    </dsp:sp>
    <dsp:sp modelId="{70B84D44-1D2E-4160-9B80-A0988B8583F0}">
      <dsp:nvSpPr>
        <dsp:cNvPr id="0" name=""/>
        <dsp:cNvSpPr/>
      </dsp:nvSpPr>
      <dsp:spPr>
        <a:xfrm>
          <a:off x="8567991" y="1692686"/>
          <a:ext cx="2430000" cy="2221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Miners process transactions and smart contract deployments.</a:t>
          </a:r>
        </a:p>
        <a:p>
          <a:pPr marL="0" lvl="0" indent="0" algn="l" defTabSz="711200">
            <a:lnSpc>
              <a:spcPct val="90000"/>
            </a:lnSpc>
            <a:spcBef>
              <a:spcPct val="0"/>
            </a:spcBef>
            <a:spcAft>
              <a:spcPct val="35000"/>
            </a:spcAft>
            <a:buNone/>
          </a:pPr>
          <a:r>
            <a:rPr lang="en-US" sz="1600" kern="1200"/>
            <a:t>They are compensated with gas fees paid by users for processing transactions and smart contracts.</a:t>
          </a:r>
        </a:p>
      </dsp:txBody>
      <dsp:txXfrm>
        <a:off x="8567991" y="1692686"/>
        <a:ext cx="2430000" cy="22211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47EFF5-E50F-4016-9802-349F0CD2A1E5}">
      <dsp:nvSpPr>
        <dsp:cNvPr id="0" name=""/>
        <dsp:cNvSpPr/>
      </dsp:nvSpPr>
      <dsp:spPr>
        <a:xfrm rot="5400000">
          <a:off x="7252982" y="-3235144"/>
          <a:ext cx="455904" cy="704088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Font typeface="+mj-lt"/>
            <a:buAutoNum type="arabicPeriod"/>
          </a:pPr>
          <a:r>
            <a:rPr lang="en-US" sz="1000" kern="1200"/>
            <a:t>Support for tokens has led to a vast ecosystem of digital assets and decentralized finance (DeFi) applications.</a:t>
          </a:r>
        </a:p>
      </dsp:txBody>
      <dsp:txXfrm rot="-5400000">
        <a:off x="3960495" y="79598"/>
        <a:ext cx="7018625" cy="411394"/>
      </dsp:txXfrm>
    </dsp:sp>
    <dsp:sp modelId="{9FF39BBB-0ABD-4F1E-8D76-DAE1ED823B51}">
      <dsp:nvSpPr>
        <dsp:cNvPr id="0" name=""/>
        <dsp:cNvSpPr/>
      </dsp:nvSpPr>
      <dsp:spPr>
        <a:xfrm>
          <a:off x="0" y="355"/>
          <a:ext cx="3960495" cy="569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Font typeface="+mj-lt"/>
            <a:buNone/>
          </a:pPr>
          <a:r>
            <a:rPr lang="en-MY" sz="2200" b="1" kern="1200" dirty="0">
              <a:solidFill>
                <a:schemeClr val="tx1"/>
              </a:solidFill>
            </a:rPr>
            <a:t>Ethereum Ecosystem:</a:t>
          </a:r>
          <a:endParaRPr lang="en-MY" sz="2200" kern="1200" dirty="0">
            <a:solidFill>
              <a:schemeClr val="tx1"/>
            </a:solidFill>
          </a:endParaRPr>
        </a:p>
      </dsp:txBody>
      <dsp:txXfrm>
        <a:off x="27819" y="28174"/>
        <a:ext cx="3904857" cy="514242"/>
      </dsp:txXfrm>
    </dsp:sp>
    <dsp:sp modelId="{5A2F5FBE-1068-48CB-A89F-33EF523BCF2D}">
      <dsp:nvSpPr>
        <dsp:cNvPr id="0" name=""/>
        <dsp:cNvSpPr/>
      </dsp:nvSpPr>
      <dsp:spPr>
        <a:xfrm rot="5400000">
          <a:off x="7252982" y="-2636769"/>
          <a:ext cx="455904" cy="7040880"/>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Font typeface="+mj-lt"/>
            <a:buAutoNum type="arabicPeriod"/>
          </a:pPr>
          <a:r>
            <a:rPr lang="en-US" sz="1000" kern="1200"/>
            <a:t>Ethereum platform facilitates the development of DApps operating on a peer-to-peer network.</a:t>
          </a:r>
        </a:p>
        <a:p>
          <a:pPr marL="57150" lvl="1" indent="-57150" algn="l" defTabSz="444500">
            <a:lnSpc>
              <a:spcPct val="90000"/>
            </a:lnSpc>
            <a:spcBef>
              <a:spcPct val="0"/>
            </a:spcBef>
            <a:spcAft>
              <a:spcPct val="15000"/>
            </a:spcAft>
            <a:buFont typeface="+mj-lt"/>
            <a:buAutoNum type="arabicPeriod"/>
          </a:pPr>
          <a:r>
            <a:rPr lang="en-US" sz="1000" kern="1200"/>
            <a:t>DApps enable functionalities such as decentralized finance, gaming, marketplaces, and social networking on the blockchain.</a:t>
          </a:r>
        </a:p>
      </dsp:txBody>
      <dsp:txXfrm rot="-5400000">
        <a:off x="3960495" y="677973"/>
        <a:ext cx="7018625" cy="411394"/>
      </dsp:txXfrm>
    </dsp:sp>
    <dsp:sp modelId="{AFF9FB59-FF59-48EF-B909-45DFF206E97F}">
      <dsp:nvSpPr>
        <dsp:cNvPr id="0" name=""/>
        <dsp:cNvSpPr/>
      </dsp:nvSpPr>
      <dsp:spPr>
        <a:xfrm>
          <a:off x="0" y="598729"/>
          <a:ext cx="3960495" cy="569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Font typeface="+mj-lt"/>
            <a:buNone/>
          </a:pPr>
          <a:r>
            <a:rPr lang="en-MY" sz="2200" b="1" kern="1200" dirty="0">
              <a:solidFill>
                <a:schemeClr val="tx1"/>
              </a:solidFill>
            </a:rPr>
            <a:t>Decentralized Applications (</a:t>
          </a:r>
          <a:r>
            <a:rPr lang="en-MY" sz="2200" b="1" kern="1200" dirty="0" err="1">
              <a:solidFill>
                <a:schemeClr val="tx1"/>
              </a:solidFill>
            </a:rPr>
            <a:t>DApps</a:t>
          </a:r>
          <a:r>
            <a:rPr lang="en-MY" sz="2200" b="1" kern="1200" dirty="0">
              <a:solidFill>
                <a:schemeClr val="tx1"/>
              </a:solidFill>
            </a:rPr>
            <a:t>):</a:t>
          </a:r>
          <a:endParaRPr lang="en-MY" sz="2200" kern="1200" dirty="0">
            <a:solidFill>
              <a:schemeClr val="tx1"/>
            </a:solidFill>
          </a:endParaRPr>
        </a:p>
      </dsp:txBody>
      <dsp:txXfrm>
        <a:off x="27819" y="626548"/>
        <a:ext cx="3904857" cy="514242"/>
      </dsp:txXfrm>
    </dsp:sp>
    <dsp:sp modelId="{36BB907E-6365-44E5-9A15-775164F29219}">
      <dsp:nvSpPr>
        <dsp:cNvPr id="0" name=""/>
        <dsp:cNvSpPr/>
      </dsp:nvSpPr>
      <dsp:spPr>
        <a:xfrm rot="5400000">
          <a:off x="7252982" y="-2038395"/>
          <a:ext cx="455904" cy="704088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Font typeface="+mj-lt"/>
            <a:buAutoNum type="arabicPeriod"/>
          </a:pPr>
          <a:r>
            <a:rPr lang="en-US" sz="1000" kern="1200"/>
            <a:t>Ethereum's smart contracts are utilized for creating and executing ICOs, a fundraising method for new cryptocurrencies or tokens.</a:t>
          </a:r>
        </a:p>
        <a:p>
          <a:pPr marL="57150" lvl="1" indent="-57150" algn="l" defTabSz="444500">
            <a:lnSpc>
              <a:spcPct val="90000"/>
            </a:lnSpc>
            <a:spcBef>
              <a:spcPct val="0"/>
            </a:spcBef>
            <a:spcAft>
              <a:spcPct val="15000"/>
            </a:spcAft>
            <a:buFont typeface="+mj-lt"/>
            <a:buAutoNum type="arabicPeriod"/>
          </a:pPr>
          <a:r>
            <a:rPr lang="en-US" sz="1000" kern="1200"/>
            <a:t>ICOs have facilitated the launch of numerous blockchain projects and startups.</a:t>
          </a:r>
        </a:p>
      </dsp:txBody>
      <dsp:txXfrm rot="-5400000">
        <a:off x="3960495" y="1276347"/>
        <a:ext cx="7018625" cy="411394"/>
      </dsp:txXfrm>
    </dsp:sp>
    <dsp:sp modelId="{36F333BD-184F-4E03-A40C-90F5708FC25E}">
      <dsp:nvSpPr>
        <dsp:cNvPr id="0" name=""/>
        <dsp:cNvSpPr/>
      </dsp:nvSpPr>
      <dsp:spPr>
        <a:xfrm>
          <a:off x="0" y="1197104"/>
          <a:ext cx="3960495" cy="569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Font typeface="+mj-lt"/>
            <a:buNone/>
          </a:pPr>
          <a:r>
            <a:rPr lang="en-MY" sz="2200" b="1" kern="1200" dirty="0">
              <a:solidFill>
                <a:schemeClr val="tx1"/>
              </a:solidFill>
            </a:rPr>
            <a:t>Initial Coin Offerings (ICO):</a:t>
          </a:r>
          <a:endParaRPr lang="en-MY" sz="2200" kern="1200" dirty="0">
            <a:solidFill>
              <a:schemeClr val="tx1"/>
            </a:solidFill>
          </a:endParaRPr>
        </a:p>
      </dsp:txBody>
      <dsp:txXfrm>
        <a:off x="27819" y="1224923"/>
        <a:ext cx="3904857" cy="514242"/>
      </dsp:txXfrm>
    </dsp:sp>
    <dsp:sp modelId="{B230B454-4BEA-4ED0-AA47-259BDF6FA820}">
      <dsp:nvSpPr>
        <dsp:cNvPr id="0" name=""/>
        <dsp:cNvSpPr/>
      </dsp:nvSpPr>
      <dsp:spPr>
        <a:xfrm rot="5400000">
          <a:off x="7252982" y="-1440021"/>
          <a:ext cx="455904" cy="7040880"/>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Font typeface="+mj-lt"/>
            <a:buAutoNum type="arabicPeriod"/>
          </a:pPr>
          <a:r>
            <a:rPr lang="en-US" sz="1000" kern="1200"/>
            <a:t>Ethereum infrastructure supports stablecoins, digital assets pegged to a stable value like fiat currency.</a:t>
          </a:r>
        </a:p>
        <a:p>
          <a:pPr marL="57150" lvl="1" indent="-57150" algn="l" defTabSz="444500">
            <a:lnSpc>
              <a:spcPct val="90000"/>
            </a:lnSpc>
            <a:spcBef>
              <a:spcPct val="0"/>
            </a:spcBef>
            <a:spcAft>
              <a:spcPct val="15000"/>
            </a:spcAft>
            <a:buFont typeface="+mj-lt"/>
            <a:buAutoNum type="arabicPeriod"/>
          </a:pPr>
          <a:r>
            <a:rPr lang="en-US" sz="1000" kern="1200"/>
            <a:t>Stablecoins provide stability in the volatile cryptocurrency market and are widely used for trading and as a store of value.</a:t>
          </a:r>
        </a:p>
      </dsp:txBody>
      <dsp:txXfrm rot="-5400000">
        <a:off x="3960495" y="1874721"/>
        <a:ext cx="7018625" cy="411394"/>
      </dsp:txXfrm>
    </dsp:sp>
    <dsp:sp modelId="{D7B47B88-E0C9-41F1-A2F4-66EA31E192CF}">
      <dsp:nvSpPr>
        <dsp:cNvPr id="0" name=""/>
        <dsp:cNvSpPr/>
      </dsp:nvSpPr>
      <dsp:spPr>
        <a:xfrm>
          <a:off x="0" y="1795478"/>
          <a:ext cx="3960495" cy="569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Font typeface="+mj-lt"/>
            <a:buNone/>
          </a:pPr>
          <a:r>
            <a:rPr lang="en-MY" sz="2200" b="1" kern="1200" dirty="0">
              <a:solidFill>
                <a:schemeClr val="tx1"/>
              </a:solidFill>
            </a:rPr>
            <a:t>Stablecoins:</a:t>
          </a:r>
          <a:endParaRPr lang="en-MY" sz="2200" kern="1200" dirty="0">
            <a:solidFill>
              <a:schemeClr val="tx1"/>
            </a:solidFill>
          </a:endParaRPr>
        </a:p>
      </dsp:txBody>
      <dsp:txXfrm>
        <a:off x="27819" y="1823297"/>
        <a:ext cx="3904857" cy="514242"/>
      </dsp:txXfrm>
    </dsp:sp>
    <dsp:sp modelId="{FFF8E2BD-E4F4-4D25-A860-58923AB5B663}">
      <dsp:nvSpPr>
        <dsp:cNvPr id="0" name=""/>
        <dsp:cNvSpPr/>
      </dsp:nvSpPr>
      <dsp:spPr>
        <a:xfrm rot="5400000">
          <a:off x="7252982" y="-841646"/>
          <a:ext cx="455904" cy="7040880"/>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Font typeface="+mj-lt"/>
            <a:buAutoNum type="arabicPeriod"/>
          </a:pPr>
          <a:r>
            <a:rPr lang="en-US" sz="1000" kern="1200"/>
            <a:t>Ethereum is pivotal in the rise of DeFi, creating open and permissionless financial services accessible to anyone with internet connection.</a:t>
          </a:r>
        </a:p>
        <a:p>
          <a:pPr marL="57150" lvl="1" indent="-57150" algn="l" defTabSz="444500">
            <a:lnSpc>
              <a:spcPct val="90000"/>
            </a:lnSpc>
            <a:spcBef>
              <a:spcPct val="0"/>
            </a:spcBef>
            <a:spcAft>
              <a:spcPct val="15000"/>
            </a:spcAft>
            <a:buFont typeface="+mj-lt"/>
            <a:buAutoNum type="arabicPeriod"/>
          </a:pPr>
          <a:r>
            <a:rPr lang="en-US" sz="1000" kern="1200"/>
            <a:t>DeFi protocols enable activities such as lending, borrowing, yield farming, and decentralized exchanges.</a:t>
          </a:r>
        </a:p>
      </dsp:txBody>
      <dsp:txXfrm rot="-5400000">
        <a:off x="3960495" y="2473096"/>
        <a:ext cx="7018625" cy="411394"/>
      </dsp:txXfrm>
    </dsp:sp>
    <dsp:sp modelId="{FBEEBCE7-EC6F-48AA-A3AE-1DB83F61D89B}">
      <dsp:nvSpPr>
        <dsp:cNvPr id="0" name=""/>
        <dsp:cNvSpPr/>
      </dsp:nvSpPr>
      <dsp:spPr>
        <a:xfrm>
          <a:off x="0" y="2393853"/>
          <a:ext cx="3960495" cy="5698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Font typeface="+mj-lt"/>
            <a:buNone/>
          </a:pPr>
          <a:r>
            <a:rPr lang="en-MY" sz="2200" b="1" kern="1200" dirty="0">
              <a:solidFill>
                <a:schemeClr val="tx1"/>
              </a:solidFill>
            </a:rPr>
            <a:t>Decentralized Finance (DeFi):</a:t>
          </a:r>
          <a:endParaRPr lang="en-MY" sz="2200" kern="1200" dirty="0">
            <a:solidFill>
              <a:schemeClr val="tx1"/>
            </a:solidFill>
          </a:endParaRPr>
        </a:p>
      </dsp:txBody>
      <dsp:txXfrm>
        <a:off x="27819" y="2421672"/>
        <a:ext cx="3904857" cy="514242"/>
      </dsp:txXfrm>
    </dsp:sp>
    <dsp:sp modelId="{1CDE462D-65E9-43B2-AD87-79F29311E134}">
      <dsp:nvSpPr>
        <dsp:cNvPr id="0" name=""/>
        <dsp:cNvSpPr/>
      </dsp:nvSpPr>
      <dsp:spPr>
        <a:xfrm rot="5400000">
          <a:off x="7252982" y="-243272"/>
          <a:ext cx="455904" cy="704088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Font typeface="+mj-lt"/>
            <a:buAutoNum type="arabicPeriod"/>
          </a:pPr>
          <a:r>
            <a:rPr lang="en-US" sz="1000" kern="1200"/>
            <a:t>Ethereum's versatile ecosystem fosters innovation and reshapes the landscape of digital finance and decentralized applications.</a:t>
          </a:r>
        </a:p>
        <a:p>
          <a:pPr marL="57150" lvl="1" indent="-57150" algn="l" defTabSz="444500">
            <a:lnSpc>
              <a:spcPct val="90000"/>
            </a:lnSpc>
            <a:spcBef>
              <a:spcPct val="0"/>
            </a:spcBef>
            <a:spcAft>
              <a:spcPct val="15000"/>
            </a:spcAft>
            <a:buFont typeface="+mj-lt"/>
            <a:buAutoNum type="arabicPeriod"/>
          </a:pPr>
          <a:r>
            <a:rPr lang="en-US" sz="1000" kern="1200"/>
            <a:t>From smart contracts and tokens to groundbreaking applications, Ethereum serves as a catalyst for blockchain technology advancement.</a:t>
          </a:r>
        </a:p>
      </dsp:txBody>
      <dsp:txXfrm rot="-5400000">
        <a:off x="3960495" y="3071470"/>
        <a:ext cx="7018625" cy="411394"/>
      </dsp:txXfrm>
    </dsp:sp>
    <dsp:sp modelId="{53B23B47-BA94-4EBA-AA6C-5CCEADCA3879}">
      <dsp:nvSpPr>
        <dsp:cNvPr id="0" name=""/>
        <dsp:cNvSpPr/>
      </dsp:nvSpPr>
      <dsp:spPr>
        <a:xfrm>
          <a:off x="0" y="2992227"/>
          <a:ext cx="3960495" cy="569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Font typeface="+mj-lt"/>
            <a:buNone/>
          </a:pPr>
          <a:r>
            <a:rPr lang="en-MY" sz="2200" b="1" kern="1200" dirty="0">
              <a:solidFill>
                <a:schemeClr val="tx1"/>
              </a:solidFill>
            </a:rPr>
            <a:t>Impact and Innovation:</a:t>
          </a:r>
          <a:endParaRPr lang="en-MY" sz="2200" kern="1200" dirty="0">
            <a:solidFill>
              <a:schemeClr val="tx1"/>
            </a:solidFill>
          </a:endParaRPr>
        </a:p>
      </dsp:txBody>
      <dsp:txXfrm>
        <a:off x="27819" y="3020046"/>
        <a:ext cx="3904857" cy="514242"/>
      </dsp:txXfrm>
    </dsp:sp>
    <dsp:sp modelId="{CF26A6B7-A9B6-483D-9B3E-06C5067771A5}">
      <dsp:nvSpPr>
        <dsp:cNvPr id="0" name=""/>
        <dsp:cNvSpPr/>
      </dsp:nvSpPr>
      <dsp:spPr>
        <a:xfrm rot="5400000">
          <a:off x="7252982" y="355102"/>
          <a:ext cx="455904" cy="7040880"/>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Font typeface="+mj-lt"/>
            <a:buAutoNum type="arabicPeriod"/>
          </a:pPr>
          <a:r>
            <a:rPr lang="en-US" sz="1000" kern="1200"/>
            <a:t>Developers and entrepreneurs can pioneer transformative solutions across diverse industries by harnessing Ethereum's potential.</a:t>
          </a:r>
        </a:p>
        <a:p>
          <a:pPr marL="57150" lvl="1" indent="-57150" algn="l" defTabSz="444500">
            <a:lnSpc>
              <a:spcPct val="90000"/>
            </a:lnSpc>
            <a:spcBef>
              <a:spcPct val="0"/>
            </a:spcBef>
            <a:spcAft>
              <a:spcPct val="15000"/>
            </a:spcAft>
            <a:buFont typeface="+mj-lt"/>
            <a:buAutoNum type="arabicPeriod"/>
          </a:pPr>
          <a:r>
            <a:rPr lang="en-US" sz="1000" kern="1200"/>
            <a:t>Its robust infrastructure and programmability make it an attractive platform for building next-generation decentralized applications.</a:t>
          </a:r>
        </a:p>
      </dsp:txBody>
      <dsp:txXfrm rot="-5400000">
        <a:off x="3960495" y="3669845"/>
        <a:ext cx="7018625" cy="411394"/>
      </dsp:txXfrm>
    </dsp:sp>
    <dsp:sp modelId="{A9425133-0F02-4037-85BD-162BA61BBCA9}">
      <dsp:nvSpPr>
        <dsp:cNvPr id="0" name=""/>
        <dsp:cNvSpPr/>
      </dsp:nvSpPr>
      <dsp:spPr>
        <a:xfrm>
          <a:off x="0" y="3590602"/>
          <a:ext cx="3960495" cy="569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Font typeface="+mj-lt"/>
            <a:buNone/>
          </a:pPr>
          <a:r>
            <a:rPr lang="en-MY" sz="2200" b="1" kern="1200" dirty="0">
              <a:solidFill>
                <a:schemeClr val="tx1"/>
              </a:solidFill>
            </a:rPr>
            <a:t>Future Potential:</a:t>
          </a:r>
          <a:endParaRPr lang="en-MY" sz="2200" kern="1200" dirty="0">
            <a:solidFill>
              <a:schemeClr val="tx1"/>
            </a:solidFill>
          </a:endParaRPr>
        </a:p>
      </dsp:txBody>
      <dsp:txXfrm>
        <a:off x="27819" y="3618421"/>
        <a:ext cx="3904857" cy="51424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CDF39-9391-4D50-8206-B34F98AAC74E}">
      <dsp:nvSpPr>
        <dsp:cNvPr id="0" name=""/>
        <dsp:cNvSpPr/>
      </dsp:nvSpPr>
      <dsp:spPr>
        <a:xfrm>
          <a:off x="7820" y="370670"/>
          <a:ext cx="1147643" cy="11476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788DBD-6792-4793-B52E-BAB9BD27E295}">
      <dsp:nvSpPr>
        <dsp:cNvPr id="0" name=""/>
        <dsp:cNvSpPr/>
      </dsp:nvSpPr>
      <dsp:spPr>
        <a:xfrm>
          <a:off x="7820" y="1665338"/>
          <a:ext cx="3278982" cy="491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b="1" kern="1200"/>
            <a:t>Random Forest for Fraud Detection on Ethereum:</a:t>
          </a:r>
          <a:endParaRPr lang="en-US" sz="1700" kern="1200"/>
        </a:p>
      </dsp:txBody>
      <dsp:txXfrm>
        <a:off x="7820" y="1665338"/>
        <a:ext cx="3278982" cy="491847"/>
      </dsp:txXfrm>
    </dsp:sp>
    <dsp:sp modelId="{4A0BBB1D-B866-4058-AF60-2BFD756E2AD2}">
      <dsp:nvSpPr>
        <dsp:cNvPr id="0" name=""/>
        <dsp:cNvSpPr/>
      </dsp:nvSpPr>
      <dsp:spPr>
        <a:xfrm>
          <a:off x="7820" y="2225569"/>
          <a:ext cx="3278982" cy="156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Effective in identifying fraudulent transactions within Ethereum datasets.</a:t>
          </a:r>
        </a:p>
        <a:p>
          <a:pPr marL="0" lvl="0" indent="0" algn="l" defTabSz="577850">
            <a:lnSpc>
              <a:spcPct val="90000"/>
            </a:lnSpc>
            <a:spcBef>
              <a:spcPct val="0"/>
            </a:spcBef>
            <a:spcAft>
              <a:spcPct val="35000"/>
            </a:spcAft>
            <a:buNone/>
          </a:pPr>
          <a:r>
            <a:rPr lang="en-US" sz="1300" kern="1200"/>
            <a:t>Reveals common characteristics of Ponzi schemes (W. Chen et al., 2018).</a:t>
          </a:r>
        </a:p>
        <a:p>
          <a:pPr marL="0" lvl="0" indent="0" algn="l" defTabSz="577850">
            <a:lnSpc>
              <a:spcPct val="90000"/>
            </a:lnSpc>
            <a:spcBef>
              <a:spcPct val="0"/>
            </a:spcBef>
            <a:spcAft>
              <a:spcPct val="35000"/>
            </a:spcAft>
            <a:buNone/>
          </a:pPr>
          <a:r>
            <a:rPr lang="en-US" sz="1300" kern="1200"/>
            <a:t>Suitable for datasets with highly imbalanced class distributions, such as the Ethereum blockchain from Etherscan.io (Ostapowicz &amp; Żbikowski, 2019).</a:t>
          </a:r>
        </a:p>
      </dsp:txBody>
      <dsp:txXfrm>
        <a:off x="7820" y="2225569"/>
        <a:ext cx="3278982" cy="1564280"/>
      </dsp:txXfrm>
    </dsp:sp>
    <dsp:sp modelId="{CC8C590F-9B1E-44E4-BA20-8F949F504F44}">
      <dsp:nvSpPr>
        <dsp:cNvPr id="0" name=""/>
        <dsp:cNvSpPr/>
      </dsp:nvSpPr>
      <dsp:spPr>
        <a:xfrm>
          <a:off x="3860624" y="370670"/>
          <a:ext cx="1147643" cy="11476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F3F374-A2C1-48C8-A620-672F28642A4A}">
      <dsp:nvSpPr>
        <dsp:cNvPr id="0" name=""/>
        <dsp:cNvSpPr/>
      </dsp:nvSpPr>
      <dsp:spPr>
        <a:xfrm>
          <a:off x="3860624" y="1665338"/>
          <a:ext cx="3278982" cy="491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b="1" kern="1200"/>
            <a:t>Performance Metrics in Fraud Detection:</a:t>
          </a:r>
          <a:endParaRPr lang="en-US" sz="1700" kern="1200"/>
        </a:p>
      </dsp:txBody>
      <dsp:txXfrm>
        <a:off x="3860624" y="1665338"/>
        <a:ext cx="3278982" cy="491847"/>
      </dsp:txXfrm>
    </dsp:sp>
    <dsp:sp modelId="{BF59FA3B-E468-4450-B006-08847C30A727}">
      <dsp:nvSpPr>
        <dsp:cNvPr id="0" name=""/>
        <dsp:cNvSpPr/>
      </dsp:nvSpPr>
      <dsp:spPr>
        <a:xfrm>
          <a:off x="3860624" y="2225569"/>
          <a:ext cx="3278982" cy="156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Achieved high accuracy of 98.5% and precision ranging from 75% to 100%.</a:t>
          </a:r>
        </a:p>
        <a:p>
          <a:pPr marL="0" lvl="0" indent="0" algn="l" defTabSz="577850">
            <a:lnSpc>
              <a:spcPct val="90000"/>
            </a:lnSpc>
            <a:spcBef>
              <a:spcPct val="0"/>
            </a:spcBef>
            <a:spcAft>
              <a:spcPct val="35000"/>
            </a:spcAft>
            <a:buNone/>
          </a:pPr>
          <a:r>
            <a:rPr lang="en-US" sz="1300" kern="1200"/>
            <a:t>Segregated 28 different categories of illicit users with high recall rates ranging from 0.50 to 1.00 and F1 scores ranging from 0.60 to 1.00 (Nerurkar et al., 2021).</a:t>
          </a:r>
        </a:p>
      </dsp:txBody>
      <dsp:txXfrm>
        <a:off x="3860624" y="2225569"/>
        <a:ext cx="3278982" cy="1564280"/>
      </dsp:txXfrm>
    </dsp:sp>
    <dsp:sp modelId="{15E939B1-7CC8-4784-A441-895BC8829D00}">
      <dsp:nvSpPr>
        <dsp:cNvPr id="0" name=""/>
        <dsp:cNvSpPr/>
      </dsp:nvSpPr>
      <dsp:spPr>
        <a:xfrm>
          <a:off x="7713429" y="370670"/>
          <a:ext cx="1147643" cy="11476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957396-4879-43AA-8C40-5EA962F8886D}">
      <dsp:nvSpPr>
        <dsp:cNvPr id="0" name=""/>
        <dsp:cNvSpPr/>
      </dsp:nvSpPr>
      <dsp:spPr>
        <a:xfrm>
          <a:off x="7713429" y="1665338"/>
          <a:ext cx="3278982" cy="491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b="1" kern="1200"/>
            <a:t>Empirical Evaluation of Machine Learning Techniques:</a:t>
          </a:r>
          <a:endParaRPr lang="en-US" sz="1700" kern="1200"/>
        </a:p>
      </dsp:txBody>
      <dsp:txXfrm>
        <a:off x="7713429" y="1665338"/>
        <a:ext cx="3278982" cy="491847"/>
      </dsp:txXfrm>
    </dsp:sp>
    <dsp:sp modelId="{9D927605-39BD-4150-9511-17E782FC8589}">
      <dsp:nvSpPr>
        <dsp:cNvPr id="0" name=""/>
        <dsp:cNvSpPr/>
      </dsp:nvSpPr>
      <dsp:spPr>
        <a:xfrm>
          <a:off x="7713429" y="2225569"/>
          <a:ext cx="3278982" cy="156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Bhowmik et al. (2021) conducted an empirical evaluation of various supervised machine learning techniques for detecting fraudulent transactions within blockchain networks.</a:t>
          </a:r>
        </a:p>
        <a:p>
          <a:pPr marL="0" lvl="0" indent="0" algn="l" defTabSz="577850">
            <a:lnSpc>
              <a:spcPct val="90000"/>
            </a:lnSpc>
            <a:spcBef>
              <a:spcPct val="0"/>
            </a:spcBef>
            <a:spcAft>
              <a:spcPct val="35000"/>
            </a:spcAft>
            <a:buNone/>
          </a:pPr>
          <a:r>
            <a:rPr lang="en-US" sz="1300" kern="1200"/>
            <a:t>This research contributes to understanding the effectiveness of different machine learning models in fraud detection, which is crucial in the evolving technological landscape of blockchain technology.</a:t>
          </a:r>
        </a:p>
      </dsp:txBody>
      <dsp:txXfrm>
        <a:off x="7713429" y="2225569"/>
        <a:ext cx="3278982" cy="15642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A2109-99D9-4046-B405-A814EBD79E1A}">
      <dsp:nvSpPr>
        <dsp:cNvPr id="0" name=""/>
        <dsp:cNvSpPr/>
      </dsp:nvSpPr>
      <dsp:spPr>
        <a:xfrm>
          <a:off x="1073489" y="0"/>
          <a:ext cx="1147643" cy="981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59CF6C-5E11-4D81-8E7D-F81A218BECE6}">
      <dsp:nvSpPr>
        <dsp:cNvPr id="0" name=""/>
        <dsp:cNvSpPr/>
      </dsp:nvSpPr>
      <dsp:spPr>
        <a:xfrm>
          <a:off x="7820" y="1134120"/>
          <a:ext cx="3278982" cy="420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b="1" kern="1200"/>
            <a:t>3.2.1 Business Understanding</a:t>
          </a:r>
          <a:endParaRPr lang="en-US" sz="2400" kern="1200"/>
        </a:p>
      </dsp:txBody>
      <dsp:txXfrm>
        <a:off x="7820" y="1134120"/>
        <a:ext cx="3278982" cy="420501"/>
      </dsp:txXfrm>
    </dsp:sp>
    <dsp:sp modelId="{E0B5F67E-545A-45B4-B929-8B3C08F721C2}">
      <dsp:nvSpPr>
        <dsp:cNvPr id="0" name=""/>
        <dsp:cNvSpPr/>
      </dsp:nvSpPr>
      <dsp:spPr>
        <a:xfrm>
          <a:off x="7820" y="1625762"/>
          <a:ext cx="3278982" cy="253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Understand the context of blockchain technology.</a:t>
          </a:r>
        </a:p>
        <a:p>
          <a:pPr marL="0" lvl="0" indent="0" algn="ctr" defTabSz="755650">
            <a:lnSpc>
              <a:spcPct val="90000"/>
            </a:lnSpc>
            <a:spcBef>
              <a:spcPct val="0"/>
            </a:spcBef>
            <a:spcAft>
              <a:spcPct val="35000"/>
            </a:spcAft>
            <a:buNone/>
          </a:pPr>
          <a:r>
            <a:rPr lang="en-US" sz="1700" kern="1200"/>
            <a:t>Scope out implementations of blockchain technology and their applications.</a:t>
          </a:r>
        </a:p>
        <a:p>
          <a:pPr marL="0" lvl="0" indent="0" algn="ctr" defTabSz="755650">
            <a:lnSpc>
              <a:spcPct val="90000"/>
            </a:lnSpc>
            <a:spcBef>
              <a:spcPct val="0"/>
            </a:spcBef>
            <a:spcAft>
              <a:spcPct val="35000"/>
            </a:spcAft>
            <a:buNone/>
          </a:pPr>
          <a:r>
            <a:rPr lang="en-US" sz="1700" kern="1200"/>
            <a:t>Conduct literature reviews to comprehend existing research in fraud detection within financial transactions, including database-based and blockchain-based approaches.</a:t>
          </a:r>
        </a:p>
        <a:p>
          <a:pPr marL="0" lvl="0" indent="0" algn="ctr" defTabSz="755650">
            <a:lnSpc>
              <a:spcPct val="90000"/>
            </a:lnSpc>
            <a:spcBef>
              <a:spcPct val="0"/>
            </a:spcBef>
            <a:spcAft>
              <a:spcPct val="35000"/>
            </a:spcAft>
            <a:buNone/>
          </a:pPr>
          <a:r>
            <a:rPr lang="en-US" sz="1700" kern="1200"/>
            <a:t>Make a research project proposal to justify the need for the study.</a:t>
          </a:r>
        </a:p>
      </dsp:txBody>
      <dsp:txXfrm>
        <a:off x="7820" y="1625762"/>
        <a:ext cx="3278982" cy="2534757"/>
      </dsp:txXfrm>
    </dsp:sp>
    <dsp:sp modelId="{5871FC92-4690-40CA-9696-8DE87BA31318}">
      <dsp:nvSpPr>
        <dsp:cNvPr id="0" name=""/>
        <dsp:cNvSpPr/>
      </dsp:nvSpPr>
      <dsp:spPr>
        <a:xfrm>
          <a:off x="4926294" y="0"/>
          <a:ext cx="1147643" cy="981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89C84D-91C7-4764-8C30-FB34E61373D0}">
      <dsp:nvSpPr>
        <dsp:cNvPr id="0" name=""/>
        <dsp:cNvSpPr/>
      </dsp:nvSpPr>
      <dsp:spPr>
        <a:xfrm>
          <a:off x="3860624" y="1134120"/>
          <a:ext cx="3278982" cy="420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b="1" kern="1200"/>
            <a:t>3.2.2 Data Understanding</a:t>
          </a:r>
          <a:endParaRPr lang="en-US" sz="2400" kern="1200"/>
        </a:p>
      </dsp:txBody>
      <dsp:txXfrm>
        <a:off x="3860624" y="1134120"/>
        <a:ext cx="3278982" cy="420501"/>
      </dsp:txXfrm>
    </dsp:sp>
    <dsp:sp modelId="{D05D7401-DB45-429D-A49A-927B6178B8DC}">
      <dsp:nvSpPr>
        <dsp:cNvPr id="0" name=""/>
        <dsp:cNvSpPr/>
      </dsp:nvSpPr>
      <dsp:spPr>
        <a:xfrm>
          <a:off x="3860624" y="1625762"/>
          <a:ext cx="3278982" cy="253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Source the dataset identified through literature review.</a:t>
          </a:r>
        </a:p>
        <a:p>
          <a:pPr marL="0" lvl="0" indent="0" algn="ctr" defTabSz="755650">
            <a:lnSpc>
              <a:spcPct val="90000"/>
            </a:lnSpc>
            <a:spcBef>
              <a:spcPct val="0"/>
            </a:spcBef>
            <a:spcAft>
              <a:spcPct val="35000"/>
            </a:spcAft>
            <a:buNone/>
          </a:pPr>
          <a:r>
            <a:rPr lang="en-US" sz="1700" kern="1200"/>
            <a:t>Understand the chosen dataset, including its scope, features, and target variable.</a:t>
          </a:r>
        </a:p>
        <a:p>
          <a:pPr marL="0" lvl="0" indent="0" algn="ctr" defTabSz="755650">
            <a:lnSpc>
              <a:spcPct val="90000"/>
            </a:lnSpc>
            <a:spcBef>
              <a:spcPct val="0"/>
            </a:spcBef>
            <a:spcAft>
              <a:spcPct val="35000"/>
            </a:spcAft>
            <a:buNone/>
          </a:pPr>
          <a:r>
            <a:rPr lang="en-US" sz="1700" kern="1200"/>
            <a:t>Verify data integrity and quality.</a:t>
          </a:r>
        </a:p>
        <a:p>
          <a:pPr marL="0" lvl="0" indent="0" algn="ctr" defTabSz="755650">
            <a:lnSpc>
              <a:spcPct val="90000"/>
            </a:lnSpc>
            <a:spcBef>
              <a:spcPct val="0"/>
            </a:spcBef>
            <a:spcAft>
              <a:spcPct val="35000"/>
            </a:spcAft>
            <a:buNone/>
          </a:pPr>
          <a:r>
            <a:rPr lang="en-US" sz="1700" kern="1200"/>
            <a:t>Ensure alignment of dataset implementation with literature review findings.</a:t>
          </a:r>
        </a:p>
      </dsp:txBody>
      <dsp:txXfrm>
        <a:off x="3860624" y="1625762"/>
        <a:ext cx="3278982" cy="2534757"/>
      </dsp:txXfrm>
    </dsp:sp>
    <dsp:sp modelId="{0CF5368D-7C2E-441E-BC15-3BB6AC6F45ED}">
      <dsp:nvSpPr>
        <dsp:cNvPr id="0" name=""/>
        <dsp:cNvSpPr/>
      </dsp:nvSpPr>
      <dsp:spPr>
        <a:xfrm>
          <a:off x="8779098" y="0"/>
          <a:ext cx="1147643" cy="9811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71AD4A-BF48-4107-BEFA-C55DF5A0728E}">
      <dsp:nvSpPr>
        <dsp:cNvPr id="0" name=""/>
        <dsp:cNvSpPr/>
      </dsp:nvSpPr>
      <dsp:spPr>
        <a:xfrm>
          <a:off x="7713429" y="1134120"/>
          <a:ext cx="3278982" cy="420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b="1" kern="1200"/>
            <a:t>3.2.3 Data Preparation</a:t>
          </a:r>
          <a:endParaRPr lang="en-US" sz="2400" kern="1200"/>
        </a:p>
      </dsp:txBody>
      <dsp:txXfrm>
        <a:off x="7713429" y="1134120"/>
        <a:ext cx="3278982" cy="420501"/>
      </dsp:txXfrm>
    </dsp:sp>
    <dsp:sp modelId="{70DB7525-6472-4CA7-BA5C-B486595B4B29}">
      <dsp:nvSpPr>
        <dsp:cNvPr id="0" name=""/>
        <dsp:cNvSpPr/>
      </dsp:nvSpPr>
      <dsp:spPr>
        <a:xfrm>
          <a:off x="7713429" y="1625762"/>
          <a:ext cx="3278982" cy="253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Load the dataset and explore its features and distributions.</a:t>
          </a:r>
        </a:p>
        <a:p>
          <a:pPr marL="0" lvl="0" indent="0" algn="ctr" defTabSz="755650">
            <a:lnSpc>
              <a:spcPct val="90000"/>
            </a:lnSpc>
            <a:spcBef>
              <a:spcPct val="0"/>
            </a:spcBef>
            <a:spcAft>
              <a:spcPct val="35000"/>
            </a:spcAft>
            <a:buNone/>
          </a:pPr>
          <a:r>
            <a:rPr lang="en-US" sz="1700" kern="1200"/>
            <a:t>Clean the data, perform feature engineering, imputation, and balancing.</a:t>
          </a:r>
        </a:p>
        <a:p>
          <a:pPr marL="0" lvl="0" indent="0" algn="ctr" defTabSz="755650">
            <a:lnSpc>
              <a:spcPct val="90000"/>
            </a:lnSpc>
            <a:spcBef>
              <a:spcPct val="0"/>
            </a:spcBef>
            <a:spcAft>
              <a:spcPct val="35000"/>
            </a:spcAft>
            <a:buNone/>
          </a:pPr>
          <a:r>
            <a:rPr lang="en-US" sz="1700" kern="1200"/>
            <a:t>Justify data transformations to ensure high-quality input for modeling.</a:t>
          </a:r>
        </a:p>
      </dsp:txBody>
      <dsp:txXfrm>
        <a:off x="7713429" y="1625762"/>
        <a:ext cx="3278982" cy="25347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DEDAD-0449-411A-8B07-812B13C55424}">
      <dsp:nvSpPr>
        <dsp:cNvPr id="0" name=""/>
        <dsp:cNvSpPr/>
      </dsp:nvSpPr>
      <dsp:spPr>
        <a:xfrm>
          <a:off x="2241" y="865319"/>
          <a:ext cx="850500" cy="85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559A7-E243-46BC-A03C-0C1BF0E63412}">
      <dsp:nvSpPr>
        <dsp:cNvPr id="0" name=""/>
        <dsp:cNvSpPr/>
      </dsp:nvSpPr>
      <dsp:spPr>
        <a:xfrm>
          <a:off x="2241" y="1820304"/>
          <a:ext cx="2430000" cy="36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b="1" kern="1200"/>
            <a:t>3.2.4 Modeling</a:t>
          </a:r>
          <a:endParaRPr lang="en-US" sz="1500" kern="1200"/>
        </a:p>
      </dsp:txBody>
      <dsp:txXfrm>
        <a:off x="2241" y="1820304"/>
        <a:ext cx="2430000" cy="364500"/>
      </dsp:txXfrm>
    </dsp:sp>
    <dsp:sp modelId="{8773248B-6B92-41A2-A15F-A46B3BE43B88}">
      <dsp:nvSpPr>
        <dsp:cNvPr id="0" name=""/>
        <dsp:cNvSpPr/>
      </dsp:nvSpPr>
      <dsp:spPr>
        <a:xfrm>
          <a:off x="2241" y="2233401"/>
          <a:ext cx="2430000" cy="106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Generate models using various techniques identified in the literature review.</a:t>
          </a:r>
        </a:p>
        <a:p>
          <a:pPr marL="0" lvl="0" indent="0" algn="l" defTabSz="488950">
            <a:lnSpc>
              <a:spcPct val="90000"/>
            </a:lnSpc>
            <a:spcBef>
              <a:spcPct val="0"/>
            </a:spcBef>
            <a:spcAft>
              <a:spcPct val="35000"/>
            </a:spcAft>
            <a:buNone/>
          </a:pPr>
          <a:r>
            <a:rPr lang="en-US" sz="1100" kern="1200"/>
            <a:t>Incorporate hyperparameters and perform grid search with multiple fold cross-validation.</a:t>
          </a:r>
        </a:p>
        <a:p>
          <a:pPr marL="0" lvl="0" indent="0" algn="l" defTabSz="488950">
            <a:lnSpc>
              <a:spcPct val="90000"/>
            </a:lnSpc>
            <a:spcBef>
              <a:spcPct val="0"/>
            </a:spcBef>
            <a:spcAft>
              <a:spcPct val="35000"/>
            </a:spcAft>
            <a:buNone/>
          </a:pPr>
          <a:r>
            <a:rPr lang="en-US" sz="1100" kern="1200"/>
            <a:t>Ensure integrity of model performance based on existing research.</a:t>
          </a:r>
        </a:p>
      </dsp:txBody>
      <dsp:txXfrm>
        <a:off x="2241" y="2233401"/>
        <a:ext cx="2430000" cy="1061799"/>
      </dsp:txXfrm>
    </dsp:sp>
    <dsp:sp modelId="{443FE425-5833-4036-A62C-3FB0F27C4E0B}">
      <dsp:nvSpPr>
        <dsp:cNvPr id="0" name=""/>
        <dsp:cNvSpPr/>
      </dsp:nvSpPr>
      <dsp:spPr>
        <a:xfrm>
          <a:off x="2857491" y="865319"/>
          <a:ext cx="850500" cy="85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61B15B-1B28-4C90-A353-AE0C517701B8}">
      <dsp:nvSpPr>
        <dsp:cNvPr id="0" name=""/>
        <dsp:cNvSpPr/>
      </dsp:nvSpPr>
      <dsp:spPr>
        <a:xfrm>
          <a:off x="2857491" y="1820304"/>
          <a:ext cx="2430000" cy="36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b="1" kern="1200"/>
            <a:t>3.2.5 Evaluation</a:t>
          </a:r>
          <a:endParaRPr lang="en-US" sz="1500" kern="1200"/>
        </a:p>
      </dsp:txBody>
      <dsp:txXfrm>
        <a:off x="2857491" y="1820304"/>
        <a:ext cx="2430000" cy="364500"/>
      </dsp:txXfrm>
    </dsp:sp>
    <dsp:sp modelId="{55F04448-2D74-48FB-B56D-084D8A933CC6}">
      <dsp:nvSpPr>
        <dsp:cNvPr id="0" name=""/>
        <dsp:cNvSpPr/>
      </dsp:nvSpPr>
      <dsp:spPr>
        <a:xfrm>
          <a:off x="2857491" y="2233401"/>
          <a:ext cx="2430000" cy="106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Evaluate model performance using metrics such as confusion matrix, accuracy, precision, recall, F1 score, and AUC-ROC score.</a:t>
          </a:r>
        </a:p>
        <a:p>
          <a:pPr marL="0" lvl="0" indent="0" algn="l" defTabSz="488950">
            <a:lnSpc>
              <a:spcPct val="90000"/>
            </a:lnSpc>
            <a:spcBef>
              <a:spcPct val="0"/>
            </a:spcBef>
            <a:spcAft>
              <a:spcPct val="35000"/>
            </a:spcAft>
            <a:buNone/>
          </a:pPr>
          <a:r>
            <a:rPr lang="en-US" sz="1100" kern="1200"/>
            <a:t>Review the modeling process and results.</a:t>
          </a:r>
        </a:p>
      </dsp:txBody>
      <dsp:txXfrm>
        <a:off x="2857491" y="2233401"/>
        <a:ext cx="2430000" cy="1061799"/>
      </dsp:txXfrm>
    </dsp:sp>
    <dsp:sp modelId="{30A28C31-288B-43E2-9E8D-C38D40E2103C}">
      <dsp:nvSpPr>
        <dsp:cNvPr id="0" name=""/>
        <dsp:cNvSpPr/>
      </dsp:nvSpPr>
      <dsp:spPr>
        <a:xfrm>
          <a:off x="5712741" y="865319"/>
          <a:ext cx="850500" cy="850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97C4BC-F8C3-4843-A475-54747C8AEB73}">
      <dsp:nvSpPr>
        <dsp:cNvPr id="0" name=""/>
        <dsp:cNvSpPr/>
      </dsp:nvSpPr>
      <dsp:spPr>
        <a:xfrm>
          <a:off x="5712741" y="1820304"/>
          <a:ext cx="2430000" cy="36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b="1" kern="1200"/>
            <a:t>3.2.6 Deployment Visualization</a:t>
          </a:r>
          <a:endParaRPr lang="en-US" sz="1500" kern="1200"/>
        </a:p>
      </dsp:txBody>
      <dsp:txXfrm>
        <a:off x="5712741" y="1820304"/>
        <a:ext cx="2430000" cy="364500"/>
      </dsp:txXfrm>
    </dsp:sp>
    <dsp:sp modelId="{3C92D38F-4B94-44FF-A651-C9A5632B3382}">
      <dsp:nvSpPr>
        <dsp:cNvPr id="0" name=""/>
        <dsp:cNvSpPr/>
      </dsp:nvSpPr>
      <dsp:spPr>
        <a:xfrm>
          <a:off x="5712741" y="2233401"/>
          <a:ext cx="2430000" cy="106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Deploy the built models.</a:t>
          </a:r>
        </a:p>
        <a:p>
          <a:pPr marL="0" lvl="0" indent="0" algn="l" defTabSz="488950">
            <a:lnSpc>
              <a:spcPct val="90000"/>
            </a:lnSpc>
            <a:spcBef>
              <a:spcPct val="0"/>
            </a:spcBef>
            <a:spcAft>
              <a:spcPct val="35000"/>
            </a:spcAft>
            <a:buNone/>
          </a:pPr>
          <a:r>
            <a:rPr lang="en-US" sz="1100" kern="1200"/>
            <a:t>Visualize the performance of the final model(s) and provide analysis and findings.</a:t>
          </a:r>
        </a:p>
        <a:p>
          <a:pPr marL="0" lvl="0" indent="0" algn="l" defTabSz="488950">
            <a:lnSpc>
              <a:spcPct val="90000"/>
            </a:lnSpc>
            <a:spcBef>
              <a:spcPct val="0"/>
            </a:spcBef>
            <a:spcAft>
              <a:spcPct val="35000"/>
            </a:spcAft>
            <a:buNone/>
          </a:pPr>
          <a:r>
            <a:rPr lang="en-US" sz="1100" kern="1200"/>
            <a:t>Create tables with performance metrics for benchmarking and validation.</a:t>
          </a:r>
        </a:p>
      </dsp:txBody>
      <dsp:txXfrm>
        <a:off x="5712741" y="2233401"/>
        <a:ext cx="2430000" cy="1061799"/>
      </dsp:txXfrm>
    </dsp:sp>
    <dsp:sp modelId="{1FDBE4DE-6D08-4A19-9C3F-E9B455193E6E}">
      <dsp:nvSpPr>
        <dsp:cNvPr id="0" name=""/>
        <dsp:cNvSpPr/>
      </dsp:nvSpPr>
      <dsp:spPr>
        <a:xfrm>
          <a:off x="8567991" y="865319"/>
          <a:ext cx="850500" cy="8505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D18648-55A7-43A3-915B-F5A944F5A677}">
      <dsp:nvSpPr>
        <dsp:cNvPr id="0" name=""/>
        <dsp:cNvSpPr/>
      </dsp:nvSpPr>
      <dsp:spPr>
        <a:xfrm>
          <a:off x="8567991" y="1820304"/>
          <a:ext cx="2430000" cy="36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b="1" kern="1200"/>
            <a:t>3.2.7 Documentation &amp; Submission</a:t>
          </a:r>
          <a:endParaRPr lang="en-US" sz="1500" kern="1200"/>
        </a:p>
      </dsp:txBody>
      <dsp:txXfrm>
        <a:off x="8567991" y="1820304"/>
        <a:ext cx="2430000" cy="364500"/>
      </dsp:txXfrm>
    </dsp:sp>
    <dsp:sp modelId="{77CB4C31-A617-4C3A-A0A9-31D47EBA4B56}">
      <dsp:nvSpPr>
        <dsp:cNvPr id="0" name=""/>
        <dsp:cNvSpPr/>
      </dsp:nvSpPr>
      <dsp:spPr>
        <a:xfrm>
          <a:off x="8567991" y="2233401"/>
          <a:ext cx="2430000" cy="106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Organize final documentation of the project stages.</a:t>
          </a:r>
        </a:p>
        <a:p>
          <a:pPr marL="0" lvl="0" indent="0" algn="l" defTabSz="488950">
            <a:lnSpc>
              <a:spcPct val="90000"/>
            </a:lnSpc>
            <a:spcBef>
              <a:spcPct val="0"/>
            </a:spcBef>
            <a:spcAft>
              <a:spcPct val="35000"/>
            </a:spcAft>
            <a:buNone/>
          </a:pPr>
          <a:r>
            <a:rPr lang="en-US" sz="1100" kern="1200"/>
            <a:t>Prepare formal documentation and presentations to share the results.</a:t>
          </a:r>
        </a:p>
        <a:p>
          <a:pPr marL="0" lvl="0" indent="0" algn="l" defTabSz="488950">
            <a:lnSpc>
              <a:spcPct val="90000"/>
            </a:lnSpc>
            <a:spcBef>
              <a:spcPct val="0"/>
            </a:spcBef>
            <a:spcAft>
              <a:spcPct val="35000"/>
            </a:spcAft>
            <a:buNone/>
          </a:pPr>
          <a:r>
            <a:rPr lang="en-US" sz="1100" kern="1200"/>
            <a:t>Provide avenues for further contributions and research based on the documented findings.</a:t>
          </a:r>
        </a:p>
      </dsp:txBody>
      <dsp:txXfrm>
        <a:off x="8567991" y="2233401"/>
        <a:ext cx="2430000" cy="106179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9A1A6-6309-488F-A875-C64A56E03B63}">
      <dsp:nvSpPr>
        <dsp:cNvPr id="0" name=""/>
        <dsp:cNvSpPr/>
      </dsp:nvSpPr>
      <dsp:spPr>
        <a:xfrm>
          <a:off x="1069162" y="571584"/>
          <a:ext cx="1148765" cy="1148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999227-0E2D-4B5B-88F0-98E3348E65E7}">
      <dsp:nvSpPr>
        <dsp:cNvPr id="0" name=""/>
        <dsp:cNvSpPr/>
      </dsp:nvSpPr>
      <dsp:spPr>
        <a:xfrm>
          <a:off x="2451" y="1850096"/>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Blockchain Technology in Fraud Detection:</a:t>
          </a:r>
        </a:p>
      </dsp:txBody>
      <dsp:txXfrm>
        <a:off x="2451" y="1850096"/>
        <a:ext cx="3282187" cy="492328"/>
      </dsp:txXfrm>
    </dsp:sp>
    <dsp:sp modelId="{63D4F927-1D70-41BC-ACF8-D0AF05325E72}">
      <dsp:nvSpPr>
        <dsp:cNvPr id="0" name=""/>
        <dsp:cNvSpPr/>
      </dsp:nvSpPr>
      <dsp:spPr>
        <a:xfrm>
          <a:off x="2451" y="2402771"/>
          <a:ext cx="3282187" cy="118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Blockchain technology has emerged as a critical tool in combating fraud in the finance industry.</a:t>
          </a:r>
        </a:p>
        <a:p>
          <a:pPr marL="0" lvl="0" indent="0" algn="ctr" defTabSz="577850">
            <a:lnSpc>
              <a:spcPct val="90000"/>
            </a:lnSpc>
            <a:spcBef>
              <a:spcPct val="0"/>
            </a:spcBef>
            <a:spcAft>
              <a:spcPct val="35000"/>
            </a:spcAft>
            <a:buNone/>
          </a:pPr>
          <a:r>
            <a:rPr lang="en-US" sz="1300" kern="1200"/>
            <a:t>Extensive efforts have been made to understand blockchain's potential in fraud detection, leading to ongoing research and development.</a:t>
          </a:r>
        </a:p>
      </dsp:txBody>
      <dsp:txXfrm>
        <a:off x="2451" y="2402771"/>
        <a:ext cx="3282187" cy="1186164"/>
      </dsp:txXfrm>
    </dsp:sp>
    <dsp:sp modelId="{9F123DFB-15AF-4E31-A783-A50E452FE0B3}">
      <dsp:nvSpPr>
        <dsp:cNvPr id="0" name=""/>
        <dsp:cNvSpPr/>
      </dsp:nvSpPr>
      <dsp:spPr>
        <a:xfrm>
          <a:off x="4925733" y="571584"/>
          <a:ext cx="1148765" cy="11487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728CC1-D365-4699-9B76-C42BC9D20217}">
      <dsp:nvSpPr>
        <dsp:cNvPr id="0" name=""/>
        <dsp:cNvSpPr/>
      </dsp:nvSpPr>
      <dsp:spPr>
        <a:xfrm>
          <a:off x="3859022" y="1850096"/>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Challenges and Discoveries:</a:t>
          </a:r>
        </a:p>
      </dsp:txBody>
      <dsp:txXfrm>
        <a:off x="3859022" y="1850096"/>
        <a:ext cx="3282187" cy="492328"/>
      </dsp:txXfrm>
    </dsp:sp>
    <dsp:sp modelId="{ED7E6B8D-0B66-4F41-86BE-012AFC9178B5}">
      <dsp:nvSpPr>
        <dsp:cNvPr id="0" name=""/>
        <dsp:cNvSpPr/>
      </dsp:nvSpPr>
      <dsp:spPr>
        <a:xfrm>
          <a:off x="3859022" y="2402771"/>
          <a:ext cx="3282187" cy="118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The complexity of blockchain transactions and the need for in-depth analysis pose challenges.</a:t>
          </a:r>
        </a:p>
        <a:p>
          <a:pPr marL="0" lvl="0" indent="0" algn="ctr" defTabSz="577850">
            <a:lnSpc>
              <a:spcPct val="90000"/>
            </a:lnSpc>
            <a:spcBef>
              <a:spcPct val="0"/>
            </a:spcBef>
            <a:spcAft>
              <a:spcPct val="35000"/>
            </a:spcAft>
            <a:buNone/>
          </a:pPr>
          <a:r>
            <a:rPr lang="en-US" sz="1300" kern="1200"/>
            <a:t>Data scientists have delved into feature engineering, visualization, and model implementation to address these challenges.</a:t>
          </a:r>
        </a:p>
      </dsp:txBody>
      <dsp:txXfrm>
        <a:off x="3859022" y="2402771"/>
        <a:ext cx="3282187" cy="1186164"/>
      </dsp:txXfrm>
    </dsp:sp>
    <dsp:sp modelId="{342BD065-DFD8-44BF-A74E-A8277CD4F29F}">
      <dsp:nvSpPr>
        <dsp:cNvPr id="0" name=""/>
        <dsp:cNvSpPr/>
      </dsp:nvSpPr>
      <dsp:spPr>
        <a:xfrm>
          <a:off x="8782303" y="571584"/>
          <a:ext cx="1148765" cy="1148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8A4B21-0D53-418E-ADAA-B4ADC5C21AEF}">
      <dsp:nvSpPr>
        <dsp:cNvPr id="0" name=""/>
        <dsp:cNvSpPr/>
      </dsp:nvSpPr>
      <dsp:spPr>
        <a:xfrm>
          <a:off x="7715592" y="1850096"/>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Feature Engineering and Model Implementation:</a:t>
          </a:r>
        </a:p>
      </dsp:txBody>
      <dsp:txXfrm>
        <a:off x="7715592" y="1850096"/>
        <a:ext cx="3282187" cy="492328"/>
      </dsp:txXfrm>
    </dsp:sp>
    <dsp:sp modelId="{C13553CA-E85A-4DA3-B717-187CC3FC83D2}">
      <dsp:nvSpPr>
        <dsp:cNvPr id="0" name=""/>
        <dsp:cNvSpPr/>
      </dsp:nvSpPr>
      <dsp:spPr>
        <a:xfrm>
          <a:off x="7715592" y="2402771"/>
          <a:ext cx="3282187" cy="118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Extensive feature engineering, data cleaning, and balancing have been performed to compare machine learning models effectively.</a:t>
          </a:r>
        </a:p>
        <a:p>
          <a:pPr marL="0" lvl="0" indent="0" algn="ctr" defTabSz="577850">
            <a:lnSpc>
              <a:spcPct val="90000"/>
            </a:lnSpc>
            <a:spcBef>
              <a:spcPct val="0"/>
            </a:spcBef>
            <a:spcAft>
              <a:spcPct val="35000"/>
            </a:spcAft>
            <a:buNone/>
          </a:pPr>
          <a:r>
            <a:rPr lang="en-US" sz="1300" kern="1200"/>
            <a:t>Neural networks have shown promise in fraud detection, with the potential to outperform traditional algorithms.</a:t>
          </a:r>
        </a:p>
      </dsp:txBody>
      <dsp:txXfrm>
        <a:off x="7715592" y="2402771"/>
        <a:ext cx="3282187" cy="11861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FC3BA-7E0D-4124-B483-C0D0F8BDF167}">
      <dsp:nvSpPr>
        <dsp:cNvPr id="0" name=""/>
        <dsp:cNvSpPr/>
      </dsp:nvSpPr>
      <dsp:spPr>
        <a:xfrm>
          <a:off x="2451" y="571584"/>
          <a:ext cx="1148765" cy="1148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2A0783-4E72-401E-8068-6FF25A3C5FE9}">
      <dsp:nvSpPr>
        <dsp:cNvPr id="0" name=""/>
        <dsp:cNvSpPr/>
      </dsp:nvSpPr>
      <dsp:spPr>
        <a:xfrm>
          <a:off x="2451" y="1850096"/>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Future Directions:</a:t>
          </a:r>
        </a:p>
      </dsp:txBody>
      <dsp:txXfrm>
        <a:off x="2451" y="1850096"/>
        <a:ext cx="3282187" cy="492328"/>
      </dsp:txXfrm>
    </dsp:sp>
    <dsp:sp modelId="{081BF1F1-FEF5-468B-BABF-21A630F98937}">
      <dsp:nvSpPr>
        <dsp:cNvPr id="0" name=""/>
        <dsp:cNvSpPr/>
      </dsp:nvSpPr>
      <dsp:spPr>
        <a:xfrm>
          <a:off x="2451" y="2402771"/>
          <a:ext cx="3282187" cy="118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Further research is needed in fraud and anomaly detection, particularly in Anti-Money Laundering.</a:t>
          </a:r>
        </a:p>
        <a:p>
          <a:pPr marL="0" lvl="0" indent="0" algn="l" defTabSz="577850">
            <a:lnSpc>
              <a:spcPct val="90000"/>
            </a:lnSpc>
            <a:spcBef>
              <a:spcPct val="0"/>
            </a:spcBef>
            <a:spcAft>
              <a:spcPct val="35000"/>
            </a:spcAft>
            <a:buNone/>
          </a:pPr>
          <a:r>
            <a:rPr lang="en-US" sz="1300" kern="1200"/>
            <a:t>Trust within industries requires addressing concerns, developing robust models, and setting standards for financial transaction systems.</a:t>
          </a:r>
        </a:p>
      </dsp:txBody>
      <dsp:txXfrm>
        <a:off x="2451" y="2402771"/>
        <a:ext cx="3282187" cy="1186164"/>
      </dsp:txXfrm>
    </dsp:sp>
    <dsp:sp modelId="{2EA844C1-1505-4510-8351-6AE951E90A6E}">
      <dsp:nvSpPr>
        <dsp:cNvPr id="0" name=""/>
        <dsp:cNvSpPr/>
      </dsp:nvSpPr>
      <dsp:spPr>
        <a:xfrm>
          <a:off x="3859022" y="571584"/>
          <a:ext cx="1148765" cy="11487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D9CAF4-D68E-42C0-9214-F24C7ED78FE7}">
      <dsp:nvSpPr>
        <dsp:cNvPr id="0" name=""/>
        <dsp:cNvSpPr/>
      </dsp:nvSpPr>
      <dsp:spPr>
        <a:xfrm>
          <a:off x="3859022" y="1850096"/>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Model Performance and Improvement:</a:t>
          </a:r>
        </a:p>
      </dsp:txBody>
      <dsp:txXfrm>
        <a:off x="3859022" y="1850096"/>
        <a:ext cx="3282187" cy="492328"/>
      </dsp:txXfrm>
    </dsp:sp>
    <dsp:sp modelId="{ADF51FB6-5103-446A-AF75-B548CC494028}">
      <dsp:nvSpPr>
        <dsp:cNvPr id="0" name=""/>
        <dsp:cNvSpPr/>
      </dsp:nvSpPr>
      <dsp:spPr>
        <a:xfrm>
          <a:off x="3859022" y="2402771"/>
          <a:ext cx="3282187" cy="118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Deep Neural Networks (DNN) have demonstrated strong capabilities in detecting fraudulent transactions.</a:t>
          </a:r>
        </a:p>
        <a:p>
          <a:pPr marL="0" lvl="0" indent="0" algn="l" defTabSz="577850">
            <a:lnSpc>
              <a:spcPct val="90000"/>
            </a:lnSpc>
            <a:spcBef>
              <a:spcPct val="0"/>
            </a:spcBef>
            <a:spcAft>
              <a:spcPct val="35000"/>
            </a:spcAft>
            <a:buNone/>
          </a:pPr>
          <a:r>
            <a:rPr lang="en-US" sz="1300" kern="1200"/>
            <a:t>The model's hyperparameters are customizable, allowing for further optimization and improvement.</a:t>
          </a:r>
        </a:p>
      </dsp:txBody>
      <dsp:txXfrm>
        <a:off x="3859022" y="2402771"/>
        <a:ext cx="3282187" cy="1186164"/>
      </dsp:txXfrm>
    </dsp:sp>
    <dsp:sp modelId="{EE027776-6651-468D-BA02-4022C97C30B2}">
      <dsp:nvSpPr>
        <dsp:cNvPr id="0" name=""/>
        <dsp:cNvSpPr/>
      </dsp:nvSpPr>
      <dsp:spPr>
        <a:xfrm>
          <a:off x="7715592" y="571584"/>
          <a:ext cx="1148765" cy="1148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216A95-C2BF-40FA-BDFF-483C66F63E48}">
      <dsp:nvSpPr>
        <dsp:cNvPr id="0" name=""/>
        <dsp:cNvSpPr/>
      </dsp:nvSpPr>
      <dsp:spPr>
        <a:xfrm>
          <a:off x="7715592" y="1850096"/>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Implications and Future Research:</a:t>
          </a:r>
        </a:p>
      </dsp:txBody>
      <dsp:txXfrm>
        <a:off x="7715592" y="1850096"/>
        <a:ext cx="3282187" cy="492328"/>
      </dsp:txXfrm>
    </dsp:sp>
    <dsp:sp modelId="{884E5FDB-4963-44E0-88DF-A836736CCB71}">
      <dsp:nvSpPr>
        <dsp:cNvPr id="0" name=""/>
        <dsp:cNvSpPr/>
      </dsp:nvSpPr>
      <dsp:spPr>
        <a:xfrm>
          <a:off x="7715592" y="2402771"/>
          <a:ext cx="3282187" cy="118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DNN's performance exceeds expectations and showcases its potential in fraud detection across various domains.</a:t>
          </a:r>
        </a:p>
        <a:p>
          <a:pPr marL="0" lvl="0" indent="0" algn="l" defTabSz="577850">
            <a:lnSpc>
              <a:spcPct val="90000"/>
            </a:lnSpc>
            <a:spcBef>
              <a:spcPct val="0"/>
            </a:spcBef>
            <a:spcAft>
              <a:spcPct val="35000"/>
            </a:spcAft>
            <a:buNone/>
          </a:pPr>
          <a:r>
            <a:rPr lang="en-US" sz="1300" kern="1200"/>
            <a:t>Future research will focus on optimizing the model and exploring its applicability in other areas beyond Ethereum blockchain transactions.</a:t>
          </a:r>
        </a:p>
      </dsp:txBody>
      <dsp:txXfrm>
        <a:off x="7715592" y="2402771"/>
        <a:ext cx="3282187" cy="1186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24399-71D1-4134-B53E-A009B126F80C}">
      <dsp:nvSpPr>
        <dsp:cNvPr id="0" name=""/>
        <dsp:cNvSpPr/>
      </dsp:nvSpPr>
      <dsp:spPr>
        <a:xfrm>
          <a:off x="3088" y="55500"/>
          <a:ext cx="1640903" cy="51395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a:t>Distributed Ledger:</a:t>
          </a:r>
          <a:endParaRPr lang="en-US" sz="1400" kern="1200"/>
        </a:p>
      </dsp:txBody>
      <dsp:txXfrm>
        <a:off x="3088" y="55500"/>
        <a:ext cx="1640903" cy="513958"/>
      </dsp:txXfrm>
    </dsp:sp>
    <dsp:sp modelId="{D02A10F3-E07F-470A-AFFF-A19560F90DB8}">
      <dsp:nvSpPr>
        <dsp:cNvPr id="0" name=""/>
        <dsp:cNvSpPr/>
      </dsp:nvSpPr>
      <dsp:spPr>
        <a:xfrm>
          <a:off x="3088" y="569459"/>
          <a:ext cx="1640903" cy="3535560"/>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Blockchain is like a distributed ledger.</a:t>
          </a:r>
        </a:p>
        <a:p>
          <a:pPr marL="114300" lvl="1" indent="-114300" algn="l" defTabSz="622300">
            <a:lnSpc>
              <a:spcPct val="90000"/>
            </a:lnSpc>
            <a:spcBef>
              <a:spcPct val="0"/>
            </a:spcBef>
            <a:spcAft>
              <a:spcPct val="15000"/>
            </a:spcAft>
            <a:buChar char="•"/>
          </a:pPr>
          <a:r>
            <a:rPr lang="en-US" sz="1400" kern="1200"/>
            <a:t>Records transactions like purchases, sales, receipts, and payments.</a:t>
          </a:r>
        </a:p>
        <a:p>
          <a:pPr marL="114300" lvl="1" indent="-114300" algn="l" defTabSz="622300">
            <a:lnSpc>
              <a:spcPct val="90000"/>
            </a:lnSpc>
            <a:spcBef>
              <a:spcPct val="0"/>
            </a:spcBef>
            <a:spcAft>
              <a:spcPct val="15000"/>
            </a:spcAft>
            <a:buChar char="•"/>
          </a:pPr>
          <a:r>
            <a:rPr lang="en-US" sz="1400" kern="1200"/>
            <a:t>Immutable and visible to everyone.</a:t>
          </a:r>
        </a:p>
        <a:p>
          <a:pPr marL="114300" lvl="1" indent="-114300" algn="l" defTabSz="622300">
            <a:lnSpc>
              <a:spcPct val="90000"/>
            </a:lnSpc>
            <a:spcBef>
              <a:spcPct val="0"/>
            </a:spcBef>
            <a:spcAft>
              <a:spcPct val="15000"/>
            </a:spcAft>
            <a:buChar char="•"/>
          </a:pPr>
          <a:r>
            <a:rPr lang="en-US" sz="1400" kern="1200"/>
            <a:t>Transactions are blocks linked together, forming a chain.</a:t>
          </a:r>
        </a:p>
        <a:p>
          <a:pPr marL="114300" lvl="1" indent="-114300" algn="l" defTabSz="622300">
            <a:lnSpc>
              <a:spcPct val="90000"/>
            </a:lnSpc>
            <a:spcBef>
              <a:spcPct val="0"/>
            </a:spcBef>
            <a:spcAft>
              <a:spcPct val="15000"/>
            </a:spcAft>
            <a:buChar char="•"/>
          </a:pPr>
          <a:r>
            <a:rPr lang="en-US" sz="1400" kern="1200"/>
            <a:t>Each block contains cryptographic identifiers of the previous block.</a:t>
          </a:r>
        </a:p>
      </dsp:txBody>
      <dsp:txXfrm>
        <a:off x="3088" y="569459"/>
        <a:ext cx="1640903" cy="3535560"/>
      </dsp:txXfrm>
    </dsp:sp>
    <dsp:sp modelId="{EF18A9C1-FD95-40C4-BAE4-B9FE09AE337B}">
      <dsp:nvSpPr>
        <dsp:cNvPr id="0" name=""/>
        <dsp:cNvSpPr/>
      </dsp:nvSpPr>
      <dsp:spPr>
        <a:xfrm>
          <a:off x="1873718" y="55500"/>
          <a:ext cx="1640903" cy="51395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a:t>Cryptographic Hash Function:</a:t>
          </a:r>
          <a:endParaRPr lang="en-US" sz="1400" kern="1200"/>
        </a:p>
      </dsp:txBody>
      <dsp:txXfrm>
        <a:off x="1873718" y="55500"/>
        <a:ext cx="1640903" cy="513958"/>
      </dsp:txXfrm>
    </dsp:sp>
    <dsp:sp modelId="{58EEBBFA-2B36-40EE-9478-C2EEFB185ED1}">
      <dsp:nvSpPr>
        <dsp:cNvPr id="0" name=""/>
        <dsp:cNvSpPr/>
      </dsp:nvSpPr>
      <dsp:spPr>
        <a:xfrm>
          <a:off x="1873718" y="569459"/>
          <a:ext cx="1640903" cy="3535560"/>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Ensures the integrity of blockchain data.</a:t>
          </a:r>
        </a:p>
        <a:p>
          <a:pPr marL="114300" lvl="1" indent="-114300" algn="l" defTabSz="622300">
            <a:lnSpc>
              <a:spcPct val="90000"/>
            </a:lnSpc>
            <a:spcBef>
              <a:spcPct val="0"/>
            </a:spcBef>
            <a:spcAft>
              <a:spcPct val="15000"/>
            </a:spcAft>
            <a:buChar char="•"/>
          </a:pPr>
          <a:r>
            <a:rPr lang="en-US" sz="1400" kern="1200"/>
            <a:t>Each block contains a unique cryptographic hash of the previous block.</a:t>
          </a:r>
        </a:p>
        <a:p>
          <a:pPr marL="114300" lvl="1" indent="-114300" algn="l" defTabSz="622300">
            <a:lnSpc>
              <a:spcPct val="90000"/>
            </a:lnSpc>
            <a:spcBef>
              <a:spcPct val="0"/>
            </a:spcBef>
            <a:spcAft>
              <a:spcPct val="15000"/>
            </a:spcAft>
            <a:buChar char="•"/>
          </a:pPr>
          <a:r>
            <a:rPr lang="en-US" sz="1400" kern="1200"/>
            <a:t>Any alteration to a block is immediately apparent.</a:t>
          </a:r>
        </a:p>
      </dsp:txBody>
      <dsp:txXfrm>
        <a:off x="1873718" y="569459"/>
        <a:ext cx="1640903" cy="3535560"/>
      </dsp:txXfrm>
    </dsp:sp>
    <dsp:sp modelId="{A170046D-84C6-4824-B8B4-56AE6AC523B9}">
      <dsp:nvSpPr>
        <dsp:cNvPr id="0" name=""/>
        <dsp:cNvSpPr/>
      </dsp:nvSpPr>
      <dsp:spPr>
        <a:xfrm>
          <a:off x="3744348" y="55500"/>
          <a:ext cx="1640903" cy="51395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a:t>Consensus Mechanism:</a:t>
          </a:r>
          <a:endParaRPr lang="en-US" sz="1400" kern="1200"/>
        </a:p>
      </dsp:txBody>
      <dsp:txXfrm>
        <a:off x="3744348" y="55500"/>
        <a:ext cx="1640903" cy="513958"/>
      </dsp:txXfrm>
    </dsp:sp>
    <dsp:sp modelId="{C042EBD8-1C3B-4682-B6A5-BCA29CAB56CB}">
      <dsp:nvSpPr>
        <dsp:cNvPr id="0" name=""/>
        <dsp:cNvSpPr/>
      </dsp:nvSpPr>
      <dsp:spPr>
        <a:xfrm>
          <a:off x="3744348" y="569459"/>
          <a:ext cx="1640903" cy="3535560"/>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Achieves agreement on the state of the blockchain and transaction validity.</a:t>
          </a:r>
        </a:p>
        <a:p>
          <a:pPr marL="114300" lvl="1" indent="-114300" algn="l" defTabSz="622300">
            <a:lnSpc>
              <a:spcPct val="90000"/>
            </a:lnSpc>
            <a:spcBef>
              <a:spcPct val="0"/>
            </a:spcBef>
            <a:spcAft>
              <a:spcPct val="15000"/>
            </a:spcAft>
            <a:buChar char="•"/>
          </a:pPr>
          <a:r>
            <a:rPr lang="en-US" sz="1400" kern="1200"/>
            <a:t>Eliminates the need for a central authority.</a:t>
          </a:r>
        </a:p>
        <a:p>
          <a:pPr marL="114300" lvl="1" indent="-114300" algn="l" defTabSz="622300">
            <a:lnSpc>
              <a:spcPct val="90000"/>
            </a:lnSpc>
            <a:spcBef>
              <a:spcPct val="0"/>
            </a:spcBef>
            <a:spcAft>
              <a:spcPct val="15000"/>
            </a:spcAft>
            <a:buChar char="•"/>
          </a:pPr>
          <a:r>
            <a:rPr lang="en-US" sz="1400" kern="1200"/>
            <a:t>Common mechanisms include Proof of Work (PoW) and Proof of Stake (PoS).</a:t>
          </a:r>
        </a:p>
      </dsp:txBody>
      <dsp:txXfrm>
        <a:off x="3744348" y="569459"/>
        <a:ext cx="1640903" cy="3535560"/>
      </dsp:txXfrm>
    </dsp:sp>
    <dsp:sp modelId="{9E6096D9-C828-4E2B-9120-4C8274F8E58E}">
      <dsp:nvSpPr>
        <dsp:cNvPr id="0" name=""/>
        <dsp:cNvSpPr/>
      </dsp:nvSpPr>
      <dsp:spPr>
        <a:xfrm>
          <a:off x="5614979" y="55500"/>
          <a:ext cx="1640903" cy="51395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a:t>Proof of Work (PoW):</a:t>
          </a:r>
          <a:endParaRPr lang="en-US" sz="1400" kern="1200"/>
        </a:p>
      </dsp:txBody>
      <dsp:txXfrm>
        <a:off x="5614979" y="55500"/>
        <a:ext cx="1640903" cy="513958"/>
      </dsp:txXfrm>
    </dsp:sp>
    <dsp:sp modelId="{655C0FB1-0CA0-483C-9912-33728FF89666}">
      <dsp:nvSpPr>
        <dsp:cNvPr id="0" name=""/>
        <dsp:cNvSpPr/>
      </dsp:nvSpPr>
      <dsp:spPr>
        <a:xfrm>
          <a:off x="5614979" y="569459"/>
          <a:ext cx="1640903" cy="3535560"/>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Validates transactions by solving mathematical puzzles.</a:t>
          </a:r>
        </a:p>
        <a:p>
          <a:pPr marL="114300" lvl="1" indent="-114300" algn="l" defTabSz="622300">
            <a:lnSpc>
              <a:spcPct val="90000"/>
            </a:lnSpc>
            <a:spcBef>
              <a:spcPct val="0"/>
            </a:spcBef>
            <a:spcAft>
              <a:spcPct val="15000"/>
            </a:spcAft>
            <a:buChar char="•"/>
          </a:pPr>
          <a:r>
            <a:rPr lang="en-US" sz="1400" kern="1200"/>
            <a:t>Nodes compete to find the correct answer first.</a:t>
          </a:r>
        </a:p>
        <a:p>
          <a:pPr marL="114300" lvl="1" indent="-114300" algn="l" defTabSz="622300">
            <a:lnSpc>
              <a:spcPct val="90000"/>
            </a:lnSpc>
            <a:spcBef>
              <a:spcPct val="0"/>
            </a:spcBef>
            <a:spcAft>
              <a:spcPct val="15000"/>
            </a:spcAft>
            <a:buChar char="•"/>
          </a:pPr>
          <a:r>
            <a:rPr lang="en-US" sz="1400" kern="1200"/>
            <a:t>Difficulty adjusts based on network size.</a:t>
          </a:r>
        </a:p>
        <a:p>
          <a:pPr marL="114300" lvl="1" indent="-114300" algn="l" defTabSz="622300">
            <a:lnSpc>
              <a:spcPct val="90000"/>
            </a:lnSpc>
            <a:spcBef>
              <a:spcPct val="0"/>
            </a:spcBef>
            <a:spcAft>
              <a:spcPct val="15000"/>
            </a:spcAft>
            <a:buChar char="•"/>
          </a:pPr>
          <a:r>
            <a:rPr lang="en-US" sz="1400" kern="1200"/>
            <a:t>The first node to find the answer earns a block reward.</a:t>
          </a:r>
        </a:p>
      </dsp:txBody>
      <dsp:txXfrm>
        <a:off x="5614979" y="569459"/>
        <a:ext cx="1640903" cy="3535560"/>
      </dsp:txXfrm>
    </dsp:sp>
    <dsp:sp modelId="{680C68DE-F352-4FF7-8C22-ED8CF1C1F82A}">
      <dsp:nvSpPr>
        <dsp:cNvPr id="0" name=""/>
        <dsp:cNvSpPr/>
      </dsp:nvSpPr>
      <dsp:spPr>
        <a:xfrm>
          <a:off x="7485609" y="55500"/>
          <a:ext cx="1640903" cy="51395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a:t>Proof of Stake (PoS):</a:t>
          </a:r>
          <a:endParaRPr lang="en-US" sz="1400" kern="1200"/>
        </a:p>
      </dsp:txBody>
      <dsp:txXfrm>
        <a:off x="7485609" y="55500"/>
        <a:ext cx="1640903" cy="513958"/>
      </dsp:txXfrm>
    </dsp:sp>
    <dsp:sp modelId="{83FDD527-2D99-4279-A29A-595C9BA53D42}">
      <dsp:nvSpPr>
        <dsp:cNvPr id="0" name=""/>
        <dsp:cNvSpPr/>
      </dsp:nvSpPr>
      <dsp:spPr>
        <a:xfrm>
          <a:off x="7485609" y="569459"/>
          <a:ext cx="1640903" cy="3535560"/>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Validators selected to validate transactions.</a:t>
          </a:r>
        </a:p>
        <a:p>
          <a:pPr marL="114300" lvl="1" indent="-114300" algn="l" defTabSz="622300">
            <a:lnSpc>
              <a:spcPct val="90000"/>
            </a:lnSpc>
            <a:spcBef>
              <a:spcPct val="0"/>
            </a:spcBef>
            <a:spcAft>
              <a:spcPct val="15000"/>
            </a:spcAft>
            <a:buChar char="•"/>
          </a:pPr>
          <a:r>
            <a:rPr lang="en-US" sz="1400" kern="1200"/>
            <a:t>Energy-efficient alternative to PoW.</a:t>
          </a:r>
        </a:p>
        <a:p>
          <a:pPr marL="114300" lvl="1" indent="-114300" algn="l" defTabSz="622300">
            <a:lnSpc>
              <a:spcPct val="90000"/>
            </a:lnSpc>
            <a:spcBef>
              <a:spcPct val="0"/>
            </a:spcBef>
            <a:spcAft>
              <a:spcPct val="15000"/>
            </a:spcAft>
            <a:buChar char="•"/>
          </a:pPr>
          <a:r>
            <a:rPr lang="en-US" sz="1400" kern="1200"/>
            <a:t>Reduces the need for extensive computational power.</a:t>
          </a:r>
        </a:p>
      </dsp:txBody>
      <dsp:txXfrm>
        <a:off x="7485609" y="569459"/>
        <a:ext cx="1640903" cy="3535560"/>
      </dsp:txXfrm>
    </dsp:sp>
    <dsp:sp modelId="{39A6F5E2-77DF-4475-BF7A-9147D8353CE6}">
      <dsp:nvSpPr>
        <dsp:cNvPr id="0" name=""/>
        <dsp:cNvSpPr/>
      </dsp:nvSpPr>
      <dsp:spPr>
        <a:xfrm>
          <a:off x="9356239" y="55500"/>
          <a:ext cx="1640903" cy="51395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a:t>Smart Contracts:</a:t>
          </a:r>
          <a:endParaRPr lang="en-US" sz="1400" kern="1200"/>
        </a:p>
      </dsp:txBody>
      <dsp:txXfrm>
        <a:off x="9356239" y="55500"/>
        <a:ext cx="1640903" cy="513958"/>
      </dsp:txXfrm>
    </dsp:sp>
    <dsp:sp modelId="{05581F1A-2B67-43DB-AD02-472F19B3412E}">
      <dsp:nvSpPr>
        <dsp:cNvPr id="0" name=""/>
        <dsp:cNvSpPr/>
      </dsp:nvSpPr>
      <dsp:spPr>
        <a:xfrm>
          <a:off x="9356239" y="569459"/>
          <a:ext cx="1640903" cy="3535560"/>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Self-executing contracts with terms written into code.</a:t>
          </a:r>
        </a:p>
        <a:p>
          <a:pPr marL="114300" lvl="1" indent="-114300" algn="l" defTabSz="622300">
            <a:lnSpc>
              <a:spcPct val="90000"/>
            </a:lnSpc>
            <a:spcBef>
              <a:spcPct val="0"/>
            </a:spcBef>
            <a:spcAft>
              <a:spcPct val="15000"/>
            </a:spcAft>
            <a:buChar char="•"/>
          </a:pPr>
          <a:r>
            <a:rPr lang="en-US" sz="1400" kern="1200"/>
            <a:t>Automatically enforce agreement terms when predefined conditions are met.</a:t>
          </a:r>
        </a:p>
        <a:p>
          <a:pPr marL="114300" lvl="1" indent="-114300" algn="l" defTabSz="622300">
            <a:lnSpc>
              <a:spcPct val="90000"/>
            </a:lnSpc>
            <a:spcBef>
              <a:spcPct val="0"/>
            </a:spcBef>
            <a:spcAft>
              <a:spcPct val="15000"/>
            </a:spcAft>
            <a:buChar char="•"/>
          </a:pPr>
          <a:r>
            <a:rPr lang="en-US" sz="1400" kern="1200"/>
            <a:t>Enhance transaction efficiency and security.</a:t>
          </a:r>
        </a:p>
        <a:p>
          <a:pPr marL="114300" lvl="1" indent="-114300" algn="l" defTabSz="622300">
            <a:lnSpc>
              <a:spcPct val="90000"/>
            </a:lnSpc>
            <a:spcBef>
              <a:spcPct val="0"/>
            </a:spcBef>
            <a:spcAft>
              <a:spcPct val="15000"/>
            </a:spcAft>
            <a:buChar char="•"/>
          </a:pPr>
          <a:r>
            <a:rPr lang="en-US" sz="1400" kern="1200"/>
            <a:t>Reduce the need for intermediaries.</a:t>
          </a:r>
        </a:p>
      </dsp:txBody>
      <dsp:txXfrm>
        <a:off x="9356239" y="569459"/>
        <a:ext cx="1640903" cy="3535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7D869-4ED8-46FC-9915-AD527B8195F1}">
      <dsp:nvSpPr>
        <dsp:cNvPr id="0" name=""/>
        <dsp:cNvSpPr/>
      </dsp:nvSpPr>
      <dsp:spPr>
        <a:xfrm>
          <a:off x="4135" y="134909"/>
          <a:ext cx="2486868"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Block Headers:</a:t>
          </a:r>
          <a:endParaRPr lang="en-US" sz="1500" kern="1200" dirty="0">
            <a:solidFill>
              <a:schemeClr val="tx1"/>
            </a:solidFill>
          </a:endParaRPr>
        </a:p>
      </dsp:txBody>
      <dsp:txXfrm>
        <a:off x="4135" y="134909"/>
        <a:ext cx="2486868" cy="432000"/>
      </dsp:txXfrm>
    </dsp:sp>
    <dsp:sp modelId="{506ADF11-D3D5-490E-BF7B-08BA0D3624AE}">
      <dsp:nvSpPr>
        <dsp:cNvPr id="0" name=""/>
        <dsp:cNvSpPr/>
      </dsp:nvSpPr>
      <dsp:spPr>
        <a:xfrm>
          <a:off x="4135" y="566909"/>
          <a:ext cx="2486868" cy="34587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Metadata to identify the block in the network.</a:t>
          </a:r>
        </a:p>
        <a:p>
          <a:pPr marL="114300" lvl="1" indent="-114300" algn="l" defTabSz="666750">
            <a:lnSpc>
              <a:spcPct val="90000"/>
            </a:lnSpc>
            <a:spcBef>
              <a:spcPct val="0"/>
            </a:spcBef>
            <a:spcAft>
              <a:spcPct val="15000"/>
            </a:spcAft>
            <a:buChar char="•"/>
          </a:pPr>
          <a:r>
            <a:rPr lang="en-US" sz="1500" kern="1200"/>
            <a:t>Includes:</a:t>
          </a:r>
        </a:p>
        <a:p>
          <a:pPr marL="228600" lvl="2" indent="-114300" algn="l" defTabSz="666750">
            <a:lnSpc>
              <a:spcPct val="90000"/>
            </a:lnSpc>
            <a:spcBef>
              <a:spcPct val="0"/>
            </a:spcBef>
            <a:spcAft>
              <a:spcPct val="15000"/>
            </a:spcAft>
            <a:buChar char="•"/>
          </a:pPr>
          <a:r>
            <a:rPr lang="en-US" sz="1500" kern="1200"/>
            <a:t>Previous Block Hash: SHA 256 hash of the previous block.</a:t>
          </a:r>
        </a:p>
        <a:p>
          <a:pPr marL="228600" lvl="2" indent="-114300" algn="l" defTabSz="666750">
            <a:lnSpc>
              <a:spcPct val="90000"/>
            </a:lnSpc>
            <a:spcBef>
              <a:spcPct val="0"/>
            </a:spcBef>
            <a:spcAft>
              <a:spcPct val="15000"/>
            </a:spcAft>
            <a:buChar char="•"/>
          </a:pPr>
          <a:r>
            <a:rPr lang="en-US" sz="1500" kern="1200"/>
            <a:t>Merkle Root: Verifies block data integrity.</a:t>
          </a:r>
        </a:p>
        <a:p>
          <a:pPr marL="228600" lvl="2" indent="-114300" algn="l" defTabSz="666750">
            <a:lnSpc>
              <a:spcPct val="90000"/>
            </a:lnSpc>
            <a:spcBef>
              <a:spcPct val="0"/>
            </a:spcBef>
            <a:spcAft>
              <a:spcPct val="15000"/>
            </a:spcAft>
            <a:buChar char="•"/>
          </a:pPr>
          <a:r>
            <a:rPr lang="en-US" sz="1500" kern="1200"/>
            <a:t>Timestamp: Creation time of the block.</a:t>
          </a:r>
        </a:p>
        <a:p>
          <a:pPr marL="228600" lvl="2" indent="-114300" algn="l" defTabSz="666750">
            <a:lnSpc>
              <a:spcPct val="90000"/>
            </a:lnSpc>
            <a:spcBef>
              <a:spcPct val="0"/>
            </a:spcBef>
            <a:spcAft>
              <a:spcPct val="15000"/>
            </a:spcAft>
            <a:buChar char="•"/>
          </a:pPr>
          <a:r>
            <a:rPr lang="en-US" sz="1500" kern="1200"/>
            <a:t>Difficulty Target: Difficulty of the Proof-of-Work algorithm.</a:t>
          </a:r>
        </a:p>
        <a:p>
          <a:pPr marL="228600" lvl="2" indent="-114300" algn="l" defTabSz="666750">
            <a:lnSpc>
              <a:spcPct val="90000"/>
            </a:lnSpc>
            <a:spcBef>
              <a:spcPct val="0"/>
            </a:spcBef>
            <a:spcAft>
              <a:spcPct val="15000"/>
            </a:spcAft>
            <a:buChar char="•"/>
          </a:pPr>
          <a:r>
            <a:rPr lang="en-US" sz="1500" kern="1200"/>
            <a:t>Nonce: Random number for mining process.</a:t>
          </a:r>
        </a:p>
      </dsp:txBody>
      <dsp:txXfrm>
        <a:off x="4135" y="566909"/>
        <a:ext cx="2486868" cy="3458700"/>
      </dsp:txXfrm>
    </dsp:sp>
    <dsp:sp modelId="{B2AC50EB-1744-43E0-8D10-30FBB0441F72}">
      <dsp:nvSpPr>
        <dsp:cNvPr id="0" name=""/>
        <dsp:cNvSpPr/>
      </dsp:nvSpPr>
      <dsp:spPr>
        <a:xfrm>
          <a:off x="2839166" y="134909"/>
          <a:ext cx="2486868"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Block Height:</a:t>
          </a:r>
          <a:endParaRPr lang="en-US" sz="1500" kern="1200" dirty="0">
            <a:solidFill>
              <a:schemeClr val="tx1"/>
            </a:solidFill>
          </a:endParaRPr>
        </a:p>
      </dsp:txBody>
      <dsp:txXfrm>
        <a:off x="2839166" y="134909"/>
        <a:ext cx="2486868" cy="432000"/>
      </dsp:txXfrm>
    </dsp:sp>
    <dsp:sp modelId="{EDAA6B38-C31B-4BEA-8741-97B0F9D8BE80}">
      <dsp:nvSpPr>
        <dsp:cNvPr id="0" name=""/>
        <dsp:cNvSpPr/>
      </dsp:nvSpPr>
      <dsp:spPr>
        <a:xfrm>
          <a:off x="2839166" y="566909"/>
          <a:ext cx="2486868" cy="34587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Identifies the position of the block in the blockchain.</a:t>
          </a:r>
        </a:p>
        <a:p>
          <a:pPr marL="114300" lvl="1" indent="-114300" algn="l" defTabSz="666750">
            <a:lnSpc>
              <a:spcPct val="90000"/>
            </a:lnSpc>
            <a:spcBef>
              <a:spcPct val="0"/>
            </a:spcBef>
            <a:spcAft>
              <a:spcPct val="15000"/>
            </a:spcAft>
            <a:buChar char="•"/>
          </a:pPr>
          <a:r>
            <a:rPr lang="en-US" sz="1500" kern="1200"/>
            <a:t>Blocks with the same height may compete for the same position.</a:t>
          </a:r>
        </a:p>
      </dsp:txBody>
      <dsp:txXfrm>
        <a:off x="2839166" y="566909"/>
        <a:ext cx="2486868" cy="3458700"/>
      </dsp:txXfrm>
    </dsp:sp>
    <dsp:sp modelId="{30C1B8DE-CAA0-42B4-91BC-9A3E8C3440F1}">
      <dsp:nvSpPr>
        <dsp:cNvPr id="0" name=""/>
        <dsp:cNvSpPr/>
      </dsp:nvSpPr>
      <dsp:spPr>
        <a:xfrm>
          <a:off x="5674196" y="134909"/>
          <a:ext cx="2486868"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Genesis Block:</a:t>
          </a:r>
          <a:endParaRPr lang="en-US" sz="1500" kern="1200" dirty="0">
            <a:solidFill>
              <a:schemeClr val="tx1"/>
            </a:solidFill>
          </a:endParaRPr>
        </a:p>
      </dsp:txBody>
      <dsp:txXfrm>
        <a:off x="5674196" y="134909"/>
        <a:ext cx="2486868" cy="432000"/>
      </dsp:txXfrm>
    </dsp:sp>
    <dsp:sp modelId="{9AEE3886-B421-458A-A697-73BD1FE54AD7}">
      <dsp:nvSpPr>
        <dsp:cNvPr id="0" name=""/>
        <dsp:cNvSpPr/>
      </dsp:nvSpPr>
      <dsp:spPr>
        <a:xfrm>
          <a:off x="5674196" y="566909"/>
          <a:ext cx="2486868" cy="34587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The first block in the blockchain.</a:t>
          </a:r>
        </a:p>
      </dsp:txBody>
      <dsp:txXfrm>
        <a:off x="5674196" y="566909"/>
        <a:ext cx="2486868" cy="3458700"/>
      </dsp:txXfrm>
    </dsp:sp>
    <dsp:sp modelId="{0388F45E-0242-4A99-B975-E94A1C585183}">
      <dsp:nvSpPr>
        <dsp:cNvPr id="0" name=""/>
        <dsp:cNvSpPr/>
      </dsp:nvSpPr>
      <dsp:spPr>
        <a:xfrm>
          <a:off x="8509227" y="134909"/>
          <a:ext cx="2486868"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Merkle Trees:</a:t>
          </a:r>
          <a:endParaRPr lang="en-US" sz="1500" kern="1200" dirty="0">
            <a:solidFill>
              <a:schemeClr val="tx1"/>
            </a:solidFill>
          </a:endParaRPr>
        </a:p>
      </dsp:txBody>
      <dsp:txXfrm>
        <a:off x="8509227" y="134909"/>
        <a:ext cx="2486868" cy="432000"/>
      </dsp:txXfrm>
    </dsp:sp>
    <dsp:sp modelId="{7764D268-50E6-4867-AF87-409F4022FA2F}">
      <dsp:nvSpPr>
        <dsp:cNvPr id="0" name=""/>
        <dsp:cNvSpPr/>
      </dsp:nvSpPr>
      <dsp:spPr>
        <a:xfrm>
          <a:off x="8509227" y="566909"/>
          <a:ext cx="2486868" cy="34587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Hash tree where each node is labeled with the hash value of a block.</a:t>
          </a:r>
        </a:p>
        <a:p>
          <a:pPr marL="114300" lvl="1" indent="-114300" algn="l" defTabSz="666750">
            <a:lnSpc>
              <a:spcPct val="90000"/>
            </a:lnSpc>
            <a:spcBef>
              <a:spcPct val="0"/>
            </a:spcBef>
            <a:spcAft>
              <a:spcPct val="15000"/>
            </a:spcAft>
            <a:buChar char="•"/>
          </a:pPr>
          <a:r>
            <a:rPr lang="en-US" sz="1500" kern="1200"/>
            <a:t>Typically binary and enables quick and secure content verification across the blockchain network.</a:t>
          </a:r>
        </a:p>
      </dsp:txBody>
      <dsp:txXfrm>
        <a:off x="8509227" y="566909"/>
        <a:ext cx="2486868" cy="34587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E74D1-8508-46C3-B6D2-888AC6DA2E30}">
      <dsp:nvSpPr>
        <dsp:cNvPr id="0" name=""/>
        <dsp:cNvSpPr/>
      </dsp:nvSpPr>
      <dsp:spPr>
        <a:xfrm>
          <a:off x="5405" y="1144143"/>
          <a:ext cx="674789" cy="6747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17CAA-26A3-428B-8D99-C36E2B80944E}">
      <dsp:nvSpPr>
        <dsp:cNvPr id="0" name=""/>
        <dsp:cNvSpPr/>
      </dsp:nvSpPr>
      <dsp:spPr>
        <a:xfrm>
          <a:off x="5405" y="1899438"/>
          <a:ext cx="1927968" cy="289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b="1" kern="1200"/>
            <a:t>Node Configuration:</a:t>
          </a:r>
          <a:endParaRPr lang="en-US" sz="1600" kern="1200"/>
        </a:p>
      </dsp:txBody>
      <dsp:txXfrm>
        <a:off x="5405" y="1899438"/>
        <a:ext cx="1927968" cy="289195"/>
      </dsp:txXfrm>
    </dsp:sp>
    <dsp:sp modelId="{D4D7CB6B-5801-454E-B46C-3BF17017B017}">
      <dsp:nvSpPr>
        <dsp:cNvPr id="0" name=""/>
        <dsp:cNvSpPr/>
      </dsp:nvSpPr>
      <dsp:spPr>
        <a:xfrm>
          <a:off x="5405" y="2226078"/>
          <a:ext cx="1927968" cy="790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A server configured to join the blockchain network for processing.</a:t>
          </a:r>
        </a:p>
        <a:p>
          <a:pPr marL="0" lvl="0" indent="0" algn="l" defTabSz="533400">
            <a:lnSpc>
              <a:spcPct val="90000"/>
            </a:lnSpc>
            <a:spcBef>
              <a:spcPct val="0"/>
            </a:spcBef>
            <a:spcAft>
              <a:spcPct val="35000"/>
            </a:spcAft>
            <a:buNone/>
          </a:pPr>
          <a:r>
            <a:rPr lang="en-US" sz="1200" kern="1200"/>
            <a:t>Minimum hardware requirements must be met.</a:t>
          </a:r>
        </a:p>
      </dsp:txBody>
      <dsp:txXfrm>
        <a:off x="5405" y="2226078"/>
        <a:ext cx="1927968" cy="790298"/>
      </dsp:txXfrm>
    </dsp:sp>
    <dsp:sp modelId="{B3EA42D1-AD02-4D6B-A39B-2353C5436687}">
      <dsp:nvSpPr>
        <dsp:cNvPr id="0" name=""/>
        <dsp:cNvSpPr/>
      </dsp:nvSpPr>
      <dsp:spPr>
        <a:xfrm>
          <a:off x="2270768" y="1144143"/>
          <a:ext cx="674789" cy="6747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AE0C61-AE1C-4CC5-B16D-AC7EBA5F0526}">
      <dsp:nvSpPr>
        <dsp:cNvPr id="0" name=""/>
        <dsp:cNvSpPr/>
      </dsp:nvSpPr>
      <dsp:spPr>
        <a:xfrm>
          <a:off x="2270768" y="1899438"/>
          <a:ext cx="1927968" cy="289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b="1" kern="1200"/>
            <a:t>Custom Solutions:</a:t>
          </a:r>
          <a:endParaRPr lang="en-US" sz="1600" kern="1200"/>
        </a:p>
      </dsp:txBody>
      <dsp:txXfrm>
        <a:off x="2270768" y="1899438"/>
        <a:ext cx="1927968" cy="289195"/>
      </dsp:txXfrm>
    </dsp:sp>
    <dsp:sp modelId="{1D30AD3A-ACBC-4CB0-AB9D-CF9BF723161F}">
      <dsp:nvSpPr>
        <dsp:cNvPr id="0" name=""/>
        <dsp:cNvSpPr/>
      </dsp:nvSpPr>
      <dsp:spPr>
        <a:xfrm>
          <a:off x="2270768" y="2226078"/>
          <a:ext cx="1927968" cy="790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Participants can create custom hardware solutions to contribute to the blockchain network.</a:t>
          </a:r>
        </a:p>
      </dsp:txBody>
      <dsp:txXfrm>
        <a:off x="2270768" y="2226078"/>
        <a:ext cx="1927968" cy="790298"/>
      </dsp:txXfrm>
    </dsp:sp>
    <dsp:sp modelId="{0652EA69-E465-4325-874F-113D14ABBFAE}">
      <dsp:nvSpPr>
        <dsp:cNvPr id="0" name=""/>
        <dsp:cNvSpPr/>
      </dsp:nvSpPr>
      <dsp:spPr>
        <a:xfrm>
          <a:off x="4536131" y="1144143"/>
          <a:ext cx="674789" cy="6747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C20FB3-1523-48B1-BC3F-B247B1E0C81C}">
      <dsp:nvSpPr>
        <dsp:cNvPr id="0" name=""/>
        <dsp:cNvSpPr/>
      </dsp:nvSpPr>
      <dsp:spPr>
        <a:xfrm>
          <a:off x="4536131" y="1899438"/>
          <a:ext cx="1927968" cy="289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b="1" kern="1200"/>
            <a:t>Virtual or Physical Nodes:</a:t>
          </a:r>
          <a:endParaRPr lang="en-US" sz="1600" kern="1200"/>
        </a:p>
      </dsp:txBody>
      <dsp:txXfrm>
        <a:off x="4536131" y="1899438"/>
        <a:ext cx="1927968" cy="289195"/>
      </dsp:txXfrm>
    </dsp:sp>
    <dsp:sp modelId="{39805AA5-E771-4FFC-9A55-53F748003C19}">
      <dsp:nvSpPr>
        <dsp:cNvPr id="0" name=""/>
        <dsp:cNvSpPr/>
      </dsp:nvSpPr>
      <dsp:spPr>
        <a:xfrm>
          <a:off x="4536131" y="2226078"/>
          <a:ext cx="1927968" cy="790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Nodes can be virtual machines or physical servers owned by participants.</a:t>
          </a:r>
        </a:p>
      </dsp:txBody>
      <dsp:txXfrm>
        <a:off x="4536131" y="2226078"/>
        <a:ext cx="1927968" cy="790298"/>
      </dsp:txXfrm>
    </dsp:sp>
    <dsp:sp modelId="{66B9D13B-8F26-4A8A-BE40-29F7580CE3C0}">
      <dsp:nvSpPr>
        <dsp:cNvPr id="0" name=""/>
        <dsp:cNvSpPr/>
      </dsp:nvSpPr>
      <dsp:spPr>
        <a:xfrm>
          <a:off x="6801494" y="1144143"/>
          <a:ext cx="674789" cy="674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D0AAF8-CAA0-4A77-93C6-AE5AF6506A96}">
      <dsp:nvSpPr>
        <dsp:cNvPr id="0" name=""/>
        <dsp:cNvSpPr/>
      </dsp:nvSpPr>
      <dsp:spPr>
        <a:xfrm>
          <a:off x="6801494" y="1899438"/>
          <a:ext cx="1927968" cy="289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b="1" kern="1200"/>
            <a:t>Data Storage:</a:t>
          </a:r>
          <a:endParaRPr lang="en-US" sz="1600" kern="1200"/>
        </a:p>
      </dsp:txBody>
      <dsp:txXfrm>
        <a:off x="6801494" y="1899438"/>
        <a:ext cx="1927968" cy="289195"/>
      </dsp:txXfrm>
    </dsp:sp>
    <dsp:sp modelId="{A7A9F383-C343-4B09-82A5-13BDC5D5F834}">
      <dsp:nvSpPr>
        <dsp:cNvPr id="0" name=""/>
        <dsp:cNvSpPr/>
      </dsp:nvSpPr>
      <dsp:spPr>
        <a:xfrm>
          <a:off x="6801494" y="2226078"/>
          <a:ext cx="1927968" cy="790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Nodes store partial or full copies of transactions across the network.</a:t>
          </a:r>
        </a:p>
      </dsp:txBody>
      <dsp:txXfrm>
        <a:off x="6801494" y="2226078"/>
        <a:ext cx="1927968" cy="790298"/>
      </dsp:txXfrm>
    </dsp:sp>
    <dsp:sp modelId="{3981C8F2-23E4-4968-8A5F-0D86A0F06E70}">
      <dsp:nvSpPr>
        <dsp:cNvPr id="0" name=""/>
        <dsp:cNvSpPr/>
      </dsp:nvSpPr>
      <dsp:spPr>
        <a:xfrm>
          <a:off x="9066858" y="1144143"/>
          <a:ext cx="674789" cy="6747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D2D289-88C3-4408-9A01-1133773F7ACF}">
      <dsp:nvSpPr>
        <dsp:cNvPr id="0" name=""/>
        <dsp:cNvSpPr/>
      </dsp:nvSpPr>
      <dsp:spPr>
        <a:xfrm>
          <a:off x="9066858" y="1899438"/>
          <a:ext cx="1927968" cy="289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b="1" kern="1200"/>
            <a:t>Compliance:</a:t>
          </a:r>
          <a:endParaRPr lang="en-US" sz="1600" kern="1200"/>
        </a:p>
      </dsp:txBody>
      <dsp:txXfrm>
        <a:off x="9066858" y="1899438"/>
        <a:ext cx="1927968" cy="289195"/>
      </dsp:txXfrm>
    </dsp:sp>
    <dsp:sp modelId="{3CF8676E-0752-4131-9510-743B28F4F80B}">
      <dsp:nvSpPr>
        <dsp:cNvPr id="0" name=""/>
        <dsp:cNvSpPr/>
      </dsp:nvSpPr>
      <dsp:spPr>
        <a:xfrm>
          <a:off x="9066858" y="2226078"/>
          <a:ext cx="1927968" cy="790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Nodes must comply with the algorithms and mechanisms of the blockchain network when added to the system.</a:t>
          </a:r>
        </a:p>
      </dsp:txBody>
      <dsp:txXfrm>
        <a:off x="9066858" y="2226078"/>
        <a:ext cx="1927968" cy="7902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D8CF9-6A4B-4362-B74E-4DAEBEFDE0B7}">
      <dsp:nvSpPr>
        <dsp:cNvPr id="0" name=""/>
        <dsp:cNvSpPr/>
      </dsp:nvSpPr>
      <dsp:spPr>
        <a:xfrm>
          <a:off x="0" y="1345"/>
          <a:ext cx="11001375" cy="573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4971C-4EEB-4E7A-AECB-CA25EAD6D2CF}">
      <dsp:nvSpPr>
        <dsp:cNvPr id="0" name=""/>
        <dsp:cNvSpPr/>
      </dsp:nvSpPr>
      <dsp:spPr>
        <a:xfrm>
          <a:off x="173495" y="130391"/>
          <a:ext cx="315445" cy="315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1BEA23-ACA5-483D-9939-BA6429D54DB1}">
      <dsp:nvSpPr>
        <dsp:cNvPr id="0" name=""/>
        <dsp:cNvSpPr/>
      </dsp:nvSpPr>
      <dsp:spPr>
        <a:xfrm>
          <a:off x="662435" y="1345"/>
          <a:ext cx="4950618"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844550">
            <a:lnSpc>
              <a:spcPct val="100000"/>
            </a:lnSpc>
            <a:spcBef>
              <a:spcPct val="0"/>
            </a:spcBef>
            <a:spcAft>
              <a:spcPct val="35000"/>
            </a:spcAft>
            <a:buNone/>
          </a:pPr>
          <a:r>
            <a:rPr lang="en-US" sz="1900" b="1" kern="1200"/>
            <a:t>Supply Chain Management:</a:t>
          </a:r>
          <a:endParaRPr lang="en-MY" sz="1900" kern="1200"/>
        </a:p>
      </dsp:txBody>
      <dsp:txXfrm>
        <a:off x="662435" y="1345"/>
        <a:ext cx="4950618" cy="573537"/>
      </dsp:txXfrm>
    </dsp:sp>
    <dsp:sp modelId="{B5CAE647-B5A0-4649-9F5B-19CE12433AB7}">
      <dsp:nvSpPr>
        <dsp:cNvPr id="0" name=""/>
        <dsp:cNvSpPr/>
      </dsp:nvSpPr>
      <dsp:spPr>
        <a:xfrm>
          <a:off x="5613054" y="1345"/>
          <a:ext cx="5388320"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533400">
            <a:lnSpc>
              <a:spcPct val="100000"/>
            </a:lnSpc>
            <a:spcBef>
              <a:spcPct val="0"/>
            </a:spcBef>
            <a:spcAft>
              <a:spcPct val="35000"/>
            </a:spcAft>
            <a:buNone/>
          </a:pPr>
          <a:r>
            <a:rPr lang="en-US" sz="1200" kern="1200"/>
            <a:t>Enhances transparency and traceability.</a:t>
          </a:r>
          <a:endParaRPr lang="en-US" sz="1200" kern="1200" dirty="0"/>
        </a:p>
        <a:p>
          <a:pPr marL="0" lvl="0" indent="0" algn="l" defTabSz="533400">
            <a:lnSpc>
              <a:spcPct val="100000"/>
            </a:lnSpc>
            <a:spcBef>
              <a:spcPct val="0"/>
            </a:spcBef>
            <a:spcAft>
              <a:spcPct val="35000"/>
            </a:spcAft>
            <a:buNone/>
          </a:pPr>
          <a:r>
            <a:rPr lang="en-US" sz="1200" kern="1200"/>
            <a:t>Ensures authenticity of goods and reduces fraud.</a:t>
          </a:r>
          <a:endParaRPr lang="en-US" sz="1200" kern="1200" dirty="0"/>
        </a:p>
      </dsp:txBody>
      <dsp:txXfrm>
        <a:off x="5613054" y="1345"/>
        <a:ext cx="5388320" cy="573537"/>
      </dsp:txXfrm>
    </dsp:sp>
    <dsp:sp modelId="{8ECFF358-294F-4B50-86EC-565E93610252}">
      <dsp:nvSpPr>
        <dsp:cNvPr id="0" name=""/>
        <dsp:cNvSpPr/>
      </dsp:nvSpPr>
      <dsp:spPr>
        <a:xfrm>
          <a:off x="0" y="718267"/>
          <a:ext cx="11001375" cy="573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2E624A-4E39-431C-8500-A535058905B6}">
      <dsp:nvSpPr>
        <dsp:cNvPr id="0" name=""/>
        <dsp:cNvSpPr/>
      </dsp:nvSpPr>
      <dsp:spPr>
        <a:xfrm>
          <a:off x="173495" y="847313"/>
          <a:ext cx="315445" cy="315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C8D13D-D89F-4141-B683-3ED1C0498AE7}">
      <dsp:nvSpPr>
        <dsp:cNvPr id="0" name=""/>
        <dsp:cNvSpPr/>
      </dsp:nvSpPr>
      <dsp:spPr>
        <a:xfrm>
          <a:off x="662435" y="718267"/>
          <a:ext cx="4950618"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844550">
            <a:lnSpc>
              <a:spcPct val="100000"/>
            </a:lnSpc>
            <a:spcBef>
              <a:spcPct val="0"/>
            </a:spcBef>
            <a:spcAft>
              <a:spcPct val="35000"/>
            </a:spcAft>
            <a:buNone/>
          </a:pPr>
          <a:r>
            <a:rPr lang="en-US" sz="1900" b="1" kern="1200"/>
            <a:t>Financial Services:</a:t>
          </a:r>
          <a:endParaRPr lang="en-US" sz="1900" kern="1200" dirty="0"/>
        </a:p>
      </dsp:txBody>
      <dsp:txXfrm>
        <a:off x="662435" y="718267"/>
        <a:ext cx="4950618" cy="573537"/>
      </dsp:txXfrm>
    </dsp:sp>
    <dsp:sp modelId="{441DF44D-EA7D-4B90-8204-E6D24C420757}">
      <dsp:nvSpPr>
        <dsp:cNvPr id="0" name=""/>
        <dsp:cNvSpPr/>
      </dsp:nvSpPr>
      <dsp:spPr>
        <a:xfrm>
          <a:off x="5613054" y="718267"/>
          <a:ext cx="5388320"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533400">
            <a:lnSpc>
              <a:spcPct val="100000"/>
            </a:lnSpc>
            <a:spcBef>
              <a:spcPct val="0"/>
            </a:spcBef>
            <a:spcAft>
              <a:spcPct val="35000"/>
            </a:spcAft>
            <a:buNone/>
          </a:pPr>
          <a:r>
            <a:rPr lang="en-US" sz="1200" kern="1200"/>
            <a:t>Enables secure and transparent transactions.</a:t>
          </a:r>
          <a:endParaRPr lang="en-US" sz="1200" kern="1200" dirty="0"/>
        </a:p>
        <a:p>
          <a:pPr marL="0" lvl="0" indent="0" algn="l" defTabSz="533400">
            <a:lnSpc>
              <a:spcPct val="100000"/>
            </a:lnSpc>
            <a:spcBef>
              <a:spcPct val="0"/>
            </a:spcBef>
            <a:spcAft>
              <a:spcPct val="35000"/>
            </a:spcAft>
            <a:buNone/>
          </a:pPr>
          <a:r>
            <a:rPr lang="en-US" sz="1200" kern="1200"/>
            <a:t>Facilitates cross-border payments and digital asset management.</a:t>
          </a:r>
          <a:endParaRPr lang="en-US" sz="1200" kern="1200" dirty="0"/>
        </a:p>
      </dsp:txBody>
      <dsp:txXfrm>
        <a:off x="5613054" y="718267"/>
        <a:ext cx="5388320" cy="573537"/>
      </dsp:txXfrm>
    </dsp:sp>
    <dsp:sp modelId="{3BE7088B-FA2F-424B-BB6A-5D39590C7C8A}">
      <dsp:nvSpPr>
        <dsp:cNvPr id="0" name=""/>
        <dsp:cNvSpPr/>
      </dsp:nvSpPr>
      <dsp:spPr>
        <a:xfrm>
          <a:off x="0" y="1435189"/>
          <a:ext cx="11001375" cy="573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4F542D-CD34-4CF4-96E7-F7088B4EEBFB}">
      <dsp:nvSpPr>
        <dsp:cNvPr id="0" name=""/>
        <dsp:cNvSpPr/>
      </dsp:nvSpPr>
      <dsp:spPr>
        <a:xfrm>
          <a:off x="173495" y="1564235"/>
          <a:ext cx="315445" cy="315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702B20-B5EB-40C8-9C0A-FDF63FE9791E}">
      <dsp:nvSpPr>
        <dsp:cNvPr id="0" name=""/>
        <dsp:cNvSpPr/>
      </dsp:nvSpPr>
      <dsp:spPr>
        <a:xfrm>
          <a:off x="662435" y="1435189"/>
          <a:ext cx="4950618"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844550">
            <a:lnSpc>
              <a:spcPct val="100000"/>
            </a:lnSpc>
            <a:spcBef>
              <a:spcPct val="0"/>
            </a:spcBef>
            <a:spcAft>
              <a:spcPct val="35000"/>
            </a:spcAft>
            <a:buNone/>
          </a:pPr>
          <a:r>
            <a:rPr lang="en-US" sz="1900" b="1" kern="1200"/>
            <a:t>Healthcare:</a:t>
          </a:r>
          <a:endParaRPr lang="en-US" sz="1900" kern="1200" dirty="0"/>
        </a:p>
      </dsp:txBody>
      <dsp:txXfrm>
        <a:off x="662435" y="1435189"/>
        <a:ext cx="4950618" cy="573537"/>
      </dsp:txXfrm>
    </dsp:sp>
    <dsp:sp modelId="{1B356531-3BDA-453E-BB00-3C496BAEE657}">
      <dsp:nvSpPr>
        <dsp:cNvPr id="0" name=""/>
        <dsp:cNvSpPr/>
      </dsp:nvSpPr>
      <dsp:spPr>
        <a:xfrm>
          <a:off x="5613054" y="1435189"/>
          <a:ext cx="5388320"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533400">
            <a:lnSpc>
              <a:spcPct val="100000"/>
            </a:lnSpc>
            <a:spcBef>
              <a:spcPct val="0"/>
            </a:spcBef>
            <a:spcAft>
              <a:spcPct val="35000"/>
            </a:spcAft>
            <a:buNone/>
          </a:pPr>
          <a:r>
            <a:rPr lang="en-US" sz="1200" kern="1200"/>
            <a:t>Stores and manages patient records securely.</a:t>
          </a:r>
          <a:endParaRPr lang="en-US" sz="1200" kern="1200" dirty="0"/>
        </a:p>
        <a:p>
          <a:pPr marL="0" lvl="0" indent="0" algn="l" defTabSz="533400">
            <a:lnSpc>
              <a:spcPct val="100000"/>
            </a:lnSpc>
            <a:spcBef>
              <a:spcPct val="0"/>
            </a:spcBef>
            <a:spcAft>
              <a:spcPct val="35000"/>
            </a:spcAft>
            <a:buNone/>
          </a:pPr>
          <a:r>
            <a:rPr lang="en-US" sz="1200" kern="1200"/>
            <a:t>Enables interoperability among healthcare providers.</a:t>
          </a:r>
          <a:endParaRPr lang="en-US" sz="1200" kern="1200" dirty="0"/>
        </a:p>
      </dsp:txBody>
      <dsp:txXfrm>
        <a:off x="5613054" y="1435189"/>
        <a:ext cx="5388320" cy="573537"/>
      </dsp:txXfrm>
    </dsp:sp>
    <dsp:sp modelId="{54C48B8B-48EF-4DC2-A0C8-E8F1D76B9499}">
      <dsp:nvSpPr>
        <dsp:cNvPr id="0" name=""/>
        <dsp:cNvSpPr/>
      </dsp:nvSpPr>
      <dsp:spPr>
        <a:xfrm>
          <a:off x="0" y="2152111"/>
          <a:ext cx="11001375" cy="573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0D24FD-C4F5-499A-A2D6-6B58A70729D8}">
      <dsp:nvSpPr>
        <dsp:cNvPr id="0" name=""/>
        <dsp:cNvSpPr/>
      </dsp:nvSpPr>
      <dsp:spPr>
        <a:xfrm>
          <a:off x="173495" y="2281157"/>
          <a:ext cx="315445" cy="3154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C885B5-3BD3-4072-AFBE-D56BC61AB58E}">
      <dsp:nvSpPr>
        <dsp:cNvPr id="0" name=""/>
        <dsp:cNvSpPr/>
      </dsp:nvSpPr>
      <dsp:spPr>
        <a:xfrm>
          <a:off x="662435" y="2152111"/>
          <a:ext cx="4950618"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844550">
            <a:lnSpc>
              <a:spcPct val="100000"/>
            </a:lnSpc>
            <a:spcBef>
              <a:spcPct val="0"/>
            </a:spcBef>
            <a:spcAft>
              <a:spcPct val="35000"/>
            </a:spcAft>
            <a:buNone/>
          </a:pPr>
          <a:r>
            <a:rPr lang="en-US" sz="1900" b="1" kern="1200"/>
            <a:t>Voting Systems:</a:t>
          </a:r>
          <a:endParaRPr lang="en-US" sz="1900" kern="1200" dirty="0"/>
        </a:p>
      </dsp:txBody>
      <dsp:txXfrm>
        <a:off x="662435" y="2152111"/>
        <a:ext cx="4950618" cy="573537"/>
      </dsp:txXfrm>
    </dsp:sp>
    <dsp:sp modelId="{DB8547DB-F8BA-4099-B779-EC59B46B7AC7}">
      <dsp:nvSpPr>
        <dsp:cNvPr id="0" name=""/>
        <dsp:cNvSpPr/>
      </dsp:nvSpPr>
      <dsp:spPr>
        <a:xfrm>
          <a:off x="5613054" y="2152111"/>
          <a:ext cx="5388320"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533400">
            <a:lnSpc>
              <a:spcPct val="100000"/>
            </a:lnSpc>
            <a:spcBef>
              <a:spcPct val="0"/>
            </a:spcBef>
            <a:spcAft>
              <a:spcPct val="35000"/>
            </a:spcAft>
            <a:buNone/>
          </a:pPr>
          <a:r>
            <a:rPr lang="en-US" sz="1200" kern="1200"/>
            <a:t>Creates secure and tamper-proof voting processes.</a:t>
          </a:r>
          <a:endParaRPr lang="en-US" sz="1200" kern="1200" dirty="0"/>
        </a:p>
        <a:p>
          <a:pPr marL="0" lvl="0" indent="0" algn="l" defTabSz="533400">
            <a:lnSpc>
              <a:spcPct val="100000"/>
            </a:lnSpc>
            <a:spcBef>
              <a:spcPct val="0"/>
            </a:spcBef>
            <a:spcAft>
              <a:spcPct val="35000"/>
            </a:spcAft>
            <a:buNone/>
          </a:pPr>
          <a:r>
            <a:rPr lang="en-US" sz="1200" kern="1200"/>
            <a:t>Enhances security and transparency in elections.</a:t>
          </a:r>
          <a:endParaRPr lang="en-US" sz="1200" kern="1200" dirty="0"/>
        </a:p>
      </dsp:txBody>
      <dsp:txXfrm>
        <a:off x="5613054" y="2152111"/>
        <a:ext cx="5388320" cy="573537"/>
      </dsp:txXfrm>
    </dsp:sp>
    <dsp:sp modelId="{01A86ADF-82C7-43CC-8432-C11A23291560}">
      <dsp:nvSpPr>
        <dsp:cNvPr id="0" name=""/>
        <dsp:cNvSpPr/>
      </dsp:nvSpPr>
      <dsp:spPr>
        <a:xfrm>
          <a:off x="0" y="2869032"/>
          <a:ext cx="11001375" cy="573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78C783-C6B3-4B35-8B5E-A2D35C6682E9}">
      <dsp:nvSpPr>
        <dsp:cNvPr id="0" name=""/>
        <dsp:cNvSpPr/>
      </dsp:nvSpPr>
      <dsp:spPr>
        <a:xfrm>
          <a:off x="173495" y="2998078"/>
          <a:ext cx="315445" cy="315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9EB877-4241-467A-9C50-AE222B451A5D}">
      <dsp:nvSpPr>
        <dsp:cNvPr id="0" name=""/>
        <dsp:cNvSpPr/>
      </dsp:nvSpPr>
      <dsp:spPr>
        <a:xfrm>
          <a:off x="662435" y="2869032"/>
          <a:ext cx="4950618"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844550">
            <a:lnSpc>
              <a:spcPct val="100000"/>
            </a:lnSpc>
            <a:spcBef>
              <a:spcPct val="0"/>
            </a:spcBef>
            <a:spcAft>
              <a:spcPct val="35000"/>
            </a:spcAft>
            <a:buNone/>
          </a:pPr>
          <a:r>
            <a:rPr lang="en-US" sz="1900" b="1" kern="1200"/>
            <a:t>Identity Management:</a:t>
          </a:r>
          <a:endParaRPr lang="en-US" sz="1900" kern="1200" dirty="0"/>
        </a:p>
      </dsp:txBody>
      <dsp:txXfrm>
        <a:off x="662435" y="2869032"/>
        <a:ext cx="4950618" cy="573537"/>
      </dsp:txXfrm>
    </dsp:sp>
    <dsp:sp modelId="{442E909B-1EBA-4422-8CC1-8680FEAC7241}">
      <dsp:nvSpPr>
        <dsp:cNvPr id="0" name=""/>
        <dsp:cNvSpPr/>
      </dsp:nvSpPr>
      <dsp:spPr>
        <a:xfrm>
          <a:off x="5613054" y="2869032"/>
          <a:ext cx="5388320"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533400">
            <a:lnSpc>
              <a:spcPct val="100000"/>
            </a:lnSpc>
            <a:spcBef>
              <a:spcPct val="0"/>
            </a:spcBef>
            <a:spcAft>
              <a:spcPct val="35000"/>
            </a:spcAft>
            <a:buNone/>
          </a:pPr>
          <a:r>
            <a:rPr lang="en-US" sz="1200" kern="1200"/>
            <a:t>Provides decentralized identity management.</a:t>
          </a:r>
          <a:endParaRPr lang="en-US" sz="1200" kern="1200" dirty="0"/>
        </a:p>
        <a:p>
          <a:pPr marL="0" lvl="0" indent="0" algn="l" defTabSz="533400">
            <a:lnSpc>
              <a:spcPct val="100000"/>
            </a:lnSpc>
            <a:spcBef>
              <a:spcPct val="0"/>
            </a:spcBef>
            <a:spcAft>
              <a:spcPct val="35000"/>
            </a:spcAft>
            <a:buNone/>
          </a:pPr>
          <a:r>
            <a:rPr lang="en-US" sz="1200" kern="1200"/>
            <a:t>Offers control over personal data and mitigates identity theft risks.</a:t>
          </a:r>
          <a:endParaRPr lang="en-US" sz="1200" kern="1200" dirty="0"/>
        </a:p>
      </dsp:txBody>
      <dsp:txXfrm>
        <a:off x="5613054" y="2869032"/>
        <a:ext cx="5388320" cy="573537"/>
      </dsp:txXfrm>
    </dsp:sp>
    <dsp:sp modelId="{471403B9-449E-495D-BF7E-95E0C6541CAD}">
      <dsp:nvSpPr>
        <dsp:cNvPr id="0" name=""/>
        <dsp:cNvSpPr/>
      </dsp:nvSpPr>
      <dsp:spPr>
        <a:xfrm>
          <a:off x="0" y="3585954"/>
          <a:ext cx="11001375" cy="573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C74CF5-B542-4EE1-9603-EC7191222581}">
      <dsp:nvSpPr>
        <dsp:cNvPr id="0" name=""/>
        <dsp:cNvSpPr/>
      </dsp:nvSpPr>
      <dsp:spPr>
        <a:xfrm>
          <a:off x="173495" y="3715000"/>
          <a:ext cx="315445" cy="3154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3E157-6709-490B-9864-E5BFFBEAE2E2}">
      <dsp:nvSpPr>
        <dsp:cNvPr id="0" name=""/>
        <dsp:cNvSpPr/>
      </dsp:nvSpPr>
      <dsp:spPr>
        <a:xfrm>
          <a:off x="662435" y="3585954"/>
          <a:ext cx="4950618"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844550">
            <a:lnSpc>
              <a:spcPct val="100000"/>
            </a:lnSpc>
            <a:spcBef>
              <a:spcPct val="0"/>
            </a:spcBef>
            <a:spcAft>
              <a:spcPct val="35000"/>
            </a:spcAft>
            <a:buNone/>
          </a:pPr>
          <a:r>
            <a:rPr lang="en-US" sz="1900" b="1" kern="1200"/>
            <a:t>Intellectual Property Protection:</a:t>
          </a:r>
          <a:endParaRPr lang="en-US" sz="1900" kern="1200" dirty="0"/>
        </a:p>
      </dsp:txBody>
      <dsp:txXfrm>
        <a:off x="662435" y="3585954"/>
        <a:ext cx="4950618" cy="573537"/>
      </dsp:txXfrm>
    </dsp:sp>
    <dsp:sp modelId="{1C343C56-BEFE-4D99-A70D-D6EF09DC4CBA}">
      <dsp:nvSpPr>
        <dsp:cNvPr id="0" name=""/>
        <dsp:cNvSpPr/>
      </dsp:nvSpPr>
      <dsp:spPr>
        <a:xfrm>
          <a:off x="5613054" y="3585954"/>
          <a:ext cx="5388320" cy="5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9" tIns="60699" rIns="60699" bIns="60699" numCol="1" spcCol="1270" anchor="ctr" anchorCtr="0">
          <a:noAutofit/>
        </a:bodyPr>
        <a:lstStyle/>
        <a:p>
          <a:pPr marL="0" lvl="0" indent="0" algn="l" defTabSz="533400">
            <a:lnSpc>
              <a:spcPct val="100000"/>
            </a:lnSpc>
            <a:spcBef>
              <a:spcPct val="0"/>
            </a:spcBef>
            <a:spcAft>
              <a:spcPct val="35000"/>
            </a:spcAft>
            <a:buNone/>
          </a:pPr>
          <a:r>
            <a:rPr lang="en-US" sz="1200" kern="1200"/>
            <a:t>Manages and protects intellectual property rights securely.</a:t>
          </a:r>
          <a:endParaRPr lang="en-US" sz="1200" kern="1200" dirty="0"/>
        </a:p>
        <a:p>
          <a:pPr marL="0" lvl="0" indent="0" algn="l" defTabSz="533400">
            <a:lnSpc>
              <a:spcPct val="100000"/>
            </a:lnSpc>
            <a:spcBef>
              <a:spcPct val="0"/>
            </a:spcBef>
            <a:spcAft>
              <a:spcPct val="35000"/>
            </a:spcAft>
            <a:buNone/>
          </a:pPr>
          <a:r>
            <a:rPr lang="en-US" sz="1200" kern="1200"/>
            <a:t>Ensures transparency and authenticity in patent, trademark, and copyright management.</a:t>
          </a:r>
          <a:endParaRPr lang="en-US" sz="1200" kern="1200" dirty="0"/>
        </a:p>
      </dsp:txBody>
      <dsp:txXfrm>
        <a:off x="5613054" y="3585954"/>
        <a:ext cx="5388320" cy="5735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91B0C-AA21-43E1-B68E-AD6E50754AD3}">
      <dsp:nvSpPr>
        <dsp:cNvPr id="0" name=""/>
        <dsp:cNvSpPr/>
      </dsp:nvSpPr>
      <dsp:spPr>
        <a:xfrm>
          <a:off x="631994" y="962821"/>
          <a:ext cx="674789" cy="6747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408DD-EDD8-41AE-8CF3-9FD697D02962}">
      <dsp:nvSpPr>
        <dsp:cNvPr id="0" name=""/>
        <dsp:cNvSpPr/>
      </dsp:nvSpPr>
      <dsp:spPr>
        <a:xfrm>
          <a:off x="5405" y="1733710"/>
          <a:ext cx="1927968" cy="397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a:t>51% Attack:</a:t>
          </a:r>
          <a:endParaRPr lang="en-US" sz="1400" kern="1200"/>
        </a:p>
      </dsp:txBody>
      <dsp:txXfrm>
        <a:off x="5405" y="1733710"/>
        <a:ext cx="1927968" cy="397643"/>
      </dsp:txXfrm>
    </dsp:sp>
    <dsp:sp modelId="{51DF90C9-BB92-4364-B334-859EA51BFDC0}">
      <dsp:nvSpPr>
        <dsp:cNvPr id="0" name=""/>
        <dsp:cNvSpPr/>
      </dsp:nvSpPr>
      <dsp:spPr>
        <a:xfrm>
          <a:off x="5405" y="2176051"/>
          <a:ext cx="1927968" cy="102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Occurs when a single entity controls over 50% of the mining power.</a:t>
          </a:r>
        </a:p>
        <a:p>
          <a:pPr marL="0" lvl="0" indent="0" algn="ctr" defTabSz="488950">
            <a:lnSpc>
              <a:spcPct val="90000"/>
            </a:lnSpc>
            <a:spcBef>
              <a:spcPct val="0"/>
            </a:spcBef>
            <a:spcAft>
              <a:spcPct val="35000"/>
            </a:spcAft>
            <a:buNone/>
          </a:pPr>
          <a:r>
            <a:rPr lang="en-US" sz="1100" kern="1200"/>
            <a:t>Enables manipulation of transaction history and double-spending.</a:t>
          </a:r>
        </a:p>
      </dsp:txBody>
      <dsp:txXfrm>
        <a:off x="5405" y="2176051"/>
        <a:ext cx="1927968" cy="1021646"/>
      </dsp:txXfrm>
    </dsp:sp>
    <dsp:sp modelId="{92C82CE4-CAE1-43F3-9C2D-83FB96A2F8A5}">
      <dsp:nvSpPr>
        <dsp:cNvPr id="0" name=""/>
        <dsp:cNvSpPr/>
      </dsp:nvSpPr>
      <dsp:spPr>
        <a:xfrm>
          <a:off x="2897358" y="962821"/>
          <a:ext cx="674789" cy="6747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8BB10A-5F2D-4A92-B891-F685C19B0807}">
      <dsp:nvSpPr>
        <dsp:cNvPr id="0" name=""/>
        <dsp:cNvSpPr/>
      </dsp:nvSpPr>
      <dsp:spPr>
        <a:xfrm>
          <a:off x="2270768" y="1733710"/>
          <a:ext cx="1927968" cy="397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a:t>Sybil Attack:</a:t>
          </a:r>
          <a:endParaRPr lang="en-US" sz="1400" kern="1200"/>
        </a:p>
      </dsp:txBody>
      <dsp:txXfrm>
        <a:off x="2270768" y="1733710"/>
        <a:ext cx="1927968" cy="397643"/>
      </dsp:txXfrm>
    </dsp:sp>
    <dsp:sp modelId="{B4CF0B3D-8A93-4E8B-9280-F1E0ACD86BE2}">
      <dsp:nvSpPr>
        <dsp:cNvPr id="0" name=""/>
        <dsp:cNvSpPr/>
      </dsp:nvSpPr>
      <dsp:spPr>
        <a:xfrm>
          <a:off x="2270768" y="2176051"/>
          <a:ext cx="1927968" cy="102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Involves creating multiple false identities to gain control over the network.</a:t>
          </a:r>
        </a:p>
        <a:p>
          <a:pPr marL="0" lvl="0" indent="0" algn="ctr" defTabSz="488950">
            <a:lnSpc>
              <a:spcPct val="90000"/>
            </a:lnSpc>
            <a:spcBef>
              <a:spcPct val="0"/>
            </a:spcBef>
            <a:spcAft>
              <a:spcPct val="35000"/>
            </a:spcAft>
            <a:buNone/>
          </a:pPr>
          <a:r>
            <a:rPr lang="en-US" sz="1100" kern="1200"/>
            <a:t>Can disrupt the consensus mechanism and manipulate transaction validation.</a:t>
          </a:r>
        </a:p>
      </dsp:txBody>
      <dsp:txXfrm>
        <a:off x="2270768" y="2176051"/>
        <a:ext cx="1927968" cy="1021646"/>
      </dsp:txXfrm>
    </dsp:sp>
    <dsp:sp modelId="{11F51AB6-195A-408B-8DD6-1613E0692C3A}">
      <dsp:nvSpPr>
        <dsp:cNvPr id="0" name=""/>
        <dsp:cNvSpPr/>
      </dsp:nvSpPr>
      <dsp:spPr>
        <a:xfrm>
          <a:off x="5162721" y="962821"/>
          <a:ext cx="674789" cy="6747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60BC8B-D1AD-4959-A806-379DA9D674A8}">
      <dsp:nvSpPr>
        <dsp:cNvPr id="0" name=""/>
        <dsp:cNvSpPr/>
      </dsp:nvSpPr>
      <dsp:spPr>
        <a:xfrm>
          <a:off x="4536131" y="1733710"/>
          <a:ext cx="1927968" cy="397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a:t>Eclipse Attack:</a:t>
          </a:r>
          <a:endParaRPr lang="en-US" sz="1400" kern="1200"/>
        </a:p>
      </dsp:txBody>
      <dsp:txXfrm>
        <a:off x="4536131" y="1733710"/>
        <a:ext cx="1927968" cy="397643"/>
      </dsp:txXfrm>
    </dsp:sp>
    <dsp:sp modelId="{B255751A-F5B6-473B-B00A-C95E83E2A187}">
      <dsp:nvSpPr>
        <dsp:cNvPr id="0" name=""/>
        <dsp:cNvSpPr/>
      </dsp:nvSpPr>
      <dsp:spPr>
        <a:xfrm>
          <a:off x="4536131" y="2176051"/>
          <a:ext cx="1927968" cy="102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Aims to isolate specific nodes from the network by controlling their information.</a:t>
          </a:r>
        </a:p>
        <a:p>
          <a:pPr marL="0" lvl="0" indent="0" algn="ctr" defTabSz="488950">
            <a:lnSpc>
              <a:spcPct val="90000"/>
            </a:lnSpc>
            <a:spcBef>
              <a:spcPct val="0"/>
            </a:spcBef>
            <a:spcAft>
              <a:spcPct val="35000"/>
            </a:spcAft>
            <a:buNone/>
          </a:pPr>
          <a:r>
            <a:rPr lang="en-US" sz="1100" kern="1200"/>
            <a:t>Leads to data manipulation and disruption of network operation.</a:t>
          </a:r>
        </a:p>
      </dsp:txBody>
      <dsp:txXfrm>
        <a:off x="4536131" y="2176051"/>
        <a:ext cx="1927968" cy="1021646"/>
      </dsp:txXfrm>
    </dsp:sp>
    <dsp:sp modelId="{3C1365D6-34BC-4AE1-B52F-ACBBC66BE540}">
      <dsp:nvSpPr>
        <dsp:cNvPr id="0" name=""/>
        <dsp:cNvSpPr/>
      </dsp:nvSpPr>
      <dsp:spPr>
        <a:xfrm>
          <a:off x="7428084" y="962821"/>
          <a:ext cx="674789" cy="674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56243B-E150-4D68-A752-EE616D02A9C4}">
      <dsp:nvSpPr>
        <dsp:cNvPr id="0" name=""/>
        <dsp:cNvSpPr/>
      </dsp:nvSpPr>
      <dsp:spPr>
        <a:xfrm>
          <a:off x="6801494" y="1733710"/>
          <a:ext cx="1927968" cy="397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a:t>Denial of Service (DoS) Attack:</a:t>
          </a:r>
          <a:endParaRPr lang="en-US" sz="1400" kern="1200"/>
        </a:p>
      </dsp:txBody>
      <dsp:txXfrm>
        <a:off x="6801494" y="1733710"/>
        <a:ext cx="1927968" cy="397643"/>
      </dsp:txXfrm>
    </dsp:sp>
    <dsp:sp modelId="{9A09847A-FC9A-44A4-AC67-8C071AAB83F0}">
      <dsp:nvSpPr>
        <dsp:cNvPr id="0" name=""/>
        <dsp:cNvSpPr/>
      </dsp:nvSpPr>
      <dsp:spPr>
        <a:xfrm>
          <a:off x="6801494" y="2176051"/>
          <a:ext cx="1927968" cy="102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Disrupts network operation by overwhelming it with high traffic or transactions.</a:t>
          </a:r>
        </a:p>
        <a:p>
          <a:pPr marL="0" lvl="0" indent="0" algn="ctr" defTabSz="488950">
            <a:lnSpc>
              <a:spcPct val="90000"/>
            </a:lnSpc>
            <a:spcBef>
              <a:spcPct val="0"/>
            </a:spcBef>
            <a:spcAft>
              <a:spcPct val="35000"/>
            </a:spcAft>
            <a:buNone/>
          </a:pPr>
          <a:r>
            <a:rPr lang="en-US" sz="1100" kern="1200"/>
            <a:t>Causes network slowdowns, transaction delays, or complete unavailability.</a:t>
          </a:r>
        </a:p>
      </dsp:txBody>
      <dsp:txXfrm>
        <a:off x="6801494" y="2176051"/>
        <a:ext cx="1927968" cy="1021646"/>
      </dsp:txXfrm>
    </dsp:sp>
    <dsp:sp modelId="{964112F1-081E-4F63-BFDA-D4377D21816E}">
      <dsp:nvSpPr>
        <dsp:cNvPr id="0" name=""/>
        <dsp:cNvSpPr/>
      </dsp:nvSpPr>
      <dsp:spPr>
        <a:xfrm>
          <a:off x="9693448" y="962821"/>
          <a:ext cx="674789" cy="6747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D814AE-C93B-4888-B91E-BE3511EAFEF2}">
      <dsp:nvSpPr>
        <dsp:cNvPr id="0" name=""/>
        <dsp:cNvSpPr/>
      </dsp:nvSpPr>
      <dsp:spPr>
        <a:xfrm>
          <a:off x="9066858" y="1733710"/>
          <a:ext cx="1927968" cy="397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a:t>Double Spend Attack:</a:t>
          </a:r>
          <a:endParaRPr lang="en-US" sz="1400" kern="1200"/>
        </a:p>
      </dsp:txBody>
      <dsp:txXfrm>
        <a:off x="9066858" y="1733710"/>
        <a:ext cx="1927968" cy="397643"/>
      </dsp:txXfrm>
    </dsp:sp>
    <dsp:sp modelId="{B48F6836-BFEF-49EE-A990-D7CB30EB917B}">
      <dsp:nvSpPr>
        <dsp:cNvPr id="0" name=""/>
        <dsp:cNvSpPr/>
      </dsp:nvSpPr>
      <dsp:spPr>
        <a:xfrm>
          <a:off x="9066858" y="2176051"/>
          <a:ext cx="1927968" cy="102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Involves spending the same cryptocurrency more than once.</a:t>
          </a:r>
        </a:p>
        <a:p>
          <a:pPr marL="0" lvl="0" indent="0" algn="ctr" defTabSz="488950">
            <a:lnSpc>
              <a:spcPct val="90000"/>
            </a:lnSpc>
            <a:spcBef>
              <a:spcPct val="0"/>
            </a:spcBef>
            <a:spcAft>
              <a:spcPct val="35000"/>
            </a:spcAft>
            <a:buNone/>
          </a:pPr>
          <a:r>
            <a:rPr lang="en-US" sz="1100" kern="1200"/>
            <a:t>Exploits consensus mechanism vulnerabilities to fraudulently spend funds.</a:t>
          </a:r>
        </a:p>
      </dsp:txBody>
      <dsp:txXfrm>
        <a:off x="9066858" y="2176051"/>
        <a:ext cx="1927968" cy="10216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24D77-7DDD-4A29-ACE3-73FCA03D5F87}">
      <dsp:nvSpPr>
        <dsp:cNvPr id="0" name=""/>
        <dsp:cNvSpPr/>
      </dsp:nvSpPr>
      <dsp:spPr>
        <a:xfrm>
          <a:off x="5405" y="751333"/>
          <a:ext cx="674789" cy="6747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E7C896-3EA1-49D9-A266-CA9F8874EFB3}">
      <dsp:nvSpPr>
        <dsp:cNvPr id="0" name=""/>
        <dsp:cNvSpPr/>
      </dsp:nvSpPr>
      <dsp:spPr>
        <a:xfrm>
          <a:off x="5405" y="1540410"/>
          <a:ext cx="1927968" cy="397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Pump-and-Dump Schemes:</a:t>
          </a:r>
          <a:endParaRPr lang="en-US" sz="1400" kern="1200"/>
        </a:p>
      </dsp:txBody>
      <dsp:txXfrm>
        <a:off x="5405" y="1540410"/>
        <a:ext cx="1927968" cy="397643"/>
      </dsp:txXfrm>
    </dsp:sp>
    <dsp:sp modelId="{3C5608A9-2211-4302-8FF2-9D5BC101A1FC}">
      <dsp:nvSpPr>
        <dsp:cNvPr id="0" name=""/>
        <dsp:cNvSpPr/>
      </dsp:nvSpPr>
      <dsp:spPr>
        <a:xfrm>
          <a:off x="5405" y="1991210"/>
          <a:ext cx="1927968" cy="1417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Inflate cryptocurrency value through false statements, then sell off to unsuspecting investors.</a:t>
          </a:r>
        </a:p>
        <a:p>
          <a:pPr marL="0" lvl="0" indent="0" algn="l" defTabSz="488950">
            <a:lnSpc>
              <a:spcPct val="90000"/>
            </a:lnSpc>
            <a:spcBef>
              <a:spcPct val="0"/>
            </a:spcBef>
            <a:spcAft>
              <a:spcPct val="35000"/>
            </a:spcAft>
            <a:buNone/>
          </a:pPr>
          <a:r>
            <a:rPr lang="en-US" sz="1100" kern="1200"/>
            <a:t>Manipulate market prices, leading to financial losses for investors.</a:t>
          </a:r>
        </a:p>
      </dsp:txBody>
      <dsp:txXfrm>
        <a:off x="5405" y="1991210"/>
        <a:ext cx="1927968" cy="1417975"/>
      </dsp:txXfrm>
    </dsp:sp>
    <dsp:sp modelId="{F747ADBA-9C75-4A57-9F0F-77D52ED6331E}">
      <dsp:nvSpPr>
        <dsp:cNvPr id="0" name=""/>
        <dsp:cNvSpPr/>
      </dsp:nvSpPr>
      <dsp:spPr>
        <a:xfrm>
          <a:off x="2270768" y="751333"/>
          <a:ext cx="674789" cy="6747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047D2D-3687-44D6-9855-18918863F839}">
      <dsp:nvSpPr>
        <dsp:cNvPr id="0" name=""/>
        <dsp:cNvSpPr/>
      </dsp:nvSpPr>
      <dsp:spPr>
        <a:xfrm>
          <a:off x="2270768" y="1540410"/>
          <a:ext cx="1927968" cy="397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Phishing:</a:t>
          </a:r>
          <a:endParaRPr lang="en-US" sz="1400" kern="1200"/>
        </a:p>
      </dsp:txBody>
      <dsp:txXfrm>
        <a:off x="2270768" y="1540410"/>
        <a:ext cx="1927968" cy="397643"/>
      </dsp:txXfrm>
    </dsp:sp>
    <dsp:sp modelId="{1758EA6A-DB84-4791-8778-5417092F6434}">
      <dsp:nvSpPr>
        <dsp:cNvPr id="0" name=""/>
        <dsp:cNvSpPr/>
      </dsp:nvSpPr>
      <dsp:spPr>
        <a:xfrm>
          <a:off x="2270768" y="1991210"/>
          <a:ext cx="1927968" cy="1417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Trick users into revealing private keys or login credentials for cryptocurrency wallets and exchanges.</a:t>
          </a:r>
        </a:p>
        <a:p>
          <a:pPr marL="0" lvl="0" indent="0" algn="l" defTabSz="488950">
            <a:lnSpc>
              <a:spcPct val="90000"/>
            </a:lnSpc>
            <a:spcBef>
              <a:spcPct val="0"/>
            </a:spcBef>
            <a:spcAft>
              <a:spcPct val="35000"/>
            </a:spcAft>
            <a:buNone/>
          </a:pPr>
          <a:r>
            <a:rPr lang="en-US" sz="1100" kern="1200"/>
            <a:t>Enables unauthorized access to users' funds, leading to theft and fraudulent transactions.</a:t>
          </a:r>
        </a:p>
      </dsp:txBody>
      <dsp:txXfrm>
        <a:off x="2270768" y="1991210"/>
        <a:ext cx="1927968" cy="1417975"/>
      </dsp:txXfrm>
    </dsp:sp>
    <dsp:sp modelId="{5F9437A1-0E04-4353-94DB-3B10F3D4C96D}">
      <dsp:nvSpPr>
        <dsp:cNvPr id="0" name=""/>
        <dsp:cNvSpPr/>
      </dsp:nvSpPr>
      <dsp:spPr>
        <a:xfrm>
          <a:off x="4536131" y="751333"/>
          <a:ext cx="674789" cy="6747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9918F3-2FFD-4CE6-BEC1-33C9BA3C8E79}">
      <dsp:nvSpPr>
        <dsp:cNvPr id="0" name=""/>
        <dsp:cNvSpPr/>
      </dsp:nvSpPr>
      <dsp:spPr>
        <a:xfrm>
          <a:off x="4536131" y="1540410"/>
          <a:ext cx="1927968" cy="397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Smart Contract Vulnerabilities:</a:t>
          </a:r>
          <a:endParaRPr lang="en-US" sz="1400" kern="1200"/>
        </a:p>
      </dsp:txBody>
      <dsp:txXfrm>
        <a:off x="4536131" y="1540410"/>
        <a:ext cx="1927968" cy="397643"/>
      </dsp:txXfrm>
    </dsp:sp>
    <dsp:sp modelId="{950718D9-FD46-4385-980A-96E878F32CFE}">
      <dsp:nvSpPr>
        <dsp:cNvPr id="0" name=""/>
        <dsp:cNvSpPr/>
      </dsp:nvSpPr>
      <dsp:spPr>
        <a:xfrm>
          <a:off x="4536131" y="1991210"/>
          <a:ext cx="1927968" cy="1417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Susceptible to flaws that can be exploited by fraudsters.</a:t>
          </a:r>
        </a:p>
        <a:p>
          <a:pPr marL="0" lvl="0" indent="0" algn="l" defTabSz="488950">
            <a:lnSpc>
              <a:spcPct val="90000"/>
            </a:lnSpc>
            <a:spcBef>
              <a:spcPct val="0"/>
            </a:spcBef>
            <a:spcAft>
              <a:spcPct val="35000"/>
            </a:spcAft>
            <a:buNone/>
          </a:pPr>
          <a:r>
            <a:rPr lang="en-US" sz="1100" kern="1200"/>
            <a:t>Examples include re-entrancy attacks, lack of input validation, and insecure programming languages.</a:t>
          </a:r>
        </a:p>
        <a:p>
          <a:pPr marL="0" lvl="0" indent="0" algn="l" defTabSz="488950">
            <a:lnSpc>
              <a:spcPct val="90000"/>
            </a:lnSpc>
            <a:spcBef>
              <a:spcPct val="0"/>
            </a:spcBef>
            <a:spcAft>
              <a:spcPct val="35000"/>
            </a:spcAft>
            <a:buNone/>
          </a:pPr>
          <a:r>
            <a:rPr lang="en-US" sz="1100" kern="1200"/>
            <a:t>Vulnerabilities can lead to unauthorized transactions and financial losses.</a:t>
          </a:r>
        </a:p>
      </dsp:txBody>
      <dsp:txXfrm>
        <a:off x="4536131" y="1991210"/>
        <a:ext cx="1927968" cy="1417975"/>
      </dsp:txXfrm>
    </dsp:sp>
    <dsp:sp modelId="{D2D21C1D-8D4F-42EE-BDD1-FE9D9A4038D3}">
      <dsp:nvSpPr>
        <dsp:cNvPr id="0" name=""/>
        <dsp:cNvSpPr/>
      </dsp:nvSpPr>
      <dsp:spPr>
        <a:xfrm>
          <a:off x="6801494" y="751333"/>
          <a:ext cx="674789" cy="674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D27C5-B027-4A4F-8243-86F8435F159E}">
      <dsp:nvSpPr>
        <dsp:cNvPr id="0" name=""/>
        <dsp:cNvSpPr/>
      </dsp:nvSpPr>
      <dsp:spPr>
        <a:xfrm>
          <a:off x="6801494" y="1540410"/>
          <a:ext cx="1927968" cy="397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Insider Attacks:</a:t>
          </a:r>
          <a:endParaRPr lang="en-US" sz="1400" kern="1200"/>
        </a:p>
      </dsp:txBody>
      <dsp:txXfrm>
        <a:off x="6801494" y="1540410"/>
        <a:ext cx="1927968" cy="397643"/>
      </dsp:txXfrm>
    </dsp:sp>
    <dsp:sp modelId="{BAC1BA5C-4DFD-4F53-A243-6D0659493042}">
      <dsp:nvSpPr>
        <dsp:cNvPr id="0" name=""/>
        <dsp:cNvSpPr/>
      </dsp:nvSpPr>
      <dsp:spPr>
        <a:xfrm>
          <a:off x="6801494" y="1991210"/>
          <a:ext cx="1927968" cy="1417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Involve illegal trading of cryptocurrencies based on non-public information.</a:t>
          </a:r>
        </a:p>
        <a:p>
          <a:pPr marL="0" lvl="0" indent="0" algn="l" defTabSz="488950">
            <a:lnSpc>
              <a:spcPct val="90000"/>
            </a:lnSpc>
            <a:spcBef>
              <a:spcPct val="0"/>
            </a:spcBef>
            <a:spcAft>
              <a:spcPct val="35000"/>
            </a:spcAft>
            <a:buNone/>
          </a:pPr>
          <a:r>
            <a:rPr lang="en-US" sz="1100" kern="1200"/>
            <a:t>Undermine market fairness and integrity by providing unfair advantages to those with privileged information.</a:t>
          </a:r>
        </a:p>
      </dsp:txBody>
      <dsp:txXfrm>
        <a:off x="6801494" y="1991210"/>
        <a:ext cx="1927968" cy="1417975"/>
      </dsp:txXfrm>
    </dsp:sp>
    <dsp:sp modelId="{60C2FEBA-0C79-4B54-9B42-07A62A4C80E8}">
      <dsp:nvSpPr>
        <dsp:cNvPr id="0" name=""/>
        <dsp:cNvSpPr/>
      </dsp:nvSpPr>
      <dsp:spPr>
        <a:xfrm>
          <a:off x="9066858" y="751333"/>
          <a:ext cx="674789" cy="6747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CBE21-88A3-46BE-BB72-406CE4BA6739}">
      <dsp:nvSpPr>
        <dsp:cNvPr id="0" name=""/>
        <dsp:cNvSpPr/>
      </dsp:nvSpPr>
      <dsp:spPr>
        <a:xfrm>
          <a:off x="9066858" y="1540410"/>
          <a:ext cx="1927968" cy="397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Ponzi Schemes:</a:t>
          </a:r>
          <a:endParaRPr lang="en-US" sz="1400" kern="1200"/>
        </a:p>
      </dsp:txBody>
      <dsp:txXfrm>
        <a:off x="9066858" y="1540410"/>
        <a:ext cx="1927968" cy="397643"/>
      </dsp:txXfrm>
    </dsp:sp>
    <dsp:sp modelId="{B84A3495-9826-4B42-BA2A-5720849D15A0}">
      <dsp:nvSpPr>
        <dsp:cNvPr id="0" name=""/>
        <dsp:cNvSpPr/>
      </dsp:nvSpPr>
      <dsp:spPr>
        <a:xfrm>
          <a:off x="9066858" y="1991210"/>
          <a:ext cx="1927968" cy="1417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Promise high returns with little or no risk to investors.</a:t>
          </a:r>
        </a:p>
        <a:p>
          <a:pPr marL="0" lvl="0" indent="0" algn="l" defTabSz="488950">
            <a:lnSpc>
              <a:spcPct val="90000"/>
            </a:lnSpc>
            <a:spcBef>
              <a:spcPct val="0"/>
            </a:spcBef>
            <a:spcAft>
              <a:spcPct val="35000"/>
            </a:spcAft>
            <a:buNone/>
          </a:pPr>
          <a:r>
            <a:rPr lang="en-US" sz="1100" kern="1200"/>
            <a:t>Use funds from new investors to pay returns to earlier investors, creating the illusion of profitability.</a:t>
          </a:r>
        </a:p>
        <a:p>
          <a:pPr marL="0" lvl="0" indent="0" algn="l" defTabSz="488950">
            <a:lnSpc>
              <a:spcPct val="90000"/>
            </a:lnSpc>
            <a:spcBef>
              <a:spcPct val="0"/>
            </a:spcBef>
            <a:spcAft>
              <a:spcPct val="35000"/>
            </a:spcAft>
            <a:buNone/>
          </a:pPr>
          <a:r>
            <a:rPr lang="en-US" sz="1100" kern="1200"/>
            <a:t>Collapse when new investors can no longer be recruited or existing investors demand their funds.</a:t>
          </a:r>
        </a:p>
      </dsp:txBody>
      <dsp:txXfrm>
        <a:off x="9066858" y="1991210"/>
        <a:ext cx="1927968" cy="14179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3668D-4506-4F38-89A9-6B9A0E93F968}">
      <dsp:nvSpPr>
        <dsp:cNvPr id="0" name=""/>
        <dsp:cNvSpPr/>
      </dsp:nvSpPr>
      <dsp:spPr>
        <a:xfrm>
          <a:off x="0" y="275039"/>
          <a:ext cx="11000232" cy="718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740" tIns="249936" rIns="85374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Decentralized platform enabling developers to build and deploy smart contracts and decentralized applications (</a:t>
          </a:r>
          <a:r>
            <a:rPr lang="en-US" sz="1200" kern="1200" dirty="0" err="1"/>
            <a:t>DApps</a:t>
          </a:r>
          <a:r>
            <a:rPr lang="en-US" sz="1200" kern="1200" dirty="0"/>
            <a:t>).</a:t>
          </a:r>
        </a:p>
        <a:p>
          <a:pPr marL="114300" lvl="1" indent="-114300" algn="l" defTabSz="533400">
            <a:lnSpc>
              <a:spcPct val="90000"/>
            </a:lnSpc>
            <a:spcBef>
              <a:spcPct val="0"/>
            </a:spcBef>
            <a:spcAft>
              <a:spcPct val="15000"/>
            </a:spcAft>
            <a:buChar char="•"/>
          </a:pPr>
          <a:r>
            <a:rPr lang="en-US" sz="1200" kern="1200"/>
            <a:t>Contrasts with Bitcoin as a programmable platform rather than solely a digital currency.</a:t>
          </a:r>
        </a:p>
      </dsp:txBody>
      <dsp:txXfrm>
        <a:off x="0" y="275039"/>
        <a:ext cx="11000232" cy="718200"/>
      </dsp:txXfrm>
    </dsp:sp>
    <dsp:sp modelId="{FD0E675E-637F-4311-B97D-8803AC959820}">
      <dsp:nvSpPr>
        <dsp:cNvPr id="0" name=""/>
        <dsp:cNvSpPr/>
      </dsp:nvSpPr>
      <dsp:spPr>
        <a:xfrm>
          <a:off x="550011" y="97919"/>
          <a:ext cx="7700162"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91048" tIns="0" rIns="291048"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rPr>
            <a:t>Overview:</a:t>
          </a:r>
          <a:endParaRPr lang="en-US" sz="1200" kern="1200" dirty="0">
            <a:solidFill>
              <a:schemeClr val="tx1"/>
            </a:solidFill>
          </a:endParaRPr>
        </a:p>
      </dsp:txBody>
      <dsp:txXfrm>
        <a:off x="567304" y="115212"/>
        <a:ext cx="7665576" cy="319654"/>
      </dsp:txXfrm>
    </dsp:sp>
    <dsp:sp modelId="{60C80DDC-CC08-4FE1-B2CB-51D14AE18C45}">
      <dsp:nvSpPr>
        <dsp:cNvPr id="0" name=""/>
        <dsp:cNvSpPr/>
      </dsp:nvSpPr>
      <dsp:spPr>
        <a:xfrm>
          <a:off x="0" y="1235159"/>
          <a:ext cx="11000232" cy="90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740" tIns="249936" rIns="85374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Self-executing contracts with terms directly written into code.</a:t>
          </a:r>
        </a:p>
        <a:p>
          <a:pPr marL="114300" lvl="1" indent="-114300" algn="l" defTabSz="533400">
            <a:lnSpc>
              <a:spcPct val="90000"/>
            </a:lnSpc>
            <a:spcBef>
              <a:spcPct val="0"/>
            </a:spcBef>
            <a:spcAft>
              <a:spcPct val="15000"/>
            </a:spcAft>
            <a:buChar char="•"/>
          </a:pPr>
          <a:r>
            <a:rPr lang="en-US" sz="1200" kern="1200"/>
            <a:t>Automatically enforce and execute agreement terms when predefined conditions are met.</a:t>
          </a:r>
        </a:p>
        <a:p>
          <a:pPr marL="114300" lvl="1" indent="-114300" algn="l" defTabSz="533400">
            <a:lnSpc>
              <a:spcPct val="90000"/>
            </a:lnSpc>
            <a:spcBef>
              <a:spcPct val="0"/>
            </a:spcBef>
            <a:spcAft>
              <a:spcPct val="15000"/>
            </a:spcAft>
            <a:buChar char="•"/>
          </a:pPr>
          <a:r>
            <a:rPr lang="en-US" sz="1200" kern="1200"/>
            <a:t>Provides transparency and tamper-resistant automation of processes.</a:t>
          </a:r>
        </a:p>
      </dsp:txBody>
      <dsp:txXfrm>
        <a:off x="0" y="1235159"/>
        <a:ext cx="11000232" cy="907200"/>
      </dsp:txXfrm>
    </dsp:sp>
    <dsp:sp modelId="{6F018D65-20F5-45CC-A913-0258E189A00B}">
      <dsp:nvSpPr>
        <dsp:cNvPr id="0" name=""/>
        <dsp:cNvSpPr/>
      </dsp:nvSpPr>
      <dsp:spPr>
        <a:xfrm>
          <a:off x="550011" y="1058039"/>
          <a:ext cx="7700162"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91048" tIns="0" rIns="291048"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rPr>
            <a:t>Smart Contracts:</a:t>
          </a:r>
          <a:endParaRPr lang="en-US" sz="1200" kern="1200" dirty="0">
            <a:solidFill>
              <a:schemeClr val="tx1"/>
            </a:solidFill>
          </a:endParaRPr>
        </a:p>
      </dsp:txBody>
      <dsp:txXfrm>
        <a:off x="567304" y="1075332"/>
        <a:ext cx="7665576" cy="319654"/>
      </dsp:txXfrm>
    </dsp:sp>
    <dsp:sp modelId="{048FB126-CD09-4D98-98C5-25ECF38F2E7E}">
      <dsp:nvSpPr>
        <dsp:cNvPr id="0" name=""/>
        <dsp:cNvSpPr/>
      </dsp:nvSpPr>
      <dsp:spPr>
        <a:xfrm>
          <a:off x="0" y="2384279"/>
          <a:ext cx="11000232" cy="718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740" tIns="249936" rIns="85374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Ether (ETH) is Ethereum's native cryptocurrency.</a:t>
          </a:r>
        </a:p>
        <a:p>
          <a:pPr marL="114300" lvl="1" indent="-114300" algn="l" defTabSz="533400">
            <a:lnSpc>
              <a:spcPct val="90000"/>
            </a:lnSpc>
            <a:spcBef>
              <a:spcPct val="0"/>
            </a:spcBef>
            <a:spcAft>
              <a:spcPct val="15000"/>
            </a:spcAft>
            <a:buChar char="•"/>
          </a:pPr>
          <a:r>
            <a:rPr lang="en-US" sz="1200" kern="1200"/>
            <a:t>Used to pay for transaction fees and computational services on the network.</a:t>
          </a:r>
        </a:p>
      </dsp:txBody>
      <dsp:txXfrm>
        <a:off x="0" y="2384279"/>
        <a:ext cx="11000232" cy="718200"/>
      </dsp:txXfrm>
    </dsp:sp>
    <dsp:sp modelId="{55D67FAC-ECBD-47B7-8EA5-5E892B59F276}">
      <dsp:nvSpPr>
        <dsp:cNvPr id="0" name=""/>
        <dsp:cNvSpPr/>
      </dsp:nvSpPr>
      <dsp:spPr>
        <a:xfrm>
          <a:off x="550011" y="2207160"/>
          <a:ext cx="7700162"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91048" tIns="0" rIns="291048"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rPr>
            <a:t>Ethereum's Native Cryptocurrency:</a:t>
          </a:r>
          <a:endParaRPr lang="en-US" sz="1200" kern="1200" dirty="0">
            <a:solidFill>
              <a:schemeClr val="tx1"/>
            </a:solidFill>
          </a:endParaRPr>
        </a:p>
      </dsp:txBody>
      <dsp:txXfrm>
        <a:off x="567304" y="2224453"/>
        <a:ext cx="7665576" cy="319654"/>
      </dsp:txXfrm>
    </dsp:sp>
    <dsp:sp modelId="{382F767F-4677-4ED9-A634-2FB25ACF35D9}">
      <dsp:nvSpPr>
        <dsp:cNvPr id="0" name=""/>
        <dsp:cNvSpPr/>
      </dsp:nvSpPr>
      <dsp:spPr>
        <a:xfrm>
          <a:off x="0" y="3344400"/>
          <a:ext cx="11000232" cy="718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740" tIns="249936" rIns="85374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Organizations represented by rules encoded as computer programs.</a:t>
          </a:r>
        </a:p>
        <a:p>
          <a:pPr marL="114300" lvl="1" indent="-114300" algn="l" defTabSz="533400">
            <a:lnSpc>
              <a:spcPct val="90000"/>
            </a:lnSpc>
            <a:spcBef>
              <a:spcPct val="0"/>
            </a:spcBef>
            <a:spcAft>
              <a:spcPct val="15000"/>
            </a:spcAft>
            <a:buChar char="•"/>
          </a:pPr>
          <a:r>
            <a:rPr lang="en-US" sz="1200" kern="1200"/>
            <a:t>Transparent, controlled by members, and can manage and distribute funds without centralized control.</a:t>
          </a:r>
        </a:p>
      </dsp:txBody>
      <dsp:txXfrm>
        <a:off x="0" y="3344400"/>
        <a:ext cx="11000232" cy="718200"/>
      </dsp:txXfrm>
    </dsp:sp>
    <dsp:sp modelId="{7958A223-B1ED-4CDD-8FEF-651C7B7E2734}">
      <dsp:nvSpPr>
        <dsp:cNvPr id="0" name=""/>
        <dsp:cNvSpPr/>
      </dsp:nvSpPr>
      <dsp:spPr>
        <a:xfrm>
          <a:off x="550011" y="3167279"/>
          <a:ext cx="7700162"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91048" tIns="0" rIns="291048"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rPr>
            <a:t>Decentralized Autonomous Organizations (DAOs):</a:t>
          </a:r>
          <a:endParaRPr lang="en-US" sz="1200" kern="1200" dirty="0">
            <a:solidFill>
              <a:schemeClr val="tx1"/>
            </a:solidFill>
          </a:endParaRPr>
        </a:p>
      </dsp:txBody>
      <dsp:txXfrm>
        <a:off x="567304" y="3184572"/>
        <a:ext cx="7665576" cy="3196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C8B20-556B-4F6F-9581-E3DA3EA3DAC5}">
      <dsp:nvSpPr>
        <dsp:cNvPr id="0" name=""/>
        <dsp:cNvSpPr/>
      </dsp:nvSpPr>
      <dsp:spPr>
        <a:xfrm>
          <a:off x="0" y="305684"/>
          <a:ext cx="11000232" cy="897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740" tIns="312420" rIns="85374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Key component enabling execution of smart contracts and decentralized applications on Ethereum network.</a:t>
          </a:r>
        </a:p>
        <a:p>
          <a:pPr marL="114300" lvl="1" indent="-114300" algn="l" defTabSz="666750">
            <a:lnSpc>
              <a:spcPct val="90000"/>
            </a:lnSpc>
            <a:spcBef>
              <a:spcPct val="0"/>
            </a:spcBef>
            <a:spcAft>
              <a:spcPct val="15000"/>
            </a:spcAft>
            <a:buChar char="•"/>
          </a:pPr>
          <a:r>
            <a:rPr lang="en-US" sz="1500" kern="1200"/>
            <a:t>Turing-complete virtual machine capable of performing any computation a conventional computer can.</a:t>
          </a:r>
        </a:p>
      </dsp:txBody>
      <dsp:txXfrm>
        <a:off x="0" y="305684"/>
        <a:ext cx="11000232" cy="897750"/>
      </dsp:txXfrm>
    </dsp:sp>
    <dsp:sp modelId="{FAEABD2D-1549-470C-8E7B-F3FC95A94274}">
      <dsp:nvSpPr>
        <dsp:cNvPr id="0" name=""/>
        <dsp:cNvSpPr/>
      </dsp:nvSpPr>
      <dsp:spPr>
        <a:xfrm>
          <a:off x="550011" y="84284"/>
          <a:ext cx="7700162"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048" tIns="0" rIns="291048" bIns="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chemeClr val="tx1"/>
              </a:solidFill>
            </a:rPr>
            <a:t>Ethereum Virtual Machine (EVM):</a:t>
          </a:r>
          <a:endParaRPr lang="en-US" sz="1500" kern="1200" dirty="0">
            <a:solidFill>
              <a:schemeClr val="tx1"/>
            </a:solidFill>
          </a:endParaRPr>
        </a:p>
      </dsp:txBody>
      <dsp:txXfrm>
        <a:off x="571627" y="105900"/>
        <a:ext cx="7656930" cy="399568"/>
      </dsp:txXfrm>
    </dsp:sp>
    <dsp:sp modelId="{DC5C1162-E6D1-4395-989D-A926D5157DE8}">
      <dsp:nvSpPr>
        <dsp:cNvPr id="0" name=""/>
        <dsp:cNvSpPr/>
      </dsp:nvSpPr>
      <dsp:spPr>
        <a:xfrm>
          <a:off x="0" y="1505834"/>
          <a:ext cx="11000232" cy="113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740" tIns="312420" rIns="85374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Processes and executes smart contracts coded in high-level languages like Solidity.</a:t>
          </a:r>
        </a:p>
        <a:p>
          <a:pPr marL="114300" lvl="1" indent="-114300" algn="l" defTabSz="666750">
            <a:lnSpc>
              <a:spcPct val="90000"/>
            </a:lnSpc>
            <a:spcBef>
              <a:spcPct val="0"/>
            </a:spcBef>
            <a:spcAft>
              <a:spcPct val="15000"/>
            </a:spcAft>
            <a:buChar char="•"/>
          </a:pPr>
          <a:r>
            <a:rPr lang="en-US" sz="1500" kern="1200"/>
            <a:t>Compiles smart contracts into bytecode for execution on the EVM.</a:t>
          </a:r>
        </a:p>
        <a:p>
          <a:pPr marL="114300" lvl="1" indent="-114300" algn="l" defTabSz="666750">
            <a:lnSpc>
              <a:spcPct val="90000"/>
            </a:lnSpc>
            <a:spcBef>
              <a:spcPct val="0"/>
            </a:spcBef>
            <a:spcAft>
              <a:spcPct val="15000"/>
            </a:spcAft>
            <a:buChar char="•"/>
          </a:pPr>
          <a:r>
            <a:rPr lang="en-US" sz="1500" kern="1200"/>
            <a:t>Smart contracts autonomously execute predefined functions when triggered by specified conditions.</a:t>
          </a:r>
        </a:p>
      </dsp:txBody>
      <dsp:txXfrm>
        <a:off x="0" y="1505834"/>
        <a:ext cx="11000232" cy="1134000"/>
      </dsp:txXfrm>
    </dsp:sp>
    <dsp:sp modelId="{4C3BC342-6D4E-46EA-9890-4C8CB222D21D}">
      <dsp:nvSpPr>
        <dsp:cNvPr id="0" name=""/>
        <dsp:cNvSpPr/>
      </dsp:nvSpPr>
      <dsp:spPr>
        <a:xfrm>
          <a:off x="550011" y="1284434"/>
          <a:ext cx="7700162"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048" tIns="0" rIns="291048" bIns="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chemeClr val="tx1"/>
              </a:solidFill>
            </a:rPr>
            <a:t>Functionality of EVM:</a:t>
          </a:r>
          <a:endParaRPr lang="en-US" sz="1500" kern="1200" dirty="0">
            <a:solidFill>
              <a:schemeClr val="tx1"/>
            </a:solidFill>
          </a:endParaRPr>
        </a:p>
      </dsp:txBody>
      <dsp:txXfrm>
        <a:off x="571627" y="1306050"/>
        <a:ext cx="7656930" cy="399568"/>
      </dsp:txXfrm>
    </dsp:sp>
    <dsp:sp modelId="{170A617A-BE08-493D-805D-A5812D459677}">
      <dsp:nvSpPr>
        <dsp:cNvPr id="0" name=""/>
        <dsp:cNvSpPr/>
      </dsp:nvSpPr>
      <dsp:spPr>
        <a:xfrm>
          <a:off x="0" y="2942234"/>
          <a:ext cx="11000232" cy="113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740" tIns="312420" rIns="85374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Enables execution of DApps on Ethereum network.</a:t>
          </a:r>
        </a:p>
        <a:p>
          <a:pPr marL="114300" lvl="1" indent="-114300" algn="l" defTabSz="666750">
            <a:lnSpc>
              <a:spcPct val="90000"/>
            </a:lnSpc>
            <a:spcBef>
              <a:spcPct val="0"/>
            </a:spcBef>
            <a:spcAft>
              <a:spcPct val="15000"/>
            </a:spcAft>
            <a:buChar char="•"/>
          </a:pPr>
          <a:r>
            <a:rPr lang="en-US" sz="1500" kern="1200"/>
            <a:t>DApps utilize EVM to execute code and interact with smart contracts.</a:t>
          </a:r>
        </a:p>
        <a:p>
          <a:pPr marL="114300" lvl="1" indent="-114300" algn="l" defTabSz="666750">
            <a:lnSpc>
              <a:spcPct val="90000"/>
            </a:lnSpc>
            <a:spcBef>
              <a:spcPct val="0"/>
            </a:spcBef>
            <a:spcAft>
              <a:spcPct val="15000"/>
            </a:spcAft>
            <a:buChar char="•"/>
          </a:pPr>
          <a:r>
            <a:rPr lang="en-US" sz="1500" kern="1200"/>
            <a:t>Provides decentralized and transparent environment for various applications such as finance, gaming, and governance.</a:t>
          </a:r>
        </a:p>
      </dsp:txBody>
      <dsp:txXfrm>
        <a:off x="0" y="2942234"/>
        <a:ext cx="11000232" cy="1134000"/>
      </dsp:txXfrm>
    </dsp:sp>
    <dsp:sp modelId="{50D22F0F-6C7D-453F-A5B4-1D07C8B300C5}">
      <dsp:nvSpPr>
        <dsp:cNvPr id="0" name=""/>
        <dsp:cNvSpPr/>
      </dsp:nvSpPr>
      <dsp:spPr>
        <a:xfrm>
          <a:off x="550011" y="2720835"/>
          <a:ext cx="7700162"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048" tIns="0" rIns="291048" bIns="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chemeClr val="tx1"/>
              </a:solidFill>
            </a:rPr>
            <a:t>Role in Decentralized Applications (</a:t>
          </a:r>
          <a:r>
            <a:rPr lang="en-US" sz="1500" b="1" kern="1200" dirty="0" err="1">
              <a:solidFill>
                <a:schemeClr val="tx1"/>
              </a:solidFill>
            </a:rPr>
            <a:t>DApps</a:t>
          </a:r>
          <a:r>
            <a:rPr lang="en-US" sz="1500" b="1" kern="1200" dirty="0">
              <a:solidFill>
                <a:schemeClr val="tx1"/>
              </a:solidFill>
            </a:rPr>
            <a:t>):</a:t>
          </a:r>
          <a:endParaRPr lang="en-US" sz="1500" kern="1200" dirty="0">
            <a:solidFill>
              <a:schemeClr val="tx1"/>
            </a:solidFill>
          </a:endParaRPr>
        </a:p>
      </dsp:txBody>
      <dsp:txXfrm>
        <a:off x="571627" y="2742451"/>
        <a:ext cx="7656930"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5/12/2024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will the data scientist will be doing on the capstone project.</a:t>
            </a:r>
            <a:endParaRPr lang="en-MY" dirty="0"/>
          </a:p>
        </p:txBody>
      </p:sp>
      <p:sp>
        <p:nvSpPr>
          <p:cNvPr id="4" name="Slide Number Placeholder 3"/>
          <p:cNvSpPr>
            <a:spLocks noGrp="1"/>
          </p:cNvSpPr>
          <p:nvPr>
            <p:ph type="sldNum" sz="quarter" idx="5"/>
          </p:nvPr>
        </p:nvSpPr>
        <p:spPr/>
        <p:txBody>
          <a:bodyPr/>
          <a:lstStyle/>
          <a:p>
            <a:fld id="{980D3DFC-11A7-4DDF-8AEE-A5ACE051EBF3}" type="slidenum">
              <a:rPr lang="en-US" smtClean="0"/>
              <a:t>10</a:t>
            </a:fld>
            <a:endParaRPr lang="en-US" dirty="0"/>
          </a:p>
        </p:txBody>
      </p:sp>
    </p:spTree>
    <p:extLst>
      <p:ext uri="{BB962C8B-B14F-4D97-AF65-F5344CB8AC3E}">
        <p14:creationId xmlns:p14="http://schemas.microsoft.com/office/powerpoint/2010/main" val="2633474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980D3DFC-11A7-4DDF-8AEE-A5ACE051EBF3}" type="slidenum">
              <a:rPr lang="en-US" smtClean="0"/>
              <a:t>11</a:t>
            </a:fld>
            <a:endParaRPr lang="en-US" dirty="0"/>
          </a:p>
        </p:txBody>
      </p:sp>
    </p:spTree>
    <p:extLst>
      <p:ext uri="{BB962C8B-B14F-4D97-AF65-F5344CB8AC3E}">
        <p14:creationId xmlns:p14="http://schemas.microsoft.com/office/powerpoint/2010/main" val="66088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800" dirty="0">
                <a:effectLst/>
                <a:latin typeface="Times New Roman" panose="02020603050405020304" pitchFamily="18" charset="0"/>
                <a:ea typeface="DengXian" panose="02010600030101010101" pitchFamily="2" charset="-122"/>
                <a:cs typeface="Times New Roman" panose="02020603050405020304" pitchFamily="18" charset="0"/>
              </a:rPr>
              <a:t>The figures above that shows different classes of Ethereum account, the researchers found that there are a few distinguishable clusters of blues and reds, but some clusters are not linearly possible. This signifies the importance of Machine Learning algorithms to find the significant features among account clusters.</a:t>
            </a:r>
          </a:p>
          <a:p>
            <a:endParaRPr lang="en-MY" dirty="0"/>
          </a:p>
        </p:txBody>
      </p:sp>
      <p:sp>
        <p:nvSpPr>
          <p:cNvPr id="4" name="Slide Number Placeholder 3"/>
          <p:cNvSpPr>
            <a:spLocks noGrp="1"/>
          </p:cNvSpPr>
          <p:nvPr>
            <p:ph type="sldNum" sz="quarter" idx="5"/>
          </p:nvPr>
        </p:nvSpPr>
        <p:spPr/>
        <p:txBody>
          <a:bodyPr/>
          <a:lstStyle/>
          <a:p>
            <a:fld id="{980D3DFC-11A7-4DDF-8AEE-A5ACE051EBF3}" type="slidenum">
              <a:rPr lang="en-US" smtClean="0"/>
              <a:t>39</a:t>
            </a:fld>
            <a:endParaRPr lang="en-US" dirty="0"/>
          </a:p>
        </p:txBody>
      </p:sp>
    </p:spTree>
    <p:extLst>
      <p:ext uri="{BB962C8B-B14F-4D97-AF65-F5344CB8AC3E}">
        <p14:creationId xmlns:p14="http://schemas.microsoft.com/office/powerpoint/2010/main" val="1871711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800" dirty="0">
                <a:effectLst/>
                <a:latin typeface="Times New Roman" panose="02020603050405020304" pitchFamily="18" charset="0"/>
                <a:ea typeface="Times New Roman" panose="02020603050405020304" pitchFamily="18" charset="0"/>
              </a:rPr>
              <a:t>With the results above, the researcher claimed that proposed model is very performant in deep learning algorithms for classifying fraudulent schemes </a:t>
            </a:r>
            <a:r>
              <a:rPr lang="en-MY" sz="1800" dirty="0">
                <a:solidFill>
                  <a:srgbClr val="000000"/>
                </a:solidFill>
                <a:effectLst/>
                <a:latin typeface="Times New Roman" panose="02020603050405020304" pitchFamily="18" charset="0"/>
                <a:ea typeface="Times New Roman" panose="02020603050405020304" pitchFamily="18" charset="0"/>
              </a:rPr>
              <a:t>(Sankar Roy et al., 2022).</a:t>
            </a:r>
            <a:endParaRPr lang="en-MY" sz="1800" dirty="0">
              <a:effectLst/>
              <a:latin typeface="Times New Roman" panose="02020603050405020304" pitchFamily="18" charset="0"/>
              <a:ea typeface="Times New Roman" panose="02020603050405020304" pitchFamily="18" charset="0"/>
            </a:endParaRPr>
          </a:p>
          <a:p>
            <a:endParaRPr lang="en-MY" dirty="0"/>
          </a:p>
        </p:txBody>
      </p:sp>
      <p:sp>
        <p:nvSpPr>
          <p:cNvPr id="4" name="Slide Number Placeholder 3"/>
          <p:cNvSpPr>
            <a:spLocks noGrp="1"/>
          </p:cNvSpPr>
          <p:nvPr>
            <p:ph type="sldNum" sz="quarter" idx="5"/>
          </p:nvPr>
        </p:nvSpPr>
        <p:spPr/>
        <p:txBody>
          <a:bodyPr/>
          <a:lstStyle/>
          <a:p>
            <a:fld id="{980D3DFC-11A7-4DDF-8AEE-A5ACE051EBF3}" type="slidenum">
              <a:rPr lang="en-US" smtClean="0"/>
              <a:t>77</a:t>
            </a:fld>
            <a:endParaRPr lang="en-US" dirty="0"/>
          </a:p>
        </p:txBody>
      </p:sp>
    </p:spTree>
    <p:extLst>
      <p:ext uri="{BB962C8B-B14F-4D97-AF65-F5344CB8AC3E}">
        <p14:creationId xmlns:p14="http://schemas.microsoft.com/office/powerpoint/2010/main" val="2417408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800" kern="0" dirty="0">
                <a:effectLst/>
                <a:latin typeface="Times New Roman" panose="02020603050405020304" pitchFamily="18" charset="0"/>
                <a:ea typeface="DengXian" panose="02010600030101010101" pitchFamily="2" charset="-122"/>
              </a:rPr>
              <a:t>Cross-Industry Standard Process for Data Mining (CRISP-DM). </a:t>
            </a:r>
            <a:endParaRPr lang="en-MY" dirty="0"/>
          </a:p>
        </p:txBody>
      </p:sp>
      <p:sp>
        <p:nvSpPr>
          <p:cNvPr id="4" name="Slide Number Placeholder 3"/>
          <p:cNvSpPr>
            <a:spLocks noGrp="1"/>
          </p:cNvSpPr>
          <p:nvPr>
            <p:ph type="sldNum" sz="quarter" idx="5"/>
          </p:nvPr>
        </p:nvSpPr>
        <p:spPr/>
        <p:txBody>
          <a:bodyPr/>
          <a:lstStyle/>
          <a:p>
            <a:fld id="{980D3DFC-11A7-4DDF-8AEE-A5ACE051EBF3}" type="slidenum">
              <a:rPr lang="en-US" smtClean="0"/>
              <a:t>80</a:t>
            </a:fld>
            <a:endParaRPr lang="en-US" dirty="0"/>
          </a:p>
        </p:txBody>
      </p:sp>
    </p:spTree>
    <p:extLst>
      <p:ext uri="{BB962C8B-B14F-4D97-AF65-F5344CB8AC3E}">
        <p14:creationId xmlns:p14="http://schemas.microsoft.com/office/powerpoint/2010/main" val="1581755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2" Type="http://schemas.openxmlformats.org/officeDocument/2006/relationships/hyperlink" Target="https://capstone-project-blsyvmwpznnrzqee9mvwh3.streamlit.app/" TargetMode="Externa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05.png"/></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3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sfarrugia15/Ethereum_Fraud_Detection" TargetMode="Externa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379913" y="1342505"/>
            <a:ext cx="4873752" cy="1709928"/>
          </a:xfrm>
        </p:spPr>
        <p:txBody>
          <a:bodyPr/>
          <a:lstStyle/>
          <a:p>
            <a:r>
              <a:rPr lang="en-US" sz="2800" dirty="0"/>
              <a:t>IDENTIFYING FRAUDULENT ACTIVITY IN BLOCKCHAIN TRANSACTIONS USING MACHINE LEARNING ALGORITHMS </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309255" y="3203725"/>
            <a:ext cx="4873752" cy="2311770"/>
          </a:xfrm>
        </p:spPr>
        <p:txBody>
          <a:bodyPr/>
          <a:lstStyle/>
          <a:p>
            <a:r>
              <a:rPr lang="en-US" dirty="0"/>
              <a:t>CAPSTONE PROJECT PRESENTATION</a:t>
            </a:r>
          </a:p>
          <a:p>
            <a:r>
              <a:rPr lang="en-US" dirty="0"/>
              <a:t>SUPERVISOR: MR. DHASON PADMAKUMAR</a:t>
            </a:r>
          </a:p>
          <a:p>
            <a:r>
              <a:rPr lang="en-US" dirty="0"/>
              <a:t>2ND MARKER: MS. CHONG MIEN MAY </a:t>
            </a:r>
          </a:p>
          <a:p>
            <a:r>
              <a:rPr lang="en-US" dirty="0"/>
              <a:t>STUDENT NAME: TEOH KHENG HONG </a:t>
            </a:r>
          </a:p>
          <a:p>
            <a:r>
              <a:rPr lang="en-US" dirty="0"/>
              <a:t>STUDENT TP NO.: TP030562</a:t>
            </a:r>
          </a:p>
          <a:p>
            <a:r>
              <a:rPr lang="en-US" dirty="0"/>
              <a:t>INTAKE: APDMP2201DSBA (DE)(PR) </a:t>
            </a:r>
          </a:p>
          <a:p>
            <a:endParaRPr lang="en-US" dirty="0"/>
          </a:p>
        </p:txBody>
      </p:sp>
      <p:sp>
        <p:nvSpPr>
          <p:cNvPr id="3" name="Picture Placeholder 2">
            <a:extLst>
              <a:ext uri="{FF2B5EF4-FFF2-40B4-BE49-F238E27FC236}">
                <a16:creationId xmlns:a16="http://schemas.microsoft.com/office/drawing/2014/main" id="{B2D99CD7-CCCA-EDAC-423A-5CCCB1F25C16}"/>
              </a:ext>
            </a:extLst>
          </p:cNvPr>
          <p:cNvSpPr>
            <a:spLocks noGrp="1"/>
          </p:cNvSpPr>
          <p:nvPr>
            <p:ph type="pic" sz="quarter" idx="10"/>
          </p:nvPr>
        </p:nvSpPr>
        <p:spPr/>
        <p:txBody>
          <a:bodyPr/>
          <a:lstStyle/>
          <a:p>
            <a:endParaRPr lang="en-MY"/>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BEA1-3198-5A2D-765A-2C4075C9D03B}"/>
              </a:ext>
            </a:extLst>
          </p:cNvPr>
          <p:cNvSpPr>
            <a:spLocks noGrp="1"/>
          </p:cNvSpPr>
          <p:nvPr>
            <p:ph type="title"/>
          </p:nvPr>
        </p:nvSpPr>
        <p:spPr/>
        <p:txBody>
          <a:bodyPr/>
          <a:lstStyle/>
          <a:p>
            <a:r>
              <a:rPr lang="en-US" dirty="0"/>
              <a:t>Project Scope</a:t>
            </a:r>
            <a:endParaRPr lang="en-MY" dirty="0"/>
          </a:p>
        </p:txBody>
      </p:sp>
      <p:sp>
        <p:nvSpPr>
          <p:cNvPr id="3" name="Content Placeholder 2">
            <a:extLst>
              <a:ext uri="{FF2B5EF4-FFF2-40B4-BE49-F238E27FC236}">
                <a16:creationId xmlns:a16="http://schemas.microsoft.com/office/drawing/2014/main" id="{24D0954D-E815-E083-5AA3-619FD391494D}"/>
              </a:ext>
            </a:extLst>
          </p:cNvPr>
          <p:cNvSpPr>
            <a:spLocks noGrp="1"/>
          </p:cNvSpPr>
          <p:nvPr>
            <p:ph idx="1"/>
          </p:nvPr>
        </p:nvSpPr>
        <p:spPr/>
        <p:txBody>
          <a:bodyPr/>
          <a:lstStyle/>
          <a:p>
            <a:pPr>
              <a:buFont typeface="Arial" panose="020B0604020202020204" pitchFamily="34" charset="0"/>
              <a:buChar char="•"/>
            </a:pPr>
            <a:r>
              <a:rPr lang="en-US" sz="1400" b="1" dirty="0"/>
              <a:t>Data Collection and Pre-processing:</a:t>
            </a:r>
            <a:endParaRPr lang="en-US" sz="1400" dirty="0"/>
          </a:p>
          <a:p>
            <a:pPr marL="742950" lvl="1" indent="-285750">
              <a:buFont typeface="Arial" panose="020B0604020202020204" pitchFamily="34" charset="0"/>
              <a:buChar char="•"/>
            </a:pPr>
            <a:r>
              <a:rPr lang="en-US" sz="1200" dirty="0"/>
              <a:t>Collect and preprocess blockchain transaction data, focusing on the dataset provided by Farrugia et al. (2020).</a:t>
            </a:r>
          </a:p>
          <a:p>
            <a:pPr marL="742950" lvl="1" indent="-285750">
              <a:buFont typeface="Arial" panose="020B0604020202020204" pitchFamily="34" charset="0"/>
              <a:buChar char="•"/>
            </a:pPr>
            <a:r>
              <a:rPr lang="en-US" sz="1200" dirty="0"/>
              <a:t>Explore and analyze the data to identify patterns and anomalies, ensuring suitability for fraud detection tasks.</a:t>
            </a:r>
          </a:p>
          <a:p>
            <a:pPr>
              <a:buFont typeface="Arial" panose="020B0604020202020204" pitchFamily="34" charset="0"/>
              <a:buChar char="•"/>
            </a:pPr>
            <a:r>
              <a:rPr lang="en-US" sz="1400" b="1" dirty="0"/>
              <a:t>Machine Learning Techniques:</a:t>
            </a:r>
            <a:endParaRPr lang="en-US" sz="1400" dirty="0"/>
          </a:p>
          <a:p>
            <a:pPr marL="742950" lvl="1" indent="-285750">
              <a:buFont typeface="Arial" panose="020B0604020202020204" pitchFamily="34" charset="0"/>
              <a:buChar char="•"/>
            </a:pPr>
            <a:r>
              <a:rPr lang="en-US" sz="1200" dirty="0"/>
              <a:t>Select and implement appropriate machine learning techniques for fraud detection.</a:t>
            </a:r>
          </a:p>
          <a:p>
            <a:pPr marL="742950" lvl="1" indent="-285750">
              <a:buFont typeface="Arial" panose="020B0604020202020204" pitchFamily="34" charset="0"/>
              <a:buChar char="•"/>
            </a:pPr>
            <a:r>
              <a:rPr lang="en-US" sz="1200" dirty="0"/>
              <a:t>Finalize one to two ML techniques for building the fraud detection model.</a:t>
            </a:r>
          </a:p>
          <a:p>
            <a:pPr marL="742950" lvl="1" indent="-285750">
              <a:buFont typeface="Arial" panose="020B0604020202020204" pitchFamily="34" charset="0"/>
              <a:buChar char="•"/>
            </a:pPr>
            <a:r>
              <a:rPr lang="en-US" sz="1200" dirty="0"/>
              <a:t>Consider using XGBoost as the primary algorithm along with proposed techniques such as DNN, based on analysis of research papers.</a:t>
            </a:r>
          </a:p>
          <a:p>
            <a:pPr>
              <a:buFont typeface="Arial" panose="020B0604020202020204" pitchFamily="34" charset="0"/>
              <a:buChar char="•"/>
            </a:pPr>
            <a:r>
              <a:rPr lang="en-US" sz="1400" b="1" dirty="0"/>
              <a:t>Model Building Process:</a:t>
            </a:r>
            <a:endParaRPr lang="en-US" sz="1400" dirty="0"/>
          </a:p>
          <a:p>
            <a:pPr marL="742950" lvl="1" indent="-285750">
              <a:buFont typeface="Arial" panose="020B0604020202020204" pitchFamily="34" charset="0"/>
              <a:buChar char="•"/>
            </a:pPr>
            <a:r>
              <a:rPr lang="en-US" sz="1200" dirty="0"/>
              <a:t>Describe the data preparation, hyperparameter tuning, and visualization steps involved in the model building process.</a:t>
            </a:r>
          </a:p>
          <a:p>
            <a:pPr marL="742950" lvl="1" indent="-285750">
              <a:buFont typeface="Arial" panose="020B0604020202020204" pitchFamily="34" charset="0"/>
              <a:buChar char="•"/>
            </a:pPr>
            <a:r>
              <a:rPr lang="en-US" sz="1200" dirty="0"/>
              <a:t>Utilize various libraries and IDEs available for efficient modeling.</a:t>
            </a:r>
          </a:p>
          <a:p>
            <a:pPr>
              <a:buFont typeface="Arial" panose="020B0604020202020204" pitchFamily="34" charset="0"/>
              <a:buChar char="•"/>
            </a:pPr>
            <a:r>
              <a:rPr lang="en-US" sz="1400" b="1" dirty="0"/>
              <a:t>Performance Evaluation:</a:t>
            </a:r>
            <a:endParaRPr lang="en-US" sz="1400" dirty="0"/>
          </a:p>
          <a:p>
            <a:pPr marL="742950" lvl="1" indent="-285750">
              <a:buFont typeface="Arial" panose="020B0604020202020204" pitchFamily="34" charset="0"/>
              <a:buChar char="•"/>
            </a:pPr>
            <a:r>
              <a:rPr lang="en-US" sz="1200" dirty="0"/>
              <a:t>Evaluate the performance of the model against existing fraud detection algorithms.</a:t>
            </a:r>
          </a:p>
          <a:p>
            <a:pPr marL="742950" lvl="1" indent="-285750">
              <a:buFont typeface="Arial" panose="020B0604020202020204" pitchFamily="34" charset="0"/>
              <a:buChar char="•"/>
            </a:pPr>
            <a:r>
              <a:rPr lang="en-US" sz="1200" dirty="0"/>
              <a:t>Measure accuracy, precision, recall, and F1 score of the model.</a:t>
            </a:r>
          </a:p>
          <a:p>
            <a:pPr marL="742950" lvl="1" indent="-285750">
              <a:buFont typeface="Arial" panose="020B0604020202020204" pitchFamily="34" charset="0"/>
              <a:buChar char="•"/>
            </a:pPr>
            <a:r>
              <a:rPr lang="en-US" sz="1200" dirty="0"/>
              <a:t>Compare the model's performance to baseline methods to assess its efficacy.</a:t>
            </a:r>
          </a:p>
          <a:p>
            <a:pPr>
              <a:buFont typeface="Arial" panose="020B0604020202020204" pitchFamily="34" charset="0"/>
              <a:buChar char="•"/>
            </a:pPr>
            <a:r>
              <a:rPr lang="en-US" sz="1400" b="1" dirty="0"/>
              <a:t>Project Outcome and Relevance:</a:t>
            </a:r>
            <a:endParaRPr lang="en-US" sz="1400" dirty="0"/>
          </a:p>
          <a:p>
            <a:pPr marL="742950" lvl="1" indent="-285750">
              <a:buFont typeface="Arial" panose="020B0604020202020204" pitchFamily="34" charset="0"/>
              <a:buChar char="•"/>
            </a:pPr>
            <a:r>
              <a:rPr lang="en-US" sz="1200" dirty="0"/>
              <a:t>Provide insights and results that could be useful for other researchers in the field of fraud detection.</a:t>
            </a:r>
          </a:p>
          <a:p>
            <a:pPr marL="742950" lvl="1" indent="-285750">
              <a:buFont typeface="Arial" panose="020B0604020202020204" pitchFamily="34" charset="0"/>
              <a:buChar char="•"/>
            </a:pPr>
            <a:r>
              <a:rPr lang="en-US" sz="1200" dirty="0"/>
              <a:t>Contribute to the advancement of fraud detection methodologies in blockchain networks.</a:t>
            </a:r>
          </a:p>
          <a:p>
            <a:pPr marL="742950" lvl="1" indent="-285750">
              <a:buFont typeface="Arial" panose="020B0604020202020204" pitchFamily="34" charset="0"/>
              <a:buChar char="•"/>
            </a:pPr>
            <a:r>
              <a:rPr lang="en-US" sz="1200" dirty="0"/>
              <a:t>Enhance understanding of the applicability and effectiveness of machine learning techniques in detecting fraudulent activities.</a:t>
            </a:r>
          </a:p>
          <a:p>
            <a:endParaRPr lang="en-MY" sz="1400" dirty="0"/>
          </a:p>
        </p:txBody>
      </p:sp>
      <p:sp>
        <p:nvSpPr>
          <p:cNvPr id="4" name="Slide Number Placeholder 3">
            <a:extLst>
              <a:ext uri="{FF2B5EF4-FFF2-40B4-BE49-F238E27FC236}">
                <a16:creationId xmlns:a16="http://schemas.microsoft.com/office/drawing/2014/main" id="{1DFC7282-7F80-CDF7-5BA4-F150AAEA9A24}"/>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Footer Placeholder 4">
            <a:extLst>
              <a:ext uri="{FF2B5EF4-FFF2-40B4-BE49-F238E27FC236}">
                <a16:creationId xmlns:a16="http://schemas.microsoft.com/office/drawing/2014/main" id="{4206D329-0293-EF55-AEBD-27DDB35F267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0F58247B-F252-DBE6-46F9-503E3B28142C}"/>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4751447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922B5-21F1-D44C-AAED-7DBA6D4A52D1}"/>
              </a:ext>
            </a:extLst>
          </p:cNvPr>
          <p:cNvSpPr>
            <a:spLocks noGrp="1"/>
          </p:cNvSpPr>
          <p:nvPr>
            <p:ph type="title"/>
          </p:nvPr>
        </p:nvSpPr>
        <p:spPr/>
        <p:txBody>
          <a:bodyPr/>
          <a:lstStyle/>
          <a:p>
            <a:endParaRPr lang="en-MY"/>
          </a:p>
        </p:txBody>
      </p:sp>
      <p:sp>
        <p:nvSpPr>
          <p:cNvPr id="4" name="Slide Number Placeholder 3">
            <a:extLst>
              <a:ext uri="{FF2B5EF4-FFF2-40B4-BE49-F238E27FC236}">
                <a16:creationId xmlns:a16="http://schemas.microsoft.com/office/drawing/2014/main" id="{33E7A7AA-6CD8-E977-10B8-540CD21AFE80}"/>
              </a:ext>
            </a:extLst>
          </p:cNvPr>
          <p:cNvSpPr>
            <a:spLocks noGrp="1"/>
          </p:cNvSpPr>
          <p:nvPr>
            <p:ph type="sldNum" sz="quarter" idx="12"/>
          </p:nvPr>
        </p:nvSpPr>
        <p:spPr/>
        <p:txBody>
          <a:bodyPr/>
          <a:lstStyle/>
          <a:p>
            <a:fld id="{8D0AFDD5-844D-364D-8AEC-50CF4D36D55D}" type="slidenum">
              <a:rPr lang="en-US" noProof="0" smtClean="0"/>
              <a:t>100</a:t>
            </a:fld>
            <a:endParaRPr lang="en-US" noProof="0"/>
          </a:p>
        </p:txBody>
      </p:sp>
      <p:sp>
        <p:nvSpPr>
          <p:cNvPr id="5" name="Footer Placeholder 4">
            <a:extLst>
              <a:ext uri="{FF2B5EF4-FFF2-40B4-BE49-F238E27FC236}">
                <a16:creationId xmlns:a16="http://schemas.microsoft.com/office/drawing/2014/main" id="{0B286B29-8F50-F0EF-FDA8-0322573894D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1054A796-BB7C-0CF1-4204-1379B6500F00}"/>
              </a:ext>
            </a:extLst>
          </p:cNvPr>
          <p:cNvSpPr>
            <a:spLocks noGrp="1"/>
          </p:cNvSpPr>
          <p:nvPr>
            <p:ph type="dt" sz="half" idx="10"/>
          </p:nvPr>
        </p:nvSpPr>
        <p:spPr/>
        <p:txBody>
          <a:bodyPr/>
          <a:lstStyle/>
          <a:p>
            <a:r>
              <a:rPr lang="en-US" noProof="0"/>
              <a:t>20XX</a:t>
            </a:r>
          </a:p>
        </p:txBody>
      </p:sp>
      <p:sp>
        <p:nvSpPr>
          <p:cNvPr id="8" name="TextBox 7">
            <a:extLst>
              <a:ext uri="{FF2B5EF4-FFF2-40B4-BE49-F238E27FC236}">
                <a16:creationId xmlns:a16="http://schemas.microsoft.com/office/drawing/2014/main" id="{EE4D5D9D-EEEC-9E00-EEBE-3B5882D1A0D7}"/>
              </a:ext>
            </a:extLst>
          </p:cNvPr>
          <p:cNvSpPr txBox="1"/>
          <p:nvPr/>
        </p:nvSpPr>
        <p:spPr>
          <a:xfrm>
            <a:off x="609946" y="1724431"/>
            <a:ext cx="6099462" cy="1704569"/>
          </a:xfrm>
          <a:prstGeom prst="rect">
            <a:avLst/>
          </a:prstGeom>
          <a:noFill/>
        </p:spPr>
        <p:txBody>
          <a:bodyPr wrap="square">
            <a:spAutoFit/>
          </a:bodyPr>
          <a:lstStyle/>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Turn object variables into 'category'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dtype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for more computation efficiency</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categories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df.select_dtypes</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('O').</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columns.astype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('category')</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[categories]</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569058B7-D4FE-2B8F-90DB-AE184030EB6F}"/>
              </a:ext>
            </a:extLst>
          </p:cNvPr>
          <p:cNvSpPr txBox="1"/>
          <p:nvPr/>
        </p:nvSpPr>
        <p:spPr>
          <a:xfrm>
            <a:off x="551757" y="3540923"/>
            <a:ext cx="6099462" cy="1289071"/>
          </a:xfrm>
          <a:prstGeom prst="rect">
            <a:avLst/>
          </a:prstGeom>
          <a:noFill/>
        </p:spPr>
        <p:txBody>
          <a:bodyPr wrap="square">
            <a:spAutoFit/>
          </a:bodyPr>
          <a:lstStyle/>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Inspect numerical</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numericals</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df.select_dtypes</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(include=['</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float','int</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']).columns</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numericals</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].describe()</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666037A4-75A3-DD32-FE49-01E69AF35EFE}"/>
              </a:ext>
            </a:extLst>
          </p:cNvPr>
          <p:cNvSpPr txBox="1"/>
          <p:nvPr/>
        </p:nvSpPr>
        <p:spPr>
          <a:xfrm>
            <a:off x="551757" y="4954018"/>
            <a:ext cx="6099462" cy="873572"/>
          </a:xfrm>
          <a:prstGeom prst="rect">
            <a:avLst/>
          </a:prstGeom>
          <a:noFill/>
        </p:spPr>
        <p:txBody>
          <a:bodyPr wrap="square">
            <a:spAutoFit/>
          </a:bodyPr>
          <a:lstStyle/>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Inspect features variance</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numericals</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].var()</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782443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5E199A3-553A-0033-D5C7-23331D013021}"/>
              </a:ext>
            </a:extLst>
          </p:cNvPr>
          <p:cNvSpPr>
            <a:spLocks noGrp="1"/>
          </p:cNvSpPr>
          <p:nvPr>
            <p:ph type="title"/>
          </p:nvPr>
        </p:nvSpPr>
        <p:spPr>
          <a:xfrm>
            <a:off x="1139952" y="512064"/>
            <a:ext cx="9912096" cy="1014984"/>
          </a:xfrm>
        </p:spPr>
        <p:txBody>
          <a:bodyPr/>
          <a:lstStyle/>
          <a:p>
            <a:endParaRPr lang="en-US"/>
          </a:p>
        </p:txBody>
      </p:sp>
      <p:sp>
        <p:nvSpPr>
          <p:cNvPr id="8" name="TextBox 7">
            <a:extLst>
              <a:ext uri="{FF2B5EF4-FFF2-40B4-BE49-F238E27FC236}">
                <a16:creationId xmlns:a16="http://schemas.microsoft.com/office/drawing/2014/main" id="{13411B7E-4F2A-4604-014C-5C8BA4029D9E}"/>
              </a:ext>
            </a:extLst>
          </p:cNvPr>
          <p:cNvSpPr txBox="1"/>
          <p:nvPr/>
        </p:nvSpPr>
        <p:spPr>
          <a:xfrm>
            <a:off x="685800" y="1956816"/>
            <a:ext cx="5048882" cy="3986784"/>
          </a:xfrm>
          <a:prstGeom prst="rect">
            <a:avLst/>
          </a:prstGeom>
          <a:solidFill>
            <a:schemeClr val="accent5"/>
          </a:solidFill>
          <a:ln w="25400">
            <a:solidFill>
              <a:schemeClr val="dk1"/>
            </a:solidFill>
          </a:ln>
        </p:spPr>
        <p:txBody>
          <a:bodyPr vert="horz" lIns="320040" tIns="502920" rIns="91440" bIns="45720" rtlCol="0">
            <a:normAutofit/>
          </a:bodyPr>
          <a:lstStyle/>
          <a:p>
            <a:pPr>
              <a:lnSpc>
                <a:spcPct val="90000"/>
              </a:lnSpc>
              <a:spcBef>
                <a:spcPts val="1000"/>
              </a:spcBef>
            </a:pPr>
            <a:r>
              <a:rPr lang="en-US" sz="1400" i="1" kern="1200" dirty="0">
                <a:effectLst/>
                <a:latin typeface="+mj-lt"/>
                <a:ea typeface="+mn-ea"/>
                <a:cs typeface="+mn-cs"/>
              </a:rPr>
              <a:t># Inspect target distribution</a:t>
            </a:r>
            <a:endParaRPr lang="en-US" sz="1400" kern="1200" dirty="0">
              <a:effectLst/>
              <a:latin typeface="+mj-lt"/>
              <a:ea typeface="+mn-ea"/>
              <a:cs typeface="+mn-cs"/>
            </a:endParaRPr>
          </a:p>
          <a:p>
            <a:pPr>
              <a:lnSpc>
                <a:spcPct val="90000"/>
              </a:lnSpc>
              <a:spcBef>
                <a:spcPts val="1000"/>
              </a:spcBef>
            </a:pPr>
            <a:r>
              <a:rPr lang="en-US" sz="1400" i="1" kern="1200" dirty="0">
                <a:effectLst/>
                <a:latin typeface="+mj-lt"/>
                <a:ea typeface="+mn-ea"/>
                <a:cs typeface="+mn-cs"/>
              </a:rPr>
              <a:t>print(</a:t>
            </a:r>
            <a:r>
              <a:rPr lang="en-US" sz="1400" i="1" kern="1200" dirty="0" err="1">
                <a:effectLst/>
                <a:latin typeface="+mj-lt"/>
                <a:ea typeface="+mn-ea"/>
                <a:cs typeface="+mn-cs"/>
              </a:rPr>
              <a:t>df</a:t>
            </a:r>
            <a:r>
              <a:rPr lang="en-US" sz="1400" i="1" kern="1200" dirty="0">
                <a:effectLst/>
                <a:latin typeface="+mj-lt"/>
                <a:ea typeface="+mn-ea"/>
                <a:cs typeface="+mn-cs"/>
              </a:rPr>
              <a:t>['FLAG'].</a:t>
            </a:r>
            <a:r>
              <a:rPr lang="en-US" sz="1400" i="1" kern="1200" dirty="0" err="1">
                <a:effectLst/>
                <a:latin typeface="+mj-lt"/>
                <a:ea typeface="+mn-ea"/>
                <a:cs typeface="+mn-cs"/>
              </a:rPr>
              <a:t>value_counts</a:t>
            </a:r>
            <a:r>
              <a:rPr lang="en-US" sz="1400" i="1" kern="1200" dirty="0">
                <a:effectLst/>
                <a:latin typeface="+mj-lt"/>
                <a:ea typeface="+mn-ea"/>
                <a:cs typeface="+mn-cs"/>
              </a:rPr>
              <a:t>())</a:t>
            </a:r>
            <a:endParaRPr lang="en-US" sz="1400" kern="1200" dirty="0">
              <a:effectLst/>
              <a:latin typeface="+mj-lt"/>
              <a:ea typeface="+mn-ea"/>
              <a:cs typeface="+mn-cs"/>
            </a:endParaRPr>
          </a:p>
          <a:p>
            <a:pPr>
              <a:lnSpc>
                <a:spcPct val="90000"/>
              </a:lnSpc>
              <a:spcBef>
                <a:spcPts val="1000"/>
              </a:spcBef>
            </a:pPr>
            <a:r>
              <a:rPr lang="en-US" sz="1400" i="1" kern="1200" dirty="0">
                <a:effectLst/>
                <a:latin typeface="+mj-lt"/>
                <a:ea typeface="+mn-ea"/>
                <a:cs typeface="+mn-cs"/>
              </a:rPr>
              <a:t> </a:t>
            </a:r>
            <a:endParaRPr lang="en-US" sz="1400" kern="1200" dirty="0">
              <a:effectLst/>
              <a:latin typeface="+mj-lt"/>
              <a:ea typeface="+mn-ea"/>
              <a:cs typeface="+mn-cs"/>
            </a:endParaRPr>
          </a:p>
          <a:p>
            <a:pPr>
              <a:lnSpc>
                <a:spcPct val="90000"/>
              </a:lnSpc>
              <a:spcBef>
                <a:spcPts val="1000"/>
              </a:spcBef>
            </a:pPr>
            <a:r>
              <a:rPr lang="en-US" sz="1400" i="1" kern="1200" dirty="0">
                <a:effectLst/>
                <a:latin typeface="+mj-lt"/>
                <a:ea typeface="+mn-ea"/>
                <a:cs typeface="+mn-cs"/>
              </a:rPr>
              <a:t>pie, ax = </a:t>
            </a:r>
            <a:r>
              <a:rPr lang="en-US" sz="1400" i="1" kern="1200" dirty="0" err="1">
                <a:effectLst/>
                <a:latin typeface="+mj-lt"/>
                <a:ea typeface="+mn-ea"/>
                <a:cs typeface="+mn-cs"/>
              </a:rPr>
              <a:t>plt.subplots</a:t>
            </a:r>
            <a:r>
              <a:rPr lang="en-US" sz="1400" i="1" kern="1200" dirty="0">
                <a:effectLst/>
                <a:latin typeface="+mj-lt"/>
                <a:ea typeface="+mn-ea"/>
                <a:cs typeface="+mn-cs"/>
              </a:rPr>
              <a:t>(</a:t>
            </a:r>
            <a:r>
              <a:rPr lang="en-US" sz="1400" i="1" kern="1200" dirty="0" err="1">
                <a:effectLst/>
                <a:latin typeface="+mj-lt"/>
                <a:ea typeface="+mn-ea"/>
                <a:cs typeface="+mn-cs"/>
              </a:rPr>
              <a:t>figsize</a:t>
            </a:r>
            <a:r>
              <a:rPr lang="en-US" sz="1400" i="1" kern="1200" dirty="0">
                <a:effectLst/>
                <a:latin typeface="+mj-lt"/>
                <a:ea typeface="+mn-ea"/>
                <a:cs typeface="+mn-cs"/>
              </a:rPr>
              <a:t>=[15,10])</a:t>
            </a:r>
            <a:endParaRPr lang="en-US" sz="1400" kern="1200" dirty="0">
              <a:effectLst/>
              <a:latin typeface="+mj-lt"/>
              <a:ea typeface="+mn-ea"/>
              <a:cs typeface="+mn-cs"/>
            </a:endParaRPr>
          </a:p>
          <a:p>
            <a:pPr>
              <a:lnSpc>
                <a:spcPct val="90000"/>
              </a:lnSpc>
              <a:spcBef>
                <a:spcPts val="1000"/>
              </a:spcBef>
            </a:pPr>
            <a:r>
              <a:rPr lang="en-US" sz="1400" i="1" kern="1200" dirty="0">
                <a:effectLst/>
                <a:latin typeface="+mj-lt"/>
                <a:ea typeface="+mn-ea"/>
                <a:cs typeface="+mn-cs"/>
              </a:rPr>
              <a:t>labels = ['Non-fraud', 'Fraud']</a:t>
            </a:r>
            <a:endParaRPr lang="en-US" sz="1400" kern="1200" dirty="0">
              <a:effectLst/>
              <a:latin typeface="+mj-lt"/>
              <a:ea typeface="+mn-ea"/>
              <a:cs typeface="+mn-cs"/>
            </a:endParaRPr>
          </a:p>
          <a:p>
            <a:pPr>
              <a:lnSpc>
                <a:spcPct val="90000"/>
              </a:lnSpc>
              <a:spcBef>
                <a:spcPts val="1000"/>
              </a:spcBef>
            </a:pPr>
            <a:r>
              <a:rPr lang="en-US" sz="1400" i="1" kern="1200" dirty="0">
                <a:effectLst/>
                <a:latin typeface="+mj-lt"/>
                <a:ea typeface="+mn-ea"/>
                <a:cs typeface="+mn-cs"/>
              </a:rPr>
              <a:t>colors = ['#f9ae35', '#f64e38']</a:t>
            </a:r>
            <a:endParaRPr lang="en-US" sz="1400" kern="1200" dirty="0">
              <a:effectLst/>
              <a:latin typeface="+mj-lt"/>
              <a:ea typeface="+mn-ea"/>
              <a:cs typeface="+mn-cs"/>
            </a:endParaRPr>
          </a:p>
          <a:p>
            <a:pPr>
              <a:lnSpc>
                <a:spcPct val="90000"/>
              </a:lnSpc>
              <a:spcBef>
                <a:spcPts val="1000"/>
              </a:spcBef>
            </a:pPr>
            <a:r>
              <a:rPr lang="en-US" sz="1400" i="1" kern="1200" dirty="0" err="1">
                <a:effectLst/>
                <a:latin typeface="+mj-lt"/>
                <a:ea typeface="+mn-ea"/>
                <a:cs typeface="+mn-cs"/>
              </a:rPr>
              <a:t>plt.pie</a:t>
            </a:r>
            <a:r>
              <a:rPr lang="en-US" sz="1400" i="1" kern="1200" dirty="0">
                <a:effectLst/>
                <a:latin typeface="+mj-lt"/>
                <a:ea typeface="+mn-ea"/>
                <a:cs typeface="+mn-cs"/>
              </a:rPr>
              <a:t>(x = </a:t>
            </a:r>
            <a:r>
              <a:rPr lang="en-US" sz="1400" i="1" kern="1200" dirty="0" err="1">
                <a:effectLst/>
                <a:latin typeface="+mj-lt"/>
                <a:ea typeface="+mn-ea"/>
                <a:cs typeface="+mn-cs"/>
              </a:rPr>
              <a:t>df</a:t>
            </a:r>
            <a:r>
              <a:rPr lang="en-US" sz="1400" i="1" kern="1200" dirty="0">
                <a:effectLst/>
                <a:latin typeface="+mj-lt"/>
                <a:ea typeface="+mn-ea"/>
                <a:cs typeface="+mn-cs"/>
              </a:rPr>
              <a:t>['FLAG'].</a:t>
            </a:r>
            <a:r>
              <a:rPr lang="en-US" sz="1400" i="1" kern="1200" dirty="0" err="1">
                <a:effectLst/>
                <a:latin typeface="+mj-lt"/>
                <a:ea typeface="+mn-ea"/>
                <a:cs typeface="+mn-cs"/>
              </a:rPr>
              <a:t>value_counts</a:t>
            </a:r>
            <a:r>
              <a:rPr lang="en-US" sz="1400" i="1" kern="1200" dirty="0">
                <a:effectLst/>
                <a:latin typeface="+mj-lt"/>
                <a:ea typeface="+mn-ea"/>
                <a:cs typeface="+mn-cs"/>
              </a:rPr>
              <a:t>(), </a:t>
            </a:r>
            <a:r>
              <a:rPr lang="en-US" sz="1400" i="1" kern="1200" dirty="0" err="1">
                <a:effectLst/>
                <a:latin typeface="+mj-lt"/>
                <a:ea typeface="+mn-ea"/>
                <a:cs typeface="+mn-cs"/>
              </a:rPr>
              <a:t>autopct</a:t>
            </a:r>
            <a:r>
              <a:rPr lang="en-US" sz="1400" i="1" kern="1200" dirty="0">
                <a:effectLst/>
                <a:latin typeface="+mj-lt"/>
                <a:ea typeface="+mn-ea"/>
                <a:cs typeface="+mn-cs"/>
              </a:rPr>
              <a:t>='%.2f%%', explode=[0.02]*2, labels=labels, </a:t>
            </a:r>
            <a:r>
              <a:rPr lang="en-US" sz="1400" i="1" kern="1200" dirty="0" err="1">
                <a:effectLst/>
                <a:latin typeface="+mj-lt"/>
                <a:ea typeface="+mn-ea"/>
                <a:cs typeface="+mn-cs"/>
              </a:rPr>
              <a:t>pctdistance</a:t>
            </a:r>
            <a:r>
              <a:rPr lang="en-US" sz="1400" i="1" kern="1200" dirty="0">
                <a:effectLst/>
                <a:latin typeface="+mj-lt"/>
                <a:ea typeface="+mn-ea"/>
                <a:cs typeface="+mn-cs"/>
              </a:rPr>
              <a:t>=0.5, </a:t>
            </a:r>
            <a:r>
              <a:rPr lang="en-US" sz="1400" i="1" kern="1200" dirty="0" err="1">
                <a:effectLst/>
                <a:latin typeface="+mj-lt"/>
                <a:ea typeface="+mn-ea"/>
                <a:cs typeface="+mn-cs"/>
              </a:rPr>
              <a:t>textprops</a:t>
            </a:r>
            <a:r>
              <a:rPr lang="en-US" sz="1400" i="1" kern="1200" dirty="0">
                <a:effectLst/>
                <a:latin typeface="+mj-lt"/>
                <a:ea typeface="+mn-ea"/>
                <a:cs typeface="+mn-cs"/>
              </a:rPr>
              <a:t>={'</a:t>
            </a:r>
            <a:r>
              <a:rPr lang="en-US" sz="1400" i="1" kern="1200" dirty="0" err="1">
                <a:effectLst/>
                <a:latin typeface="+mj-lt"/>
                <a:ea typeface="+mn-ea"/>
                <a:cs typeface="+mn-cs"/>
              </a:rPr>
              <a:t>fontsize</a:t>
            </a:r>
            <a:r>
              <a:rPr lang="en-US" sz="1400" i="1" kern="1200" dirty="0">
                <a:effectLst/>
                <a:latin typeface="+mj-lt"/>
                <a:ea typeface="+mn-ea"/>
                <a:cs typeface="+mn-cs"/>
              </a:rPr>
              <a:t>': 14}, colors = colors)</a:t>
            </a:r>
            <a:endParaRPr lang="en-US" sz="1400" kern="1200" dirty="0">
              <a:effectLst/>
              <a:latin typeface="+mj-lt"/>
              <a:ea typeface="+mn-ea"/>
              <a:cs typeface="+mn-cs"/>
            </a:endParaRPr>
          </a:p>
          <a:p>
            <a:pPr>
              <a:lnSpc>
                <a:spcPct val="90000"/>
              </a:lnSpc>
              <a:spcBef>
                <a:spcPts val="1000"/>
              </a:spcBef>
            </a:pPr>
            <a:r>
              <a:rPr lang="en-US" sz="1400" i="1" kern="1200" dirty="0" err="1">
                <a:effectLst/>
                <a:latin typeface="+mj-lt"/>
                <a:ea typeface="+mn-ea"/>
                <a:cs typeface="+mn-cs"/>
              </a:rPr>
              <a:t>plt.title</a:t>
            </a:r>
            <a:r>
              <a:rPr lang="en-US" sz="1400" i="1" kern="1200" dirty="0">
                <a:effectLst/>
                <a:latin typeface="+mj-lt"/>
                <a:ea typeface="+mn-ea"/>
                <a:cs typeface="+mn-cs"/>
              </a:rPr>
              <a:t>('Target distribution')</a:t>
            </a:r>
            <a:endParaRPr lang="en-US" sz="1400" kern="1200" dirty="0">
              <a:effectLst/>
              <a:latin typeface="+mj-lt"/>
              <a:ea typeface="+mn-ea"/>
              <a:cs typeface="+mn-cs"/>
            </a:endParaRPr>
          </a:p>
          <a:p>
            <a:pPr>
              <a:lnSpc>
                <a:spcPct val="90000"/>
              </a:lnSpc>
              <a:spcBef>
                <a:spcPts val="1000"/>
              </a:spcBef>
            </a:pPr>
            <a:r>
              <a:rPr lang="en-US" sz="1400" i="1" kern="1200" dirty="0" err="1">
                <a:effectLst/>
                <a:latin typeface="+mj-lt"/>
                <a:ea typeface="+mn-ea"/>
                <a:cs typeface="+mn-cs"/>
              </a:rPr>
              <a:t>plt.show</a:t>
            </a:r>
            <a:r>
              <a:rPr lang="en-US" sz="1400" i="1" kern="1200" dirty="0">
                <a:effectLst/>
                <a:latin typeface="+mj-lt"/>
                <a:ea typeface="+mn-ea"/>
                <a:cs typeface="+mn-cs"/>
              </a:rPr>
              <a:t>()</a:t>
            </a:r>
            <a:endParaRPr lang="en-US" sz="1400" kern="1200" dirty="0">
              <a:effectLst/>
              <a:latin typeface="+mj-lt"/>
              <a:ea typeface="+mn-ea"/>
              <a:cs typeface="+mn-cs"/>
            </a:endParaRPr>
          </a:p>
        </p:txBody>
      </p:sp>
      <p:sp>
        <p:nvSpPr>
          <p:cNvPr id="18" name="Text Placeholder 4">
            <a:extLst>
              <a:ext uri="{FF2B5EF4-FFF2-40B4-BE49-F238E27FC236}">
                <a16:creationId xmlns:a16="http://schemas.microsoft.com/office/drawing/2014/main" id="{597B40BF-5D12-DEEA-0ADA-B74552C61F57}"/>
              </a:ext>
            </a:extLst>
          </p:cNvPr>
          <p:cNvSpPr>
            <a:spLocks noGrp="1"/>
          </p:cNvSpPr>
          <p:nvPr>
            <p:ph type="body" sz="quarter" idx="19"/>
          </p:nvPr>
        </p:nvSpPr>
        <p:spPr>
          <a:xfrm>
            <a:off x="6358128" y="1956816"/>
            <a:ext cx="5047488" cy="3986784"/>
          </a:xfrm>
        </p:spPr>
        <p:txBody>
          <a:bodyPr/>
          <a:lstStyle/>
          <a:p>
            <a:r>
              <a:rPr lang="en-US" dirty="0"/>
              <a:t>Outputs</a:t>
            </a:r>
          </a:p>
        </p:txBody>
      </p:sp>
      <p:pic>
        <p:nvPicPr>
          <p:cNvPr id="11" name="Picture 10" descr="A screenshot of a graph&#10;&#10;Description automatically generated">
            <a:extLst>
              <a:ext uri="{FF2B5EF4-FFF2-40B4-BE49-F238E27FC236}">
                <a16:creationId xmlns:a16="http://schemas.microsoft.com/office/drawing/2014/main" id="{8DEF0444-4FC3-1D14-3449-57203F9D1D5A}"/>
              </a:ext>
            </a:extLst>
          </p:cNvPr>
          <p:cNvPicPr>
            <a:picLocks noChangeAspect="1"/>
          </p:cNvPicPr>
          <p:nvPr/>
        </p:nvPicPr>
        <p:blipFill>
          <a:blip r:embed="rId2"/>
          <a:stretch>
            <a:fillRect/>
          </a:stretch>
        </p:blipFill>
        <p:spPr>
          <a:xfrm>
            <a:off x="7550187" y="2944368"/>
            <a:ext cx="2708509" cy="2785100"/>
          </a:xfrm>
          <a:prstGeom prst="rect">
            <a:avLst/>
          </a:prstGeom>
          <a:noFill/>
        </p:spPr>
      </p:pic>
      <p:sp>
        <p:nvSpPr>
          <p:cNvPr id="4" name="Slide Number Placeholder 3">
            <a:extLst>
              <a:ext uri="{FF2B5EF4-FFF2-40B4-BE49-F238E27FC236}">
                <a16:creationId xmlns:a16="http://schemas.microsoft.com/office/drawing/2014/main" id="{486D257E-1AEF-9769-1F1A-49FE398F72CD}"/>
              </a:ext>
            </a:extLst>
          </p:cNvPr>
          <p:cNvSpPr>
            <a:spLocks noGrp="1"/>
          </p:cNvSpPr>
          <p:nvPr>
            <p:ph type="sldNum" sz="quarter" idx="12"/>
          </p:nvPr>
        </p:nvSpPr>
        <p:spPr>
          <a:xfrm>
            <a:off x="838200" y="6400904"/>
            <a:ext cx="365760" cy="246888"/>
          </a:xfrm>
        </p:spPr>
        <p:txBody>
          <a:bodyPr vert="horz" lIns="0" tIns="45720" rIns="0" bIns="45720" rtlCol="0" anchor="ctr">
            <a:normAutofit/>
          </a:bodyPr>
          <a:lstStyle/>
          <a:p>
            <a:pPr>
              <a:spcAft>
                <a:spcPts val="600"/>
              </a:spcAft>
            </a:pPr>
            <a:fld id="{8D0AFDD5-844D-364D-8AEC-50CF4D36D55D}" type="slidenum">
              <a:rPr lang="en-US" smtClean="0"/>
              <a:pPr>
                <a:spcAft>
                  <a:spcPts val="600"/>
                </a:spcAft>
              </a:pPr>
              <a:t>101</a:t>
            </a:fld>
            <a:endParaRPr lang="en-US"/>
          </a:p>
        </p:txBody>
      </p:sp>
      <p:sp>
        <p:nvSpPr>
          <p:cNvPr id="5" name="Footer Placeholder 4">
            <a:extLst>
              <a:ext uri="{FF2B5EF4-FFF2-40B4-BE49-F238E27FC236}">
                <a16:creationId xmlns:a16="http://schemas.microsoft.com/office/drawing/2014/main" id="{8D6462AD-3D41-AE35-A752-D44DC3448F9D}"/>
              </a:ext>
            </a:extLst>
          </p:cNvPr>
          <p:cNvSpPr>
            <a:spLocks noGrp="1"/>
          </p:cNvSpPr>
          <p:nvPr>
            <p:ph type="ftr" sz="quarter" idx="11"/>
          </p:nvPr>
        </p:nvSpPr>
        <p:spPr>
          <a:xfrm>
            <a:off x="5364480" y="6400904"/>
            <a:ext cx="1463040" cy="246888"/>
          </a:xfrm>
        </p:spPr>
        <p:txBody>
          <a:bodyPr vert="horz" lIns="0" tIns="45720" rIns="0" bIns="45720" rtlCol="0" anchor="ctr">
            <a:normAutofit/>
          </a:bodyPr>
          <a:lstStyle/>
          <a:p>
            <a:pPr>
              <a:spcAft>
                <a:spcPts val="600"/>
              </a:spcAft>
            </a:pPr>
            <a:r>
              <a:rPr lang="en-US" kern="1200">
                <a:latin typeface="+mj-lt"/>
                <a:ea typeface="+mn-ea"/>
                <a:cs typeface="+mn-cs"/>
              </a:rPr>
              <a:t>Presentation title</a:t>
            </a:r>
          </a:p>
        </p:txBody>
      </p:sp>
      <p:sp>
        <p:nvSpPr>
          <p:cNvPr id="6" name="Date Placeholder 5">
            <a:extLst>
              <a:ext uri="{FF2B5EF4-FFF2-40B4-BE49-F238E27FC236}">
                <a16:creationId xmlns:a16="http://schemas.microsoft.com/office/drawing/2014/main" id="{37A0B3F7-31AE-DC98-D1D5-4E2CF5614EB4}"/>
              </a:ext>
            </a:extLst>
          </p:cNvPr>
          <p:cNvSpPr>
            <a:spLocks noGrp="1"/>
          </p:cNvSpPr>
          <p:nvPr>
            <p:ph type="dt" sz="half" idx="10"/>
          </p:nvPr>
        </p:nvSpPr>
        <p:spPr>
          <a:xfrm>
            <a:off x="10629145" y="6400904"/>
            <a:ext cx="640080" cy="246888"/>
          </a:xfrm>
        </p:spPr>
        <p:txBody>
          <a:bodyPr vert="horz" lIns="0" tIns="45720" rIns="0" bIns="45720" rtlCol="0" anchor="ctr">
            <a:normAutofit/>
          </a:bodyPr>
          <a:lstStyle/>
          <a:p>
            <a:pPr>
              <a:spcAft>
                <a:spcPts val="600"/>
              </a:spcAft>
            </a:pPr>
            <a:r>
              <a:rPr lang="en-US" kern="1200">
                <a:latin typeface="+mj-lt"/>
                <a:ea typeface="+mn-ea"/>
                <a:cs typeface="+mn-cs"/>
              </a:rPr>
              <a:t>20XX</a:t>
            </a:r>
          </a:p>
        </p:txBody>
      </p:sp>
      <p:sp>
        <p:nvSpPr>
          <p:cNvPr id="10" name="TextBox 9">
            <a:extLst>
              <a:ext uri="{FF2B5EF4-FFF2-40B4-BE49-F238E27FC236}">
                <a16:creationId xmlns:a16="http://schemas.microsoft.com/office/drawing/2014/main" id="{21FB05CB-BC90-E4DD-D3FE-AC38BC3C9DC8}"/>
              </a:ext>
            </a:extLst>
          </p:cNvPr>
          <p:cNvSpPr txBox="1"/>
          <p:nvPr/>
        </p:nvSpPr>
        <p:spPr>
          <a:xfrm>
            <a:off x="10281966" y="2236163"/>
            <a:ext cx="1168789" cy="1070794"/>
          </a:xfrm>
          <a:prstGeom prst="rect">
            <a:avLst/>
          </a:prstGeom>
        </p:spPr>
        <p:txBody>
          <a:bodyPr vert="horz" lIns="91440" tIns="45720" rIns="91440" bIns="45720" rtlCol="0" anchor="t">
            <a:normAutofit/>
          </a:bodyPr>
          <a:lstStyle/>
          <a:p>
            <a:pPr>
              <a:spcAft>
                <a:spcPts val="600"/>
              </a:spcAft>
              <a:buSzPct val="50000"/>
              <a:buFont typeface="Arial" panose="020B0604020202020204" pitchFamily="34" charset="0"/>
            </a:pPr>
            <a:r>
              <a:rPr lang="en-US" sz="1600" i="1" dirty="0">
                <a:effectLst/>
              </a:rPr>
              <a:t>FLAG</a:t>
            </a:r>
            <a:endParaRPr lang="en-US" sz="1600" dirty="0">
              <a:effectLst/>
            </a:endParaRPr>
          </a:p>
          <a:p>
            <a:pPr>
              <a:spcAft>
                <a:spcPts val="600"/>
              </a:spcAft>
              <a:buSzPct val="50000"/>
              <a:buFont typeface="Arial" panose="020B0604020202020204" pitchFamily="34" charset="0"/>
            </a:pPr>
            <a:r>
              <a:rPr lang="en-US" sz="1600" i="1" dirty="0">
                <a:effectLst/>
              </a:rPr>
              <a:t>0    2502</a:t>
            </a:r>
            <a:endParaRPr lang="en-US" sz="1600" dirty="0">
              <a:effectLst/>
            </a:endParaRPr>
          </a:p>
          <a:p>
            <a:pPr>
              <a:spcAft>
                <a:spcPts val="600"/>
              </a:spcAft>
              <a:buSzPct val="50000"/>
              <a:buFont typeface="Arial" panose="020B0604020202020204" pitchFamily="34" charset="0"/>
            </a:pPr>
            <a:r>
              <a:rPr lang="en-US" sz="1600" i="1" dirty="0">
                <a:effectLst/>
              </a:rPr>
              <a:t>1    2179</a:t>
            </a:r>
            <a:endParaRPr lang="en-US" sz="1600" dirty="0">
              <a:effectLst/>
            </a:endParaRPr>
          </a:p>
        </p:txBody>
      </p:sp>
    </p:spTree>
    <p:extLst>
      <p:ext uri="{BB962C8B-B14F-4D97-AF65-F5344CB8AC3E}">
        <p14:creationId xmlns:p14="http://schemas.microsoft.com/office/powerpoint/2010/main" val="1189753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111E4B7-23F0-12DD-63C2-B7EC53C8A8CD}"/>
              </a:ext>
            </a:extLst>
          </p:cNvPr>
          <p:cNvSpPr>
            <a:spLocks noGrp="1"/>
          </p:cNvSpPr>
          <p:nvPr>
            <p:ph type="title"/>
          </p:nvPr>
        </p:nvSpPr>
        <p:spPr/>
        <p:txBody>
          <a:bodyPr/>
          <a:lstStyle/>
          <a:p>
            <a:r>
              <a:rPr lang="en-MY" dirty="0"/>
              <a:t>Data Cleaning</a:t>
            </a:r>
          </a:p>
        </p:txBody>
      </p:sp>
      <p:sp>
        <p:nvSpPr>
          <p:cNvPr id="11" name="Content Placeholder 10">
            <a:extLst>
              <a:ext uri="{FF2B5EF4-FFF2-40B4-BE49-F238E27FC236}">
                <a16:creationId xmlns:a16="http://schemas.microsoft.com/office/drawing/2014/main" id="{4AA68202-F23B-6FE0-17ED-47A16109A553}"/>
              </a:ext>
            </a:extLst>
          </p:cNvPr>
          <p:cNvSpPr>
            <a:spLocks noGrp="1"/>
          </p:cNvSpPr>
          <p:nvPr>
            <p:ph idx="1"/>
          </p:nvPr>
        </p:nvSpPr>
        <p:spPr/>
        <p:txBody>
          <a:bodyPr/>
          <a:lstStyle/>
          <a:p>
            <a:pPr>
              <a:buFont typeface="Arial" panose="020B0604020202020204" pitchFamily="34" charset="0"/>
              <a:buChar char="•"/>
            </a:pPr>
            <a:r>
              <a:rPr lang="en-US" sz="2400" dirty="0"/>
              <a:t>Missing values in numerical features are imputed with median values.</a:t>
            </a:r>
          </a:p>
          <a:p>
            <a:pPr>
              <a:buFont typeface="Arial" panose="020B0604020202020204" pitchFamily="34" charset="0"/>
              <a:buChar char="•"/>
            </a:pPr>
            <a:r>
              <a:rPr lang="en-US" sz="2400" dirty="0"/>
              <a:t>Features with zero variance, indicating no discriminatory power, are dropped from the dataset.</a:t>
            </a:r>
          </a:p>
          <a:p>
            <a:pPr>
              <a:buFont typeface="Arial" panose="020B0604020202020204" pitchFamily="34" charset="0"/>
              <a:buChar char="•"/>
            </a:pPr>
            <a:r>
              <a:rPr lang="en-US" sz="2400" dirty="0"/>
              <a:t>Remaining features are further analyzed for correlations, and highly correlated features are removed.</a:t>
            </a:r>
          </a:p>
          <a:p>
            <a:pPr>
              <a:buFont typeface="Arial" panose="020B0604020202020204" pitchFamily="34" charset="0"/>
              <a:buChar char="•"/>
            </a:pPr>
            <a:r>
              <a:rPr lang="en-US" sz="2400" dirty="0"/>
              <a:t>Data distribution is visualized using box plots to identify skewed distributions and outliers.</a:t>
            </a:r>
          </a:p>
          <a:p>
            <a:pPr>
              <a:buFont typeface="Arial" panose="020B0604020202020204" pitchFamily="34" charset="0"/>
              <a:buChar char="•"/>
            </a:pPr>
            <a:r>
              <a:rPr lang="en-US" sz="2400" dirty="0"/>
              <a:t>Features with small distributions are examined and discarded if they have minimal variability.</a:t>
            </a:r>
          </a:p>
          <a:p>
            <a:pPr>
              <a:buFont typeface="Arial" panose="020B0604020202020204" pitchFamily="34" charset="0"/>
              <a:buChar char="•"/>
            </a:pPr>
            <a:r>
              <a:rPr lang="en-US" sz="2400" dirty="0"/>
              <a:t>Finally, the dataset is prepared for the next stage, with unnecessary features removed.</a:t>
            </a:r>
          </a:p>
          <a:p>
            <a:endParaRPr lang="en-MY" sz="2400" dirty="0"/>
          </a:p>
        </p:txBody>
      </p:sp>
      <p:sp>
        <p:nvSpPr>
          <p:cNvPr id="7" name="Slide Number Placeholder 6">
            <a:extLst>
              <a:ext uri="{FF2B5EF4-FFF2-40B4-BE49-F238E27FC236}">
                <a16:creationId xmlns:a16="http://schemas.microsoft.com/office/drawing/2014/main" id="{D9B820D2-7232-9138-875E-0E8AEDDD6A97}"/>
              </a:ext>
            </a:extLst>
          </p:cNvPr>
          <p:cNvSpPr>
            <a:spLocks noGrp="1"/>
          </p:cNvSpPr>
          <p:nvPr>
            <p:ph type="sldNum" sz="quarter" idx="12"/>
          </p:nvPr>
        </p:nvSpPr>
        <p:spPr/>
        <p:txBody>
          <a:bodyPr/>
          <a:lstStyle/>
          <a:p>
            <a:fld id="{8D0AFDD5-844D-364D-8AEC-50CF4D36D55D}" type="slidenum">
              <a:rPr lang="en-US" noProof="0" smtClean="0"/>
              <a:pPr/>
              <a:t>102</a:t>
            </a:fld>
            <a:endParaRPr lang="en-US" noProof="0"/>
          </a:p>
        </p:txBody>
      </p:sp>
      <p:sp>
        <p:nvSpPr>
          <p:cNvPr id="8" name="Footer Placeholder 7">
            <a:extLst>
              <a:ext uri="{FF2B5EF4-FFF2-40B4-BE49-F238E27FC236}">
                <a16:creationId xmlns:a16="http://schemas.microsoft.com/office/drawing/2014/main" id="{370DF159-CDE1-A1E8-8797-6BB71608739E}"/>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44748222-F95B-8565-6CED-EE192A461003}"/>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676481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EA5588-4C9D-9007-5C11-56389F2A0B18}"/>
              </a:ext>
            </a:extLst>
          </p:cNvPr>
          <p:cNvSpPr>
            <a:spLocks noGrp="1"/>
          </p:cNvSpPr>
          <p:nvPr>
            <p:ph type="title"/>
          </p:nvPr>
        </p:nvSpPr>
        <p:spPr/>
        <p:txBody>
          <a:bodyPr/>
          <a:lstStyle/>
          <a:p>
            <a:r>
              <a:rPr lang="en-US" sz="4000" dirty="0"/>
              <a:t>Check Correlation for Collinearity</a:t>
            </a:r>
            <a:endParaRPr lang="en-MY" sz="4000" dirty="0"/>
          </a:p>
        </p:txBody>
      </p:sp>
      <p:sp>
        <p:nvSpPr>
          <p:cNvPr id="7" name="Slide Number Placeholder 6">
            <a:extLst>
              <a:ext uri="{FF2B5EF4-FFF2-40B4-BE49-F238E27FC236}">
                <a16:creationId xmlns:a16="http://schemas.microsoft.com/office/drawing/2014/main" id="{6A743F8D-3E59-4CBA-552D-22E48EEF6940}"/>
              </a:ext>
            </a:extLst>
          </p:cNvPr>
          <p:cNvSpPr>
            <a:spLocks noGrp="1"/>
          </p:cNvSpPr>
          <p:nvPr>
            <p:ph type="sldNum" sz="quarter" idx="12"/>
          </p:nvPr>
        </p:nvSpPr>
        <p:spPr/>
        <p:txBody>
          <a:bodyPr/>
          <a:lstStyle/>
          <a:p>
            <a:fld id="{8D0AFDD5-844D-364D-8AEC-50CF4D36D55D}" type="slidenum">
              <a:rPr lang="en-US" noProof="0" smtClean="0"/>
              <a:pPr/>
              <a:t>103</a:t>
            </a:fld>
            <a:endParaRPr lang="en-US" noProof="0"/>
          </a:p>
        </p:txBody>
      </p:sp>
      <p:sp>
        <p:nvSpPr>
          <p:cNvPr id="8" name="Footer Placeholder 7">
            <a:extLst>
              <a:ext uri="{FF2B5EF4-FFF2-40B4-BE49-F238E27FC236}">
                <a16:creationId xmlns:a16="http://schemas.microsoft.com/office/drawing/2014/main" id="{77BF29C1-BFAB-C730-9D82-D2CD28C641F6}"/>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492EC68D-DA22-2C2D-A97C-963231E6F9BB}"/>
              </a:ext>
            </a:extLst>
          </p:cNvPr>
          <p:cNvSpPr>
            <a:spLocks noGrp="1"/>
          </p:cNvSpPr>
          <p:nvPr>
            <p:ph type="dt" sz="half" idx="10"/>
          </p:nvPr>
        </p:nvSpPr>
        <p:spPr/>
        <p:txBody>
          <a:bodyPr/>
          <a:lstStyle/>
          <a:p>
            <a:r>
              <a:rPr lang="en-US" noProof="0"/>
              <a:t>20XX</a:t>
            </a:r>
          </a:p>
        </p:txBody>
      </p:sp>
      <p:sp>
        <p:nvSpPr>
          <p:cNvPr id="16" name="TextBox 15">
            <a:extLst>
              <a:ext uri="{FF2B5EF4-FFF2-40B4-BE49-F238E27FC236}">
                <a16:creationId xmlns:a16="http://schemas.microsoft.com/office/drawing/2014/main" id="{0DEB5245-9BFD-A1CF-1933-F0E0CA95EC06}"/>
              </a:ext>
            </a:extLst>
          </p:cNvPr>
          <p:cNvSpPr txBox="1"/>
          <p:nvPr/>
        </p:nvSpPr>
        <p:spPr>
          <a:xfrm>
            <a:off x="497799" y="1748270"/>
            <a:ext cx="6099610" cy="3554819"/>
          </a:xfrm>
          <a:prstGeom prst="rect">
            <a:avLst/>
          </a:prstGeom>
          <a:noFill/>
        </p:spPr>
        <p:txBody>
          <a:bodyPr wrap="square">
            <a:spAutoFit/>
          </a:bodyPr>
          <a:lstStyle/>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Correlation matrix</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corr</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df.corr</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mask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np.zeros_like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corr</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mask[</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np.triu_indices_from</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(mask)]=True</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with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sns.axes_style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('white'):</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fig,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ax</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plt.subplots</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figsize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=(18,10))</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r>
              <a:rPr lang="en-MY" sz="1800" i="1" kern="0" dirty="0">
                <a:effectLst/>
                <a:latin typeface="Times New Roman" panose="02020603050405020304" pitchFamily="18" charset="0"/>
                <a:ea typeface="DengXian" panose="02010600030101010101" pitchFamily="2" charset="-122"/>
              </a:rPr>
              <a:t>    </a:t>
            </a:r>
            <a:r>
              <a:rPr lang="en-MY" sz="1800" i="1" kern="0" dirty="0" err="1">
                <a:effectLst/>
                <a:latin typeface="Times New Roman" panose="02020603050405020304" pitchFamily="18" charset="0"/>
                <a:ea typeface="DengXian" panose="02010600030101010101" pitchFamily="2" charset="-122"/>
              </a:rPr>
              <a:t>sns.heatmap</a:t>
            </a:r>
            <a:r>
              <a:rPr lang="en-MY" sz="1800" i="1" kern="0" dirty="0">
                <a:effectLst/>
                <a:latin typeface="Times New Roman" panose="02020603050405020304" pitchFamily="18" charset="0"/>
                <a:ea typeface="DengXian" panose="02010600030101010101" pitchFamily="2" charset="-122"/>
              </a:rPr>
              <a:t>(</a:t>
            </a:r>
            <a:r>
              <a:rPr lang="en-MY" sz="1800" i="1" kern="0" dirty="0" err="1">
                <a:effectLst/>
                <a:latin typeface="Times New Roman" panose="02020603050405020304" pitchFamily="18" charset="0"/>
                <a:ea typeface="DengXian" panose="02010600030101010101" pitchFamily="2" charset="-122"/>
              </a:rPr>
              <a:t>corr</a:t>
            </a:r>
            <a:r>
              <a:rPr lang="en-MY" sz="1800" i="1" kern="0" dirty="0">
                <a:effectLst/>
                <a:latin typeface="Times New Roman" panose="02020603050405020304" pitchFamily="18" charset="0"/>
                <a:ea typeface="DengXian" panose="02010600030101010101" pitchFamily="2" charset="-122"/>
              </a:rPr>
              <a:t>,  mask=mask, </a:t>
            </a:r>
            <a:r>
              <a:rPr lang="en-MY" sz="1800" i="1" kern="0" dirty="0" err="1">
                <a:effectLst/>
                <a:latin typeface="Times New Roman" panose="02020603050405020304" pitchFamily="18" charset="0"/>
                <a:ea typeface="DengXian" panose="02010600030101010101" pitchFamily="2" charset="-122"/>
              </a:rPr>
              <a:t>annot</a:t>
            </a:r>
            <a:r>
              <a:rPr lang="en-MY" sz="1800" i="1" kern="0" dirty="0">
                <a:effectLst/>
                <a:latin typeface="Times New Roman" panose="02020603050405020304" pitchFamily="18" charset="0"/>
                <a:ea typeface="DengXian" panose="02010600030101010101" pitchFamily="2" charset="-122"/>
              </a:rPr>
              <a:t>=False, </a:t>
            </a:r>
            <a:r>
              <a:rPr lang="en-MY" sz="1800" i="1" kern="0" dirty="0" err="1">
                <a:effectLst/>
                <a:latin typeface="Times New Roman" panose="02020603050405020304" pitchFamily="18" charset="0"/>
                <a:ea typeface="DengXian" panose="02010600030101010101" pitchFamily="2" charset="-122"/>
              </a:rPr>
              <a:t>cmap</a:t>
            </a:r>
            <a:r>
              <a:rPr lang="en-MY" sz="1800" i="1" kern="0" dirty="0">
                <a:effectLst/>
                <a:latin typeface="Times New Roman" panose="02020603050405020304" pitchFamily="18" charset="0"/>
                <a:ea typeface="DengXian" panose="02010600030101010101" pitchFamily="2" charset="-122"/>
              </a:rPr>
              <a:t>='</a:t>
            </a:r>
            <a:r>
              <a:rPr lang="en-MY" sz="1800" i="1" kern="0" dirty="0" err="1">
                <a:effectLst/>
                <a:latin typeface="Times New Roman" panose="02020603050405020304" pitchFamily="18" charset="0"/>
                <a:ea typeface="DengXian" panose="02010600030101010101" pitchFamily="2" charset="-122"/>
              </a:rPr>
              <a:t>CMRmap</a:t>
            </a:r>
            <a:r>
              <a:rPr lang="en-MY" sz="1800" i="1" kern="0" dirty="0">
                <a:effectLst/>
                <a:latin typeface="Times New Roman" panose="02020603050405020304" pitchFamily="18" charset="0"/>
                <a:ea typeface="DengXian" panose="02010600030101010101" pitchFamily="2" charset="-122"/>
              </a:rPr>
              <a:t>', </a:t>
            </a:r>
            <a:r>
              <a:rPr lang="en-MY" sz="1800" i="1" kern="0" dirty="0" err="1">
                <a:effectLst/>
                <a:latin typeface="Times New Roman" panose="02020603050405020304" pitchFamily="18" charset="0"/>
                <a:ea typeface="DengXian" panose="02010600030101010101" pitchFamily="2" charset="-122"/>
              </a:rPr>
              <a:t>center</a:t>
            </a:r>
            <a:r>
              <a:rPr lang="en-MY" sz="1800" i="1" kern="0" dirty="0">
                <a:effectLst/>
                <a:latin typeface="Times New Roman" panose="02020603050405020304" pitchFamily="18" charset="0"/>
                <a:ea typeface="DengXian" panose="02010600030101010101" pitchFamily="2" charset="-122"/>
              </a:rPr>
              <a:t>=0, square=True)</a:t>
            </a:r>
            <a:endParaRPr lang="en-MY" dirty="0"/>
          </a:p>
        </p:txBody>
      </p:sp>
    </p:spTree>
    <p:extLst>
      <p:ext uri="{BB962C8B-B14F-4D97-AF65-F5344CB8AC3E}">
        <p14:creationId xmlns:p14="http://schemas.microsoft.com/office/powerpoint/2010/main" val="15194221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AA60-DDF8-2E2A-9A4D-2D3708A22FE7}"/>
              </a:ext>
            </a:extLst>
          </p:cNvPr>
          <p:cNvSpPr>
            <a:spLocks noGrp="1"/>
          </p:cNvSpPr>
          <p:nvPr>
            <p:ph type="title"/>
          </p:nvPr>
        </p:nvSpPr>
        <p:spPr/>
        <p:txBody>
          <a:bodyPr/>
          <a:lstStyle/>
          <a:p>
            <a:endParaRPr lang="en-MY"/>
          </a:p>
        </p:txBody>
      </p:sp>
      <p:sp>
        <p:nvSpPr>
          <p:cNvPr id="4" name="Slide Number Placeholder 3">
            <a:extLst>
              <a:ext uri="{FF2B5EF4-FFF2-40B4-BE49-F238E27FC236}">
                <a16:creationId xmlns:a16="http://schemas.microsoft.com/office/drawing/2014/main" id="{25832FEA-48DC-E41C-A0EF-E9B8024A2501}"/>
              </a:ext>
            </a:extLst>
          </p:cNvPr>
          <p:cNvSpPr>
            <a:spLocks noGrp="1"/>
          </p:cNvSpPr>
          <p:nvPr>
            <p:ph type="sldNum" sz="quarter" idx="12"/>
          </p:nvPr>
        </p:nvSpPr>
        <p:spPr/>
        <p:txBody>
          <a:bodyPr/>
          <a:lstStyle/>
          <a:p>
            <a:fld id="{8D0AFDD5-844D-364D-8AEC-50CF4D36D55D}" type="slidenum">
              <a:rPr lang="en-US" noProof="0" smtClean="0"/>
              <a:t>104</a:t>
            </a:fld>
            <a:endParaRPr lang="en-US" noProof="0"/>
          </a:p>
        </p:txBody>
      </p:sp>
      <p:sp>
        <p:nvSpPr>
          <p:cNvPr id="5" name="Footer Placeholder 4">
            <a:extLst>
              <a:ext uri="{FF2B5EF4-FFF2-40B4-BE49-F238E27FC236}">
                <a16:creationId xmlns:a16="http://schemas.microsoft.com/office/drawing/2014/main" id="{4B9E525D-CF8B-7D56-B516-02AAE1DA3EA8}"/>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F1C3101-E6E6-1A35-01F0-46C4E50E3CE3}"/>
              </a:ext>
            </a:extLst>
          </p:cNvPr>
          <p:cNvSpPr>
            <a:spLocks noGrp="1"/>
          </p:cNvSpPr>
          <p:nvPr>
            <p:ph type="dt" sz="half" idx="10"/>
          </p:nvPr>
        </p:nvSpPr>
        <p:spPr/>
        <p:txBody>
          <a:bodyPr/>
          <a:lstStyle/>
          <a:p>
            <a:r>
              <a:rPr lang="en-US" noProof="0"/>
              <a:t>20XX</a:t>
            </a:r>
          </a:p>
        </p:txBody>
      </p:sp>
      <p:sp>
        <p:nvSpPr>
          <p:cNvPr id="8" name="TextBox 7">
            <a:extLst>
              <a:ext uri="{FF2B5EF4-FFF2-40B4-BE49-F238E27FC236}">
                <a16:creationId xmlns:a16="http://schemas.microsoft.com/office/drawing/2014/main" id="{1C604CC1-6D1D-9467-6AA9-BEE060C308A5}"/>
              </a:ext>
            </a:extLst>
          </p:cNvPr>
          <p:cNvSpPr txBox="1"/>
          <p:nvPr/>
        </p:nvSpPr>
        <p:spPr>
          <a:xfrm>
            <a:off x="906087" y="2032461"/>
            <a:ext cx="8243107" cy="3782061"/>
          </a:xfrm>
          <a:prstGeom prst="rect">
            <a:avLst/>
          </a:prstGeom>
          <a:noFill/>
        </p:spPr>
        <p:txBody>
          <a:bodyPr wrap="square">
            <a:spAutoFit/>
          </a:bodyPr>
          <a:lstStyle/>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drop = ['total transactions (including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tnx</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to create contract', 'total ether sent contracts', 'max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val</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sent to contract', ' ERC20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avg</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val</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rec',</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ERC20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avg</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val</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rec',' ERC20 max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val</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rec', ' ERC20 min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val</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rec', ' ERC20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uniq</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rec contract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addr</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'max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val</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sent', ' ERC20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avg</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val</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sent',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ERC20 min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val</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sent', ' ERC20 max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val</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sent', ' Total ERC20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tnxs</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avg</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value sent to contract', 'Unique Sent To Addresses',</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'Unique Received From Addresses', 'total ether received', ' ERC20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uniq</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sent token name', 'min value received', 'min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val</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sent', ' ERC20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uniq</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rec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addr</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df.drop</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(drop, axis=1,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inplace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=True)</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8762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816D-9ACB-C825-B92B-D239AAE2B516}"/>
              </a:ext>
            </a:extLst>
          </p:cNvPr>
          <p:cNvSpPr>
            <a:spLocks noGrp="1"/>
          </p:cNvSpPr>
          <p:nvPr>
            <p:ph type="title"/>
          </p:nvPr>
        </p:nvSpPr>
        <p:spPr/>
        <p:txBody>
          <a:bodyPr/>
          <a:lstStyle/>
          <a:p>
            <a:endParaRPr lang="en-MY"/>
          </a:p>
        </p:txBody>
      </p:sp>
      <p:sp>
        <p:nvSpPr>
          <p:cNvPr id="4" name="Slide Number Placeholder 3">
            <a:extLst>
              <a:ext uri="{FF2B5EF4-FFF2-40B4-BE49-F238E27FC236}">
                <a16:creationId xmlns:a16="http://schemas.microsoft.com/office/drawing/2014/main" id="{5ED3E9BE-0D05-DF98-83AE-3CED258889A6}"/>
              </a:ext>
            </a:extLst>
          </p:cNvPr>
          <p:cNvSpPr>
            <a:spLocks noGrp="1"/>
          </p:cNvSpPr>
          <p:nvPr>
            <p:ph type="sldNum" sz="quarter" idx="12"/>
          </p:nvPr>
        </p:nvSpPr>
        <p:spPr/>
        <p:txBody>
          <a:bodyPr/>
          <a:lstStyle/>
          <a:p>
            <a:fld id="{8D0AFDD5-844D-364D-8AEC-50CF4D36D55D}" type="slidenum">
              <a:rPr lang="en-US" noProof="0" smtClean="0"/>
              <a:t>105</a:t>
            </a:fld>
            <a:endParaRPr lang="en-US" noProof="0"/>
          </a:p>
        </p:txBody>
      </p:sp>
      <p:sp>
        <p:nvSpPr>
          <p:cNvPr id="5" name="Footer Placeholder 4">
            <a:extLst>
              <a:ext uri="{FF2B5EF4-FFF2-40B4-BE49-F238E27FC236}">
                <a16:creationId xmlns:a16="http://schemas.microsoft.com/office/drawing/2014/main" id="{67B2F6B7-5CBF-E101-3E74-973AB7701F6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11A31410-0D89-A743-7468-1EE04D243C67}"/>
              </a:ext>
            </a:extLst>
          </p:cNvPr>
          <p:cNvSpPr>
            <a:spLocks noGrp="1"/>
          </p:cNvSpPr>
          <p:nvPr>
            <p:ph type="dt" sz="half" idx="10"/>
          </p:nvPr>
        </p:nvSpPr>
        <p:spPr/>
        <p:txBody>
          <a:bodyPr/>
          <a:lstStyle/>
          <a:p>
            <a:r>
              <a:rPr lang="en-US" noProof="0"/>
              <a:t>20XX</a:t>
            </a:r>
          </a:p>
        </p:txBody>
      </p:sp>
      <p:pic>
        <p:nvPicPr>
          <p:cNvPr id="7" name="Picture 6" descr="A screenshot of a computer screen&#10;&#10;Description automatically generated">
            <a:extLst>
              <a:ext uri="{FF2B5EF4-FFF2-40B4-BE49-F238E27FC236}">
                <a16:creationId xmlns:a16="http://schemas.microsoft.com/office/drawing/2014/main" id="{EC53FB7A-3E33-FCED-E69E-49B36628873B}"/>
              </a:ext>
            </a:extLst>
          </p:cNvPr>
          <p:cNvPicPr>
            <a:picLocks noChangeAspect="1"/>
          </p:cNvPicPr>
          <p:nvPr/>
        </p:nvPicPr>
        <p:blipFill>
          <a:blip r:embed="rId2"/>
          <a:stretch>
            <a:fillRect/>
          </a:stretch>
        </p:blipFill>
        <p:spPr>
          <a:xfrm>
            <a:off x="949069" y="2070035"/>
            <a:ext cx="4160071" cy="3685346"/>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2EF1ED25-4CA3-3DF9-718E-45E87ED32C74}"/>
              </a:ext>
            </a:extLst>
          </p:cNvPr>
          <p:cNvPicPr>
            <a:picLocks noChangeAspect="1"/>
          </p:cNvPicPr>
          <p:nvPr/>
        </p:nvPicPr>
        <p:blipFill>
          <a:blip r:embed="rId3"/>
          <a:stretch>
            <a:fillRect/>
          </a:stretch>
        </p:blipFill>
        <p:spPr>
          <a:xfrm>
            <a:off x="6600148" y="2018207"/>
            <a:ext cx="4277080" cy="3789002"/>
          </a:xfrm>
          <a:prstGeom prst="rect">
            <a:avLst/>
          </a:prstGeom>
        </p:spPr>
      </p:pic>
      <p:sp>
        <p:nvSpPr>
          <p:cNvPr id="9" name="TextBox 8">
            <a:extLst>
              <a:ext uri="{FF2B5EF4-FFF2-40B4-BE49-F238E27FC236}">
                <a16:creationId xmlns:a16="http://schemas.microsoft.com/office/drawing/2014/main" id="{6D7E0382-A1BC-00A4-A87D-29616F377036}"/>
              </a:ext>
            </a:extLst>
          </p:cNvPr>
          <p:cNvSpPr txBox="1"/>
          <p:nvPr/>
        </p:nvSpPr>
        <p:spPr>
          <a:xfrm>
            <a:off x="1203960" y="1646787"/>
            <a:ext cx="736099" cy="369332"/>
          </a:xfrm>
          <a:prstGeom prst="rect">
            <a:avLst/>
          </a:prstGeom>
          <a:noFill/>
        </p:spPr>
        <p:txBody>
          <a:bodyPr wrap="none" rtlCol="0">
            <a:spAutoFit/>
          </a:bodyPr>
          <a:lstStyle/>
          <a:p>
            <a:r>
              <a:rPr lang="en-US" dirty="0"/>
              <a:t>Before</a:t>
            </a:r>
            <a:endParaRPr lang="en-MY" dirty="0"/>
          </a:p>
        </p:txBody>
      </p:sp>
      <p:sp>
        <p:nvSpPr>
          <p:cNvPr id="10" name="TextBox 9">
            <a:extLst>
              <a:ext uri="{FF2B5EF4-FFF2-40B4-BE49-F238E27FC236}">
                <a16:creationId xmlns:a16="http://schemas.microsoft.com/office/drawing/2014/main" id="{6BB37213-3D7E-2EFD-F88C-6B5590EF4824}"/>
              </a:ext>
            </a:extLst>
          </p:cNvPr>
          <p:cNvSpPr txBox="1"/>
          <p:nvPr/>
        </p:nvSpPr>
        <p:spPr>
          <a:xfrm>
            <a:off x="6718825" y="1608265"/>
            <a:ext cx="607859" cy="369332"/>
          </a:xfrm>
          <a:prstGeom prst="rect">
            <a:avLst/>
          </a:prstGeom>
          <a:noFill/>
        </p:spPr>
        <p:txBody>
          <a:bodyPr wrap="none" rtlCol="0">
            <a:spAutoFit/>
          </a:bodyPr>
          <a:lstStyle/>
          <a:p>
            <a:r>
              <a:rPr lang="en-US" dirty="0"/>
              <a:t>After</a:t>
            </a:r>
            <a:endParaRPr lang="en-MY" dirty="0"/>
          </a:p>
        </p:txBody>
      </p:sp>
    </p:spTree>
    <p:extLst>
      <p:ext uri="{BB962C8B-B14F-4D97-AF65-F5344CB8AC3E}">
        <p14:creationId xmlns:p14="http://schemas.microsoft.com/office/powerpoint/2010/main" val="8679813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96F5-F842-D4F6-DCEE-E196E92BD7CC}"/>
              </a:ext>
            </a:extLst>
          </p:cNvPr>
          <p:cNvSpPr>
            <a:spLocks noGrp="1"/>
          </p:cNvSpPr>
          <p:nvPr>
            <p:ph type="title"/>
          </p:nvPr>
        </p:nvSpPr>
        <p:spPr/>
        <p:txBody>
          <a:bodyPr/>
          <a:lstStyle/>
          <a:p>
            <a:endParaRPr lang="en-MY"/>
          </a:p>
        </p:txBody>
      </p:sp>
      <p:sp>
        <p:nvSpPr>
          <p:cNvPr id="4" name="Slide Number Placeholder 3">
            <a:extLst>
              <a:ext uri="{FF2B5EF4-FFF2-40B4-BE49-F238E27FC236}">
                <a16:creationId xmlns:a16="http://schemas.microsoft.com/office/drawing/2014/main" id="{A4A3042E-AA2D-431C-1D78-D11B3B6AAFF1}"/>
              </a:ext>
            </a:extLst>
          </p:cNvPr>
          <p:cNvSpPr>
            <a:spLocks noGrp="1"/>
          </p:cNvSpPr>
          <p:nvPr>
            <p:ph type="sldNum" sz="quarter" idx="12"/>
          </p:nvPr>
        </p:nvSpPr>
        <p:spPr/>
        <p:txBody>
          <a:bodyPr/>
          <a:lstStyle/>
          <a:p>
            <a:fld id="{8D0AFDD5-844D-364D-8AEC-50CF4D36D55D}" type="slidenum">
              <a:rPr lang="en-US" noProof="0" smtClean="0"/>
              <a:t>106</a:t>
            </a:fld>
            <a:endParaRPr lang="en-US" noProof="0"/>
          </a:p>
        </p:txBody>
      </p:sp>
      <p:sp>
        <p:nvSpPr>
          <p:cNvPr id="5" name="Footer Placeholder 4">
            <a:extLst>
              <a:ext uri="{FF2B5EF4-FFF2-40B4-BE49-F238E27FC236}">
                <a16:creationId xmlns:a16="http://schemas.microsoft.com/office/drawing/2014/main" id="{5B288881-1A9D-F4A9-BB57-9F97D3F53C95}"/>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D9725F9-154B-CAEC-56E3-0E957FEE7922}"/>
              </a:ext>
            </a:extLst>
          </p:cNvPr>
          <p:cNvSpPr>
            <a:spLocks noGrp="1"/>
          </p:cNvSpPr>
          <p:nvPr>
            <p:ph type="dt" sz="half" idx="10"/>
          </p:nvPr>
        </p:nvSpPr>
        <p:spPr/>
        <p:txBody>
          <a:bodyPr/>
          <a:lstStyle/>
          <a:p>
            <a:r>
              <a:rPr lang="en-US" noProof="0"/>
              <a:t>20XX</a:t>
            </a:r>
          </a:p>
        </p:txBody>
      </p:sp>
      <p:pic>
        <p:nvPicPr>
          <p:cNvPr id="7" name="Picture 6" descr="A barcode on a black background&#10;&#10;Description automatically generated">
            <a:extLst>
              <a:ext uri="{FF2B5EF4-FFF2-40B4-BE49-F238E27FC236}">
                <a16:creationId xmlns:a16="http://schemas.microsoft.com/office/drawing/2014/main" id="{D1764A55-D23E-E21A-9A7F-BDA8B4CEDCD6}"/>
              </a:ext>
            </a:extLst>
          </p:cNvPr>
          <p:cNvPicPr>
            <a:picLocks noChangeAspect="1"/>
          </p:cNvPicPr>
          <p:nvPr/>
        </p:nvPicPr>
        <p:blipFill>
          <a:blip r:embed="rId2"/>
          <a:stretch>
            <a:fillRect/>
          </a:stretch>
        </p:blipFill>
        <p:spPr>
          <a:xfrm>
            <a:off x="918733" y="1988252"/>
            <a:ext cx="4445747" cy="3818732"/>
          </a:xfrm>
          <a:prstGeom prst="rect">
            <a:avLst/>
          </a:prstGeom>
        </p:spPr>
      </p:pic>
      <p:pic>
        <p:nvPicPr>
          <p:cNvPr id="8" name="Picture 7" descr="A screen shot of a screen">
            <a:extLst>
              <a:ext uri="{FF2B5EF4-FFF2-40B4-BE49-F238E27FC236}">
                <a16:creationId xmlns:a16="http://schemas.microsoft.com/office/drawing/2014/main" id="{10C2B8E3-78BA-66C8-C6C2-F6B1F01E5CFB}"/>
              </a:ext>
            </a:extLst>
          </p:cNvPr>
          <p:cNvPicPr>
            <a:picLocks noChangeAspect="1"/>
          </p:cNvPicPr>
          <p:nvPr/>
        </p:nvPicPr>
        <p:blipFill>
          <a:blip r:embed="rId3"/>
          <a:stretch>
            <a:fillRect/>
          </a:stretch>
        </p:blipFill>
        <p:spPr>
          <a:xfrm>
            <a:off x="6718825" y="1988252"/>
            <a:ext cx="4587433" cy="3940435"/>
          </a:xfrm>
          <a:prstGeom prst="rect">
            <a:avLst/>
          </a:prstGeom>
        </p:spPr>
      </p:pic>
      <p:sp>
        <p:nvSpPr>
          <p:cNvPr id="9" name="TextBox 8">
            <a:extLst>
              <a:ext uri="{FF2B5EF4-FFF2-40B4-BE49-F238E27FC236}">
                <a16:creationId xmlns:a16="http://schemas.microsoft.com/office/drawing/2014/main" id="{D2DD9D57-F827-2E24-F944-AE831C1A6F5A}"/>
              </a:ext>
            </a:extLst>
          </p:cNvPr>
          <p:cNvSpPr txBox="1"/>
          <p:nvPr/>
        </p:nvSpPr>
        <p:spPr>
          <a:xfrm>
            <a:off x="1203960" y="1646787"/>
            <a:ext cx="736099" cy="369332"/>
          </a:xfrm>
          <a:prstGeom prst="rect">
            <a:avLst/>
          </a:prstGeom>
          <a:noFill/>
        </p:spPr>
        <p:txBody>
          <a:bodyPr wrap="none" rtlCol="0">
            <a:spAutoFit/>
          </a:bodyPr>
          <a:lstStyle/>
          <a:p>
            <a:r>
              <a:rPr lang="en-US" dirty="0"/>
              <a:t>Before</a:t>
            </a:r>
            <a:endParaRPr lang="en-MY" dirty="0"/>
          </a:p>
        </p:txBody>
      </p:sp>
      <p:sp>
        <p:nvSpPr>
          <p:cNvPr id="10" name="TextBox 9">
            <a:extLst>
              <a:ext uri="{FF2B5EF4-FFF2-40B4-BE49-F238E27FC236}">
                <a16:creationId xmlns:a16="http://schemas.microsoft.com/office/drawing/2014/main" id="{810BA079-41DE-B1F2-370D-F9F6C4F365EC}"/>
              </a:ext>
            </a:extLst>
          </p:cNvPr>
          <p:cNvSpPr txBox="1"/>
          <p:nvPr/>
        </p:nvSpPr>
        <p:spPr>
          <a:xfrm>
            <a:off x="6718825" y="1608265"/>
            <a:ext cx="607859" cy="369332"/>
          </a:xfrm>
          <a:prstGeom prst="rect">
            <a:avLst/>
          </a:prstGeom>
          <a:noFill/>
        </p:spPr>
        <p:txBody>
          <a:bodyPr wrap="none" rtlCol="0">
            <a:spAutoFit/>
          </a:bodyPr>
          <a:lstStyle/>
          <a:p>
            <a:r>
              <a:rPr lang="en-US" dirty="0"/>
              <a:t>After</a:t>
            </a:r>
            <a:endParaRPr lang="en-MY" dirty="0"/>
          </a:p>
        </p:txBody>
      </p:sp>
    </p:spTree>
    <p:extLst>
      <p:ext uri="{BB962C8B-B14F-4D97-AF65-F5344CB8AC3E}">
        <p14:creationId xmlns:p14="http://schemas.microsoft.com/office/powerpoint/2010/main" val="25487858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9702-D9C9-62C5-9F2B-B3F97EBDDD3F}"/>
              </a:ext>
            </a:extLst>
          </p:cNvPr>
          <p:cNvSpPr>
            <a:spLocks noGrp="1"/>
          </p:cNvSpPr>
          <p:nvPr>
            <p:ph type="title"/>
          </p:nvPr>
        </p:nvSpPr>
        <p:spPr/>
        <p:txBody>
          <a:bodyPr/>
          <a:lstStyle/>
          <a:p>
            <a:r>
              <a:rPr lang="en-US" dirty="0"/>
              <a:t>Model Preparation</a:t>
            </a:r>
            <a:endParaRPr lang="en-MY" dirty="0"/>
          </a:p>
        </p:txBody>
      </p:sp>
      <p:sp>
        <p:nvSpPr>
          <p:cNvPr id="3" name="Content Placeholder 2">
            <a:extLst>
              <a:ext uri="{FF2B5EF4-FFF2-40B4-BE49-F238E27FC236}">
                <a16:creationId xmlns:a16="http://schemas.microsoft.com/office/drawing/2014/main" id="{5CEC2F9C-624D-2AC0-D1C5-88E276CB3ADC}"/>
              </a:ext>
            </a:extLst>
          </p:cNvPr>
          <p:cNvSpPr>
            <a:spLocks noGrp="1"/>
          </p:cNvSpPr>
          <p:nvPr>
            <p:ph idx="1"/>
          </p:nvPr>
        </p:nvSpPr>
        <p:spPr/>
        <p:txBody>
          <a:bodyPr/>
          <a:lstStyle/>
          <a:p>
            <a:r>
              <a:rPr lang="en-US" dirty="0"/>
              <a:t>Data Splitting</a:t>
            </a:r>
          </a:p>
          <a:p>
            <a:r>
              <a:rPr lang="en-US" dirty="0"/>
              <a:t>Data Normalization</a:t>
            </a:r>
          </a:p>
          <a:p>
            <a:r>
              <a:rPr lang="en-MY" dirty="0"/>
              <a:t>Data Balancing</a:t>
            </a:r>
          </a:p>
        </p:txBody>
      </p:sp>
      <p:sp>
        <p:nvSpPr>
          <p:cNvPr id="4" name="Slide Number Placeholder 3">
            <a:extLst>
              <a:ext uri="{FF2B5EF4-FFF2-40B4-BE49-F238E27FC236}">
                <a16:creationId xmlns:a16="http://schemas.microsoft.com/office/drawing/2014/main" id="{A7154969-D9E9-6A62-ECD5-718A370F80CE}"/>
              </a:ext>
            </a:extLst>
          </p:cNvPr>
          <p:cNvSpPr>
            <a:spLocks noGrp="1"/>
          </p:cNvSpPr>
          <p:nvPr>
            <p:ph type="sldNum" sz="quarter" idx="12"/>
          </p:nvPr>
        </p:nvSpPr>
        <p:spPr/>
        <p:txBody>
          <a:bodyPr/>
          <a:lstStyle/>
          <a:p>
            <a:fld id="{8D0AFDD5-844D-364D-8AEC-50CF4D36D55D}" type="slidenum">
              <a:rPr lang="en-US" noProof="0" smtClean="0"/>
              <a:t>107</a:t>
            </a:fld>
            <a:endParaRPr lang="en-US" noProof="0"/>
          </a:p>
        </p:txBody>
      </p:sp>
      <p:sp>
        <p:nvSpPr>
          <p:cNvPr id="5" name="Footer Placeholder 4">
            <a:extLst>
              <a:ext uri="{FF2B5EF4-FFF2-40B4-BE49-F238E27FC236}">
                <a16:creationId xmlns:a16="http://schemas.microsoft.com/office/drawing/2014/main" id="{62118730-1616-31A7-6A57-74BC0DC42D4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D2FD956-C0BE-943F-2A5B-9B03A8B281F3}"/>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9602241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11BB-073B-C25D-7932-C65BC434DF60}"/>
              </a:ext>
            </a:extLst>
          </p:cNvPr>
          <p:cNvSpPr>
            <a:spLocks noGrp="1"/>
          </p:cNvSpPr>
          <p:nvPr>
            <p:ph type="title"/>
          </p:nvPr>
        </p:nvSpPr>
        <p:spPr/>
        <p:txBody>
          <a:bodyPr/>
          <a:lstStyle/>
          <a:p>
            <a:r>
              <a:rPr lang="en-US" dirty="0"/>
              <a:t>Data Distribution</a:t>
            </a:r>
            <a:endParaRPr lang="en-MY" dirty="0"/>
          </a:p>
        </p:txBody>
      </p:sp>
      <p:sp>
        <p:nvSpPr>
          <p:cNvPr id="3" name="Content Placeholder 2">
            <a:extLst>
              <a:ext uri="{FF2B5EF4-FFF2-40B4-BE49-F238E27FC236}">
                <a16:creationId xmlns:a16="http://schemas.microsoft.com/office/drawing/2014/main" id="{EA509E27-E06D-85B5-8E2B-04FC08C9A309}"/>
              </a:ext>
            </a:extLst>
          </p:cNvPr>
          <p:cNvSpPr>
            <a:spLocks noGrp="1"/>
          </p:cNvSpPr>
          <p:nvPr>
            <p:ph idx="1"/>
          </p:nvPr>
        </p:nvSpPr>
        <p:spPr/>
        <p:txBody>
          <a:bodyPr/>
          <a:lstStyle/>
          <a:p>
            <a:pPr>
              <a:buFont typeface="Arial" panose="020B0604020202020204" pitchFamily="34" charset="0"/>
              <a:buChar char="•"/>
            </a:pPr>
            <a:r>
              <a:rPr lang="en-US" dirty="0"/>
              <a:t>Box plots are used to visualize the distribution of features and identify outliers.</a:t>
            </a:r>
          </a:p>
          <a:p>
            <a:pPr>
              <a:buFont typeface="Arial" panose="020B0604020202020204" pitchFamily="34" charset="0"/>
              <a:buChar char="•"/>
            </a:pPr>
            <a:r>
              <a:rPr lang="en-US" dirty="0"/>
              <a:t>Features with minimal distribution variability are identified and removed from the dataset.</a:t>
            </a:r>
          </a:p>
          <a:p>
            <a:endParaRPr lang="en-MY" dirty="0"/>
          </a:p>
        </p:txBody>
      </p:sp>
      <p:sp>
        <p:nvSpPr>
          <p:cNvPr id="4" name="Slide Number Placeholder 3">
            <a:extLst>
              <a:ext uri="{FF2B5EF4-FFF2-40B4-BE49-F238E27FC236}">
                <a16:creationId xmlns:a16="http://schemas.microsoft.com/office/drawing/2014/main" id="{E8788D25-6F11-7394-6B56-51C6AA3434FC}"/>
              </a:ext>
            </a:extLst>
          </p:cNvPr>
          <p:cNvSpPr>
            <a:spLocks noGrp="1"/>
          </p:cNvSpPr>
          <p:nvPr>
            <p:ph type="sldNum" sz="quarter" idx="12"/>
          </p:nvPr>
        </p:nvSpPr>
        <p:spPr/>
        <p:txBody>
          <a:bodyPr/>
          <a:lstStyle/>
          <a:p>
            <a:fld id="{8D0AFDD5-844D-364D-8AEC-50CF4D36D55D}" type="slidenum">
              <a:rPr lang="en-US" noProof="0" smtClean="0"/>
              <a:t>108</a:t>
            </a:fld>
            <a:endParaRPr lang="en-US" noProof="0"/>
          </a:p>
        </p:txBody>
      </p:sp>
      <p:sp>
        <p:nvSpPr>
          <p:cNvPr id="5" name="Footer Placeholder 4">
            <a:extLst>
              <a:ext uri="{FF2B5EF4-FFF2-40B4-BE49-F238E27FC236}">
                <a16:creationId xmlns:a16="http://schemas.microsoft.com/office/drawing/2014/main" id="{3341994A-4B46-07BE-1691-691280E2F06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2E2A0A6D-D20E-8179-7CF8-5A2025B20C91}"/>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63321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5EC3-84DD-145D-68FC-F91809448E0C}"/>
              </a:ext>
            </a:extLst>
          </p:cNvPr>
          <p:cNvSpPr>
            <a:spLocks noGrp="1"/>
          </p:cNvSpPr>
          <p:nvPr>
            <p:ph type="title"/>
          </p:nvPr>
        </p:nvSpPr>
        <p:spPr/>
        <p:txBody>
          <a:bodyPr/>
          <a:lstStyle/>
          <a:p>
            <a:endParaRPr lang="en-MY" dirty="0"/>
          </a:p>
        </p:txBody>
      </p:sp>
      <p:sp>
        <p:nvSpPr>
          <p:cNvPr id="4" name="Slide Number Placeholder 3">
            <a:extLst>
              <a:ext uri="{FF2B5EF4-FFF2-40B4-BE49-F238E27FC236}">
                <a16:creationId xmlns:a16="http://schemas.microsoft.com/office/drawing/2014/main" id="{99005233-87E5-6B2B-2482-D41798B304D1}"/>
              </a:ext>
            </a:extLst>
          </p:cNvPr>
          <p:cNvSpPr>
            <a:spLocks noGrp="1"/>
          </p:cNvSpPr>
          <p:nvPr>
            <p:ph type="sldNum" sz="quarter" idx="12"/>
          </p:nvPr>
        </p:nvSpPr>
        <p:spPr/>
        <p:txBody>
          <a:bodyPr/>
          <a:lstStyle/>
          <a:p>
            <a:fld id="{8D0AFDD5-844D-364D-8AEC-50CF4D36D55D}" type="slidenum">
              <a:rPr lang="en-US" noProof="0" smtClean="0"/>
              <a:t>109</a:t>
            </a:fld>
            <a:endParaRPr lang="en-US" noProof="0"/>
          </a:p>
        </p:txBody>
      </p:sp>
      <p:sp>
        <p:nvSpPr>
          <p:cNvPr id="5" name="Footer Placeholder 4">
            <a:extLst>
              <a:ext uri="{FF2B5EF4-FFF2-40B4-BE49-F238E27FC236}">
                <a16:creationId xmlns:a16="http://schemas.microsoft.com/office/drawing/2014/main" id="{FB971759-D871-379E-58F0-D1B54CA5D60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14F64683-1686-09BC-9C5B-1CEBC4373689}"/>
              </a:ext>
            </a:extLst>
          </p:cNvPr>
          <p:cNvSpPr>
            <a:spLocks noGrp="1"/>
          </p:cNvSpPr>
          <p:nvPr>
            <p:ph type="dt" sz="half" idx="10"/>
          </p:nvPr>
        </p:nvSpPr>
        <p:spPr/>
        <p:txBody>
          <a:bodyPr/>
          <a:lstStyle/>
          <a:p>
            <a:r>
              <a:rPr lang="en-US" noProof="0"/>
              <a:t>20XX</a:t>
            </a:r>
          </a:p>
        </p:txBody>
      </p:sp>
      <p:sp>
        <p:nvSpPr>
          <p:cNvPr id="8" name="TextBox 7">
            <a:extLst>
              <a:ext uri="{FF2B5EF4-FFF2-40B4-BE49-F238E27FC236}">
                <a16:creationId xmlns:a16="http://schemas.microsoft.com/office/drawing/2014/main" id="{CDB51F04-6576-031A-5A6B-387054FC05C5}"/>
              </a:ext>
            </a:extLst>
          </p:cNvPr>
          <p:cNvSpPr txBox="1"/>
          <p:nvPr/>
        </p:nvSpPr>
        <p:spPr>
          <a:xfrm>
            <a:off x="743989" y="1803862"/>
            <a:ext cx="8405205" cy="4480073"/>
          </a:xfrm>
          <a:prstGeom prst="rect">
            <a:avLst/>
          </a:prstGeom>
          <a:noFill/>
        </p:spPr>
        <p:txBody>
          <a:bodyPr wrap="square">
            <a:spAutoFit/>
          </a:bodyPr>
          <a:lstStyle/>
          <a:p>
            <a:pPr algn="just">
              <a:lnSpc>
                <a:spcPct val="150000"/>
              </a:lnSpc>
            </a:pP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Investigate the distribution of our features using box plots</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fig, axes = </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plt.subplots</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(6, 3, </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figsize</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=(14, 14), </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constrained_layout</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=True)</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plt.subplots_adjust</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wspace</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=0.7, </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hspace</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=0.8)</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plt.suptitle</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("Distribution of features", y=0.95, size=18, weight='bold')</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for </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i</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column in enumerate(columns[1:]):</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row = </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i</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 3</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col = </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i</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 3</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ax</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 </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sns.boxplot</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ax</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=axes[row, col], data=</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df</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x=column)</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ax.set_title</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f'Distribution</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of {column}')</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600" i="1" dirty="0" err="1">
                <a:effectLst/>
                <a:latin typeface="Times New Roman" panose="02020603050405020304" pitchFamily="18" charset="0"/>
                <a:ea typeface="DengXian" panose="02010600030101010101" pitchFamily="2" charset="-122"/>
                <a:cs typeface="Times New Roman" panose="02020603050405020304" pitchFamily="18" charset="0"/>
              </a:rPr>
              <a:t>plt.show</a:t>
            </a:r>
            <a:r>
              <a:rPr lang="en-MY" sz="16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6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74375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6C9C7-0E95-A704-514C-C077CA0C9E25}"/>
              </a:ext>
            </a:extLst>
          </p:cNvPr>
          <p:cNvSpPr>
            <a:spLocks noGrp="1"/>
          </p:cNvSpPr>
          <p:nvPr>
            <p:ph type="title"/>
          </p:nvPr>
        </p:nvSpPr>
        <p:spPr/>
        <p:txBody>
          <a:bodyPr/>
          <a:lstStyle/>
          <a:p>
            <a:r>
              <a:rPr lang="en-MY" dirty="0"/>
              <a:t>Significance of the Study</a:t>
            </a:r>
          </a:p>
        </p:txBody>
      </p:sp>
      <p:sp>
        <p:nvSpPr>
          <p:cNvPr id="3" name="Content Placeholder 2">
            <a:extLst>
              <a:ext uri="{FF2B5EF4-FFF2-40B4-BE49-F238E27FC236}">
                <a16:creationId xmlns:a16="http://schemas.microsoft.com/office/drawing/2014/main" id="{D55ECD20-7AFC-83BB-8CE5-B6679CBC0EC4}"/>
              </a:ext>
            </a:extLst>
          </p:cNvPr>
          <p:cNvSpPr>
            <a:spLocks noGrp="1"/>
          </p:cNvSpPr>
          <p:nvPr>
            <p:ph idx="1"/>
          </p:nvPr>
        </p:nvSpPr>
        <p:spPr/>
        <p:txBody>
          <a:bodyPr/>
          <a:lstStyle/>
          <a:p>
            <a:pPr>
              <a:buFont typeface="Arial" panose="020B0604020202020204" pitchFamily="34" charset="0"/>
              <a:buChar char="•"/>
            </a:pPr>
            <a:r>
              <a:rPr lang="en-US" sz="1400" b="1" dirty="0"/>
              <a:t>Data Source and Code Repository:</a:t>
            </a:r>
            <a:endParaRPr lang="en-US" sz="1400" dirty="0"/>
          </a:p>
          <a:p>
            <a:pPr marL="742950" lvl="1" indent="-285750">
              <a:buFont typeface="Arial" panose="020B0604020202020204" pitchFamily="34" charset="0"/>
              <a:buChar char="•"/>
            </a:pPr>
            <a:r>
              <a:rPr lang="en-US" sz="1200" dirty="0"/>
              <a:t>Utilize data sources and code repositories from previous research papers to build upon existing foundations.</a:t>
            </a:r>
          </a:p>
          <a:p>
            <a:pPr marL="742950" lvl="1" indent="-285750">
              <a:buFont typeface="Arial" panose="020B0604020202020204" pitchFamily="34" charset="0"/>
              <a:buChar char="•"/>
            </a:pPr>
            <a:r>
              <a:rPr lang="en-US" sz="1200" dirty="0"/>
              <a:t>Leverage Ethereum transaction data from reputable blockchain inquiry websites such as etherscan.io.</a:t>
            </a:r>
          </a:p>
          <a:p>
            <a:pPr>
              <a:buFont typeface="Arial" panose="020B0604020202020204" pitchFamily="34" charset="0"/>
              <a:buChar char="•"/>
            </a:pPr>
            <a:r>
              <a:rPr lang="en-US" sz="1400" b="1" dirty="0"/>
              <a:t>Unique Characteristics of Blockchain:</a:t>
            </a:r>
            <a:endParaRPr lang="en-US" sz="1400" dirty="0"/>
          </a:p>
          <a:p>
            <a:pPr marL="742950" lvl="1" indent="-285750">
              <a:buFont typeface="Arial" panose="020B0604020202020204" pitchFamily="34" charset="0"/>
              <a:buChar char="•"/>
            </a:pPr>
            <a:r>
              <a:rPr lang="en-US" sz="1200" dirty="0"/>
              <a:t>Highlight the limitations of traditional manual fraud detection methods in the context of blockchain transactions.</a:t>
            </a:r>
          </a:p>
          <a:p>
            <a:pPr marL="742950" lvl="1" indent="-285750">
              <a:buFont typeface="Arial" panose="020B0604020202020204" pitchFamily="34" charset="0"/>
              <a:buChar char="•"/>
            </a:pPr>
            <a:r>
              <a:rPr lang="en-US" sz="1200" dirty="0"/>
              <a:t>Emphasize the potential of machine learning algorithms to address these challenges by identifying complex patterns and anomalies.</a:t>
            </a:r>
          </a:p>
          <a:p>
            <a:pPr>
              <a:buFont typeface="Arial" panose="020B0604020202020204" pitchFamily="34" charset="0"/>
              <a:buChar char="•"/>
            </a:pPr>
            <a:r>
              <a:rPr lang="en-US" sz="1400" b="1" dirty="0"/>
              <a:t>Improving Fraud Detection:</a:t>
            </a:r>
            <a:endParaRPr lang="en-US" sz="1400" dirty="0"/>
          </a:p>
          <a:p>
            <a:pPr marL="742950" lvl="1" indent="-285750">
              <a:buFont typeface="Arial" panose="020B0604020202020204" pitchFamily="34" charset="0"/>
              <a:buChar char="•"/>
            </a:pPr>
            <a:r>
              <a:rPr lang="en-US" sz="1200" dirty="0"/>
              <a:t>Aim to enhance the accuracy and efficiency of fraud detection in blockchain transactions.</a:t>
            </a:r>
          </a:p>
          <a:p>
            <a:pPr marL="742950" lvl="1" indent="-285750">
              <a:buFont typeface="Arial" panose="020B0604020202020204" pitchFamily="34" charset="0"/>
              <a:buChar char="•"/>
            </a:pPr>
            <a:r>
              <a:rPr lang="en-US" sz="1200" dirty="0"/>
              <a:t>Potentially reduce the incidence of financial crimes in the blockchain ecosystem.</a:t>
            </a:r>
          </a:p>
          <a:p>
            <a:pPr>
              <a:buFont typeface="Arial" panose="020B0604020202020204" pitchFamily="34" charset="0"/>
              <a:buChar char="•"/>
            </a:pPr>
            <a:r>
              <a:rPr lang="en-US" sz="1400" b="1" dirty="0"/>
              <a:t>Promoting Trust and Adoption:</a:t>
            </a:r>
            <a:endParaRPr lang="en-US" sz="1400" dirty="0"/>
          </a:p>
          <a:p>
            <a:pPr marL="742950" lvl="1" indent="-285750">
              <a:buFont typeface="Arial" panose="020B0604020202020204" pitchFamily="34" charset="0"/>
              <a:buChar char="•"/>
            </a:pPr>
            <a:r>
              <a:rPr lang="en-US" sz="1200" dirty="0"/>
              <a:t>Improve trust and confidence of users in blockchain technology by enhancing fraud detection capabilities.</a:t>
            </a:r>
          </a:p>
          <a:p>
            <a:pPr marL="742950" lvl="1" indent="-285750">
              <a:buFont typeface="Arial" panose="020B0604020202020204" pitchFamily="34" charset="0"/>
              <a:buChar char="•"/>
            </a:pPr>
            <a:r>
              <a:rPr lang="en-US" sz="1200" dirty="0"/>
              <a:t>Promote adoption of blockchain technology across various industries by mitigating risks associated with fraudulent activities.</a:t>
            </a:r>
          </a:p>
          <a:p>
            <a:pPr>
              <a:buFont typeface="Arial" panose="020B0604020202020204" pitchFamily="34" charset="0"/>
              <a:buChar char="•"/>
            </a:pPr>
            <a:r>
              <a:rPr lang="en-US" sz="1400" b="1" dirty="0"/>
              <a:t>Contribution to Research:</a:t>
            </a:r>
            <a:endParaRPr lang="en-US" sz="1400" dirty="0"/>
          </a:p>
          <a:p>
            <a:pPr marL="742950" lvl="1" indent="-285750">
              <a:buFont typeface="Arial" panose="020B0604020202020204" pitchFamily="34" charset="0"/>
              <a:buChar char="•"/>
            </a:pPr>
            <a:r>
              <a:rPr lang="en-US" sz="1200" dirty="0"/>
              <a:t>Contribute to broader research on the application of machine learning techniques to blockchain technology.</a:t>
            </a:r>
          </a:p>
          <a:p>
            <a:pPr marL="742950" lvl="1" indent="-285750">
              <a:buFont typeface="Arial" panose="020B0604020202020204" pitchFamily="34" charset="0"/>
              <a:buChar char="•"/>
            </a:pPr>
            <a:r>
              <a:rPr lang="en-US" sz="1200" dirty="0"/>
              <a:t>Explore emerging fields such as deep learning algorithms in the context of Ethereum transaction networks.</a:t>
            </a:r>
          </a:p>
          <a:p>
            <a:pPr>
              <a:buFont typeface="Arial" panose="020B0604020202020204" pitchFamily="34" charset="0"/>
              <a:buChar char="•"/>
            </a:pPr>
            <a:r>
              <a:rPr lang="en-US" sz="1400" b="1" dirty="0"/>
              <a:t>Informing Future Research:</a:t>
            </a:r>
            <a:endParaRPr lang="en-US" sz="1400" dirty="0"/>
          </a:p>
          <a:p>
            <a:pPr marL="742950" lvl="1" indent="-285750">
              <a:buFont typeface="Arial" panose="020B0604020202020204" pitchFamily="34" charset="0"/>
              <a:buChar char="•"/>
            </a:pPr>
            <a:r>
              <a:rPr lang="en-US" sz="1200" dirty="0"/>
              <a:t>Provide insights and results that can inform future research and development in fraud detection on blockchain networks.</a:t>
            </a:r>
          </a:p>
          <a:p>
            <a:pPr marL="742950" lvl="1" indent="-285750">
              <a:buFont typeface="Arial" panose="020B0604020202020204" pitchFamily="34" charset="0"/>
              <a:buChar char="•"/>
            </a:pPr>
            <a:r>
              <a:rPr lang="en-US" sz="1200" dirty="0"/>
              <a:t>Contribute to the advancement of knowledge and methodologies in the field of blockchain security and machine learning.</a:t>
            </a:r>
          </a:p>
          <a:p>
            <a:endParaRPr lang="en-MY" sz="1400" dirty="0"/>
          </a:p>
        </p:txBody>
      </p:sp>
      <p:sp>
        <p:nvSpPr>
          <p:cNvPr id="4" name="Slide Number Placeholder 3">
            <a:extLst>
              <a:ext uri="{FF2B5EF4-FFF2-40B4-BE49-F238E27FC236}">
                <a16:creationId xmlns:a16="http://schemas.microsoft.com/office/drawing/2014/main" id="{CFCD678B-D542-6D66-A614-8E5EE4A4426E}"/>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5" name="Footer Placeholder 4">
            <a:extLst>
              <a:ext uri="{FF2B5EF4-FFF2-40B4-BE49-F238E27FC236}">
                <a16:creationId xmlns:a16="http://schemas.microsoft.com/office/drawing/2014/main" id="{22903AAE-1695-FBF8-9E4A-BA11129E5781}"/>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CA70133A-C7A2-CB66-D7CB-CE0F70051DD0}"/>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0156610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1734F-4812-70EB-184D-7DD948D08802}"/>
              </a:ext>
            </a:extLst>
          </p:cNvPr>
          <p:cNvSpPr>
            <a:spLocks noGrp="1"/>
          </p:cNvSpPr>
          <p:nvPr>
            <p:ph type="title"/>
          </p:nvPr>
        </p:nvSpPr>
        <p:spPr/>
        <p:txBody>
          <a:bodyPr/>
          <a:lstStyle/>
          <a:p>
            <a:endParaRPr lang="en-MY"/>
          </a:p>
        </p:txBody>
      </p:sp>
      <p:sp>
        <p:nvSpPr>
          <p:cNvPr id="4" name="Slide Number Placeholder 3">
            <a:extLst>
              <a:ext uri="{FF2B5EF4-FFF2-40B4-BE49-F238E27FC236}">
                <a16:creationId xmlns:a16="http://schemas.microsoft.com/office/drawing/2014/main" id="{8AEC73B2-8A2A-56BB-9E41-D04C3C924E2C}"/>
              </a:ext>
            </a:extLst>
          </p:cNvPr>
          <p:cNvSpPr>
            <a:spLocks noGrp="1"/>
          </p:cNvSpPr>
          <p:nvPr>
            <p:ph type="sldNum" sz="quarter" idx="12"/>
          </p:nvPr>
        </p:nvSpPr>
        <p:spPr/>
        <p:txBody>
          <a:bodyPr/>
          <a:lstStyle/>
          <a:p>
            <a:fld id="{8D0AFDD5-844D-364D-8AEC-50CF4D36D55D}" type="slidenum">
              <a:rPr lang="en-US" noProof="0" smtClean="0"/>
              <a:t>110</a:t>
            </a:fld>
            <a:endParaRPr lang="en-US" noProof="0"/>
          </a:p>
        </p:txBody>
      </p:sp>
      <p:sp>
        <p:nvSpPr>
          <p:cNvPr id="5" name="Footer Placeholder 4">
            <a:extLst>
              <a:ext uri="{FF2B5EF4-FFF2-40B4-BE49-F238E27FC236}">
                <a16:creationId xmlns:a16="http://schemas.microsoft.com/office/drawing/2014/main" id="{D90C0543-A357-F114-B76A-EEA87C1977D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F13848D8-FC79-F3AA-13C2-4A61251E734A}"/>
              </a:ext>
            </a:extLst>
          </p:cNvPr>
          <p:cNvSpPr>
            <a:spLocks noGrp="1"/>
          </p:cNvSpPr>
          <p:nvPr>
            <p:ph type="dt" sz="half" idx="10"/>
          </p:nvPr>
        </p:nvSpPr>
        <p:spPr/>
        <p:txBody>
          <a:bodyPr/>
          <a:lstStyle/>
          <a:p>
            <a:r>
              <a:rPr lang="en-US" noProof="0"/>
              <a:t>20XX</a:t>
            </a:r>
          </a:p>
        </p:txBody>
      </p:sp>
      <p:sp>
        <p:nvSpPr>
          <p:cNvPr id="8" name="TextBox 7">
            <a:extLst>
              <a:ext uri="{FF2B5EF4-FFF2-40B4-BE49-F238E27FC236}">
                <a16:creationId xmlns:a16="http://schemas.microsoft.com/office/drawing/2014/main" id="{C42D0C71-86EC-2A7D-0702-CFDC2854A77E}"/>
              </a:ext>
            </a:extLst>
          </p:cNvPr>
          <p:cNvSpPr txBox="1"/>
          <p:nvPr/>
        </p:nvSpPr>
        <p:spPr>
          <a:xfrm>
            <a:off x="784514" y="1720919"/>
            <a:ext cx="6099462" cy="4197559"/>
          </a:xfrm>
          <a:prstGeom prst="rect">
            <a:avLst/>
          </a:prstGeom>
          <a:noFill/>
        </p:spPr>
        <p:txBody>
          <a:bodyPr wrap="square">
            <a:spAutoFit/>
          </a:bodyPr>
          <a:lstStyle/>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Normalize the training features</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norm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PowerTransformer</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norm_train_f</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norm.fit_transform</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X_train</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Transform test features</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norm_test_f</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norm.transform</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X_test</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norm_df</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pd.DataFrame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norm_train_f</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columns=</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X_train.columns</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norm_df</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699483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2B058-A5B3-BAA5-15F1-8D5A44210117}"/>
              </a:ext>
            </a:extLst>
          </p:cNvPr>
          <p:cNvSpPr>
            <a:spLocks noGrp="1"/>
          </p:cNvSpPr>
          <p:nvPr>
            <p:ph type="title"/>
          </p:nvPr>
        </p:nvSpPr>
        <p:spPr/>
        <p:txBody>
          <a:bodyPr/>
          <a:lstStyle/>
          <a:p>
            <a:endParaRPr lang="en-MY"/>
          </a:p>
        </p:txBody>
      </p:sp>
      <p:sp>
        <p:nvSpPr>
          <p:cNvPr id="4" name="Slide Number Placeholder 3">
            <a:extLst>
              <a:ext uri="{FF2B5EF4-FFF2-40B4-BE49-F238E27FC236}">
                <a16:creationId xmlns:a16="http://schemas.microsoft.com/office/drawing/2014/main" id="{75088AB4-D948-4897-5976-FD9DB515E682}"/>
              </a:ext>
            </a:extLst>
          </p:cNvPr>
          <p:cNvSpPr>
            <a:spLocks noGrp="1"/>
          </p:cNvSpPr>
          <p:nvPr>
            <p:ph type="sldNum" sz="quarter" idx="12"/>
          </p:nvPr>
        </p:nvSpPr>
        <p:spPr/>
        <p:txBody>
          <a:bodyPr/>
          <a:lstStyle/>
          <a:p>
            <a:fld id="{8D0AFDD5-844D-364D-8AEC-50CF4D36D55D}" type="slidenum">
              <a:rPr lang="en-US" noProof="0" smtClean="0"/>
              <a:t>111</a:t>
            </a:fld>
            <a:endParaRPr lang="en-US" noProof="0"/>
          </a:p>
        </p:txBody>
      </p:sp>
      <p:sp>
        <p:nvSpPr>
          <p:cNvPr id="5" name="Footer Placeholder 4">
            <a:extLst>
              <a:ext uri="{FF2B5EF4-FFF2-40B4-BE49-F238E27FC236}">
                <a16:creationId xmlns:a16="http://schemas.microsoft.com/office/drawing/2014/main" id="{0CF93E56-ABF3-D287-D14A-DDC4BFF2D75A}"/>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6D954B39-A2D9-774D-ECCC-D02BDCAE71E2}"/>
              </a:ext>
            </a:extLst>
          </p:cNvPr>
          <p:cNvSpPr>
            <a:spLocks noGrp="1"/>
          </p:cNvSpPr>
          <p:nvPr>
            <p:ph type="dt" sz="half" idx="10"/>
          </p:nvPr>
        </p:nvSpPr>
        <p:spPr/>
        <p:txBody>
          <a:bodyPr/>
          <a:lstStyle/>
          <a:p>
            <a:r>
              <a:rPr lang="en-US" noProof="0"/>
              <a:t>20XX</a:t>
            </a:r>
          </a:p>
        </p:txBody>
      </p:sp>
      <p:pic>
        <p:nvPicPr>
          <p:cNvPr id="7" name="Picture 6" descr="A screenshot of a computer&#10;&#10;Description automatically generated">
            <a:extLst>
              <a:ext uri="{FF2B5EF4-FFF2-40B4-BE49-F238E27FC236}">
                <a16:creationId xmlns:a16="http://schemas.microsoft.com/office/drawing/2014/main" id="{5A8D4C4A-6FB9-EB7F-2542-6F1FCA7747AD}"/>
              </a:ext>
            </a:extLst>
          </p:cNvPr>
          <p:cNvPicPr>
            <a:picLocks noChangeAspect="1"/>
          </p:cNvPicPr>
          <p:nvPr/>
        </p:nvPicPr>
        <p:blipFill>
          <a:blip r:embed="rId2"/>
          <a:stretch>
            <a:fillRect/>
          </a:stretch>
        </p:blipFill>
        <p:spPr>
          <a:xfrm>
            <a:off x="1139952" y="1722987"/>
            <a:ext cx="4571768" cy="4571768"/>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33E313AB-BB4F-3500-86CE-273424FF11E0}"/>
              </a:ext>
            </a:extLst>
          </p:cNvPr>
          <p:cNvPicPr>
            <a:picLocks noChangeAspect="1"/>
          </p:cNvPicPr>
          <p:nvPr/>
        </p:nvPicPr>
        <p:blipFill>
          <a:blip r:embed="rId3"/>
          <a:stretch>
            <a:fillRect/>
          </a:stretch>
        </p:blipFill>
        <p:spPr>
          <a:xfrm>
            <a:off x="6377417" y="1722987"/>
            <a:ext cx="4571768" cy="4542897"/>
          </a:xfrm>
          <a:prstGeom prst="rect">
            <a:avLst/>
          </a:prstGeom>
        </p:spPr>
      </p:pic>
      <p:sp>
        <p:nvSpPr>
          <p:cNvPr id="9" name="TextBox 8">
            <a:extLst>
              <a:ext uri="{FF2B5EF4-FFF2-40B4-BE49-F238E27FC236}">
                <a16:creationId xmlns:a16="http://schemas.microsoft.com/office/drawing/2014/main" id="{C9FAFB10-639E-78B9-ED22-53AB160C7C53}"/>
              </a:ext>
            </a:extLst>
          </p:cNvPr>
          <p:cNvSpPr txBox="1"/>
          <p:nvPr/>
        </p:nvSpPr>
        <p:spPr>
          <a:xfrm>
            <a:off x="1237211" y="1342382"/>
            <a:ext cx="736099" cy="369332"/>
          </a:xfrm>
          <a:prstGeom prst="rect">
            <a:avLst/>
          </a:prstGeom>
          <a:noFill/>
        </p:spPr>
        <p:txBody>
          <a:bodyPr wrap="none" rtlCol="0">
            <a:spAutoFit/>
          </a:bodyPr>
          <a:lstStyle/>
          <a:p>
            <a:r>
              <a:rPr lang="en-US" dirty="0"/>
              <a:t>Before</a:t>
            </a:r>
            <a:endParaRPr lang="en-MY" dirty="0"/>
          </a:p>
        </p:txBody>
      </p:sp>
      <p:sp>
        <p:nvSpPr>
          <p:cNvPr id="10" name="TextBox 9">
            <a:extLst>
              <a:ext uri="{FF2B5EF4-FFF2-40B4-BE49-F238E27FC236}">
                <a16:creationId xmlns:a16="http://schemas.microsoft.com/office/drawing/2014/main" id="{3D33493E-F572-D945-30D2-825E2D8FF6A5}"/>
              </a:ext>
            </a:extLst>
          </p:cNvPr>
          <p:cNvSpPr txBox="1"/>
          <p:nvPr/>
        </p:nvSpPr>
        <p:spPr>
          <a:xfrm>
            <a:off x="6377417" y="1353655"/>
            <a:ext cx="607859" cy="369332"/>
          </a:xfrm>
          <a:prstGeom prst="rect">
            <a:avLst/>
          </a:prstGeom>
          <a:noFill/>
        </p:spPr>
        <p:txBody>
          <a:bodyPr wrap="none" rtlCol="0">
            <a:spAutoFit/>
          </a:bodyPr>
          <a:lstStyle/>
          <a:p>
            <a:r>
              <a:rPr lang="en-US" dirty="0"/>
              <a:t>After</a:t>
            </a:r>
            <a:endParaRPr lang="en-MY" dirty="0"/>
          </a:p>
        </p:txBody>
      </p:sp>
    </p:spTree>
    <p:extLst>
      <p:ext uri="{BB962C8B-B14F-4D97-AF65-F5344CB8AC3E}">
        <p14:creationId xmlns:p14="http://schemas.microsoft.com/office/powerpoint/2010/main" val="41306812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81A6-8D95-3B54-0C58-DE5C8FA8D46E}"/>
              </a:ext>
            </a:extLst>
          </p:cNvPr>
          <p:cNvSpPr>
            <a:spLocks noGrp="1"/>
          </p:cNvSpPr>
          <p:nvPr>
            <p:ph type="title"/>
          </p:nvPr>
        </p:nvSpPr>
        <p:spPr/>
        <p:txBody>
          <a:bodyPr/>
          <a:lstStyle/>
          <a:p>
            <a:r>
              <a:rPr lang="en-US" dirty="0"/>
              <a:t>Data Balancing</a:t>
            </a:r>
            <a:endParaRPr lang="en-MY" dirty="0"/>
          </a:p>
        </p:txBody>
      </p:sp>
      <p:sp>
        <p:nvSpPr>
          <p:cNvPr id="4" name="Slide Number Placeholder 3">
            <a:extLst>
              <a:ext uri="{FF2B5EF4-FFF2-40B4-BE49-F238E27FC236}">
                <a16:creationId xmlns:a16="http://schemas.microsoft.com/office/drawing/2014/main" id="{718E2BD2-1F7C-5F42-ECCD-917E7F84D163}"/>
              </a:ext>
            </a:extLst>
          </p:cNvPr>
          <p:cNvSpPr>
            <a:spLocks noGrp="1"/>
          </p:cNvSpPr>
          <p:nvPr>
            <p:ph type="sldNum" sz="quarter" idx="12"/>
          </p:nvPr>
        </p:nvSpPr>
        <p:spPr/>
        <p:txBody>
          <a:bodyPr/>
          <a:lstStyle/>
          <a:p>
            <a:fld id="{8D0AFDD5-844D-364D-8AEC-50CF4D36D55D}" type="slidenum">
              <a:rPr lang="en-US" noProof="0" smtClean="0"/>
              <a:t>112</a:t>
            </a:fld>
            <a:endParaRPr lang="en-US" noProof="0"/>
          </a:p>
        </p:txBody>
      </p:sp>
      <p:sp>
        <p:nvSpPr>
          <p:cNvPr id="5" name="Footer Placeholder 4">
            <a:extLst>
              <a:ext uri="{FF2B5EF4-FFF2-40B4-BE49-F238E27FC236}">
                <a16:creationId xmlns:a16="http://schemas.microsoft.com/office/drawing/2014/main" id="{925015D1-A283-C88F-809C-85AB48EA973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1EFD4A1A-DDFD-5EB0-D22D-4EFBC1011C48}"/>
              </a:ext>
            </a:extLst>
          </p:cNvPr>
          <p:cNvSpPr>
            <a:spLocks noGrp="1"/>
          </p:cNvSpPr>
          <p:nvPr>
            <p:ph type="dt" sz="half" idx="10"/>
          </p:nvPr>
        </p:nvSpPr>
        <p:spPr/>
        <p:txBody>
          <a:bodyPr/>
          <a:lstStyle/>
          <a:p>
            <a:r>
              <a:rPr lang="en-US" noProof="0"/>
              <a:t>20XX</a:t>
            </a:r>
          </a:p>
        </p:txBody>
      </p:sp>
      <p:sp>
        <p:nvSpPr>
          <p:cNvPr id="8" name="TextBox 7">
            <a:extLst>
              <a:ext uri="{FF2B5EF4-FFF2-40B4-BE49-F238E27FC236}">
                <a16:creationId xmlns:a16="http://schemas.microsoft.com/office/drawing/2014/main" id="{4126F2A0-1277-9BA5-1E28-605C6A896A0B}"/>
              </a:ext>
            </a:extLst>
          </p:cNvPr>
          <p:cNvSpPr txBox="1"/>
          <p:nvPr/>
        </p:nvSpPr>
        <p:spPr>
          <a:xfrm>
            <a:off x="3049732" y="1745719"/>
            <a:ext cx="6099462" cy="3366563"/>
          </a:xfrm>
          <a:prstGeom prst="rect">
            <a:avLst/>
          </a:prstGeom>
          <a:noFill/>
        </p:spPr>
        <p:txBody>
          <a:bodyPr wrap="square">
            <a:spAutoFit/>
          </a:bodyPr>
          <a:lstStyle/>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oversample = SMOTE()</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print(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f'Shape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of the training before SMOTE: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norm_train_f.shape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y_train.shape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x_tr_resample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y_tr_resample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oversample.fit_resample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norm_train_f</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y_train</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print(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f'Shape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of the training after SMOTE: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x_tr_resample.shape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y_tr_resample.shape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10372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000BD1-0DA4-AF8F-E938-DD2726BDF329}"/>
              </a:ext>
            </a:extLst>
          </p:cNvPr>
          <p:cNvSpPr>
            <a:spLocks noGrp="1"/>
          </p:cNvSpPr>
          <p:nvPr>
            <p:ph type="sldNum" sz="quarter" idx="12"/>
          </p:nvPr>
        </p:nvSpPr>
        <p:spPr/>
        <p:txBody>
          <a:bodyPr/>
          <a:lstStyle/>
          <a:p>
            <a:fld id="{8D0AFDD5-844D-364D-8AEC-50CF4D36D55D}" type="slidenum">
              <a:rPr lang="en-US" noProof="0" smtClean="0"/>
              <a:t>113</a:t>
            </a:fld>
            <a:endParaRPr lang="en-US" noProof="0"/>
          </a:p>
        </p:txBody>
      </p:sp>
      <p:sp>
        <p:nvSpPr>
          <p:cNvPr id="5" name="Footer Placeholder 4">
            <a:extLst>
              <a:ext uri="{FF2B5EF4-FFF2-40B4-BE49-F238E27FC236}">
                <a16:creationId xmlns:a16="http://schemas.microsoft.com/office/drawing/2014/main" id="{05B06750-FA43-96EF-DD7B-9359C25F7AF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E23F8D1B-93BD-F48C-9055-40A0D2D4CA6F}"/>
              </a:ext>
            </a:extLst>
          </p:cNvPr>
          <p:cNvSpPr>
            <a:spLocks noGrp="1"/>
          </p:cNvSpPr>
          <p:nvPr>
            <p:ph type="dt" sz="half" idx="10"/>
          </p:nvPr>
        </p:nvSpPr>
        <p:spPr/>
        <p:txBody>
          <a:bodyPr/>
          <a:lstStyle/>
          <a:p>
            <a:r>
              <a:rPr lang="en-US" noProof="0"/>
              <a:t>20XX</a:t>
            </a:r>
          </a:p>
        </p:txBody>
      </p:sp>
      <p:sp>
        <p:nvSpPr>
          <p:cNvPr id="8" name="TextBox 7">
            <a:extLst>
              <a:ext uri="{FF2B5EF4-FFF2-40B4-BE49-F238E27FC236}">
                <a16:creationId xmlns:a16="http://schemas.microsoft.com/office/drawing/2014/main" id="{0A57F234-E1A9-9F63-4838-51FB5FD53737}"/>
              </a:ext>
            </a:extLst>
          </p:cNvPr>
          <p:cNvSpPr txBox="1"/>
          <p:nvPr/>
        </p:nvSpPr>
        <p:spPr>
          <a:xfrm>
            <a:off x="3049732" y="2992214"/>
            <a:ext cx="6099462" cy="873572"/>
          </a:xfrm>
          <a:prstGeom prst="rect">
            <a:avLst/>
          </a:prstGeom>
          <a:noFill/>
        </p:spPr>
        <p:txBody>
          <a:bodyPr wrap="square">
            <a:spAutoFit/>
          </a:bodyPr>
          <a:lstStyle/>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Shape of the training before SMOTE: ((3744, 16), (3744,))</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Shape of the training after SMOTE: ((4018, 16), (4018,))</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115308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7C7775-22AF-9342-DA0D-1528A58761BB}"/>
              </a:ext>
            </a:extLst>
          </p:cNvPr>
          <p:cNvSpPr>
            <a:spLocks noGrp="1"/>
          </p:cNvSpPr>
          <p:nvPr>
            <p:ph type="title"/>
          </p:nvPr>
        </p:nvSpPr>
        <p:spPr>
          <a:xfrm>
            <a:off x="1389888" y="1719072"/>
            <a:ext cx="5038344" cy="1709928"/>
          </a:xfrm>
        </p:spPr>
        <p:txBody>
          <a:bodyPr anchor="t">
            <a:normAutofit/>
          </a:bodyPr>
          <a:lstStyle/>
          <a:p>
            <a:r>
              <a:rPr lang="en-US"/>
              <a:t>Modelling</a:t>
            </a:r>
            <a:endParaRPr lang="en-MY"/>
          </a:p>
        </p:txBody>
      </p:sp>
      <p:pic>
        <p:nvPicPr>
          <p:cNvPr id="11" name="Picture 10">
            <a:extLst>
              <a:ext uri="{FF2B5EF4-FFF2-40B4-BE49-F238E27FC236}">
                <a16:creationId xmlns:a16="http://schemas.microsoft.com/office/drawing/2014/main" id="{9DA2D687-7EF7-E473-39DF-C7DF07EFEF4C}"/>
              </a:ext>
            </a:extLst>
          </p:cNvPr>
          <p:cNvPicPr>
            <a:picLocks noChangeAspect="1"/>
          </p:cNvPicPr>
          <p:nvPr/>
        </p:nvPicPr>
        <p:blipFill rotWithShape="1">
          <a:blip r:embed="rId2"/>
          <a:srcRect l="28882" r="33063" b="2"/>
          <a:stretch/>
        </p:blipFill>
        <p:spPr>
          <a:xfrm>
            <a:off x="8296656" y="10"/>
            <a:ext cx="3895344" cy="6857990"/>
          </a:xfrm>
          <a:prstGeom prst="rect">
            <a:avLst/>
          </a:prstGeom>
          <a:noFill/>
        </p:spPr>
      </p:pic>
      <p:sp>
        <p:nvSpPr>
          <p:cNvPr id="15" name="Content Placeholder 3">
            <a:extLst>
              <a:ext uri="{FF2B5EF4-FFF2-40B4-BE49-F238E27FC236}">
                <a16:creationId xmlns:a16="http://schemas.microsoft.com/office/drawing/2014/main" id="{024C78EF-D734-C062-EC12-AF911453E91A}"/>
              </a:ext>
            </a:extLst>
          </p:cNvPr>
          <p:cNvSpPr>
            <a:spLocks noGrp="1"/>
          </p:cNvSpPr>
          <p:nvPr>
            <p:ph idx="1"/>
          </p:nvPr>
        </p:nvSpPr>
        <p:spPr>
          <a:xfrm>
            <a:off x="1389888" y="3054096"/>
            <a:ext cx="5010912" cy="2130552"/>
          </a:xfrm>
        </p:spPr>
        <p:txBody>
          <a:bodyPr/>
          <a:lstStyle/>
          <a:p>
            <a:endParaRPr lang="en-US"/>
          </a:p>
        </p:txBody>
      </p:sp>
      <p:sp>
        <p:nvSpPr>
          <p:cNvPr id="4" name="Slide Number Placeholder 3">
            <a:extLst>
              <a:ext uri="{FF2B5EF4-FFF2-40B4-BE49-F238E27FC236}">
                <a16:creationId xmlns:a16="http://schemas.microsoft.com/office/drawing/2014/main" id="{B4FE2F9A-C848-AB95-52A8-E0D27FC305FA}"/>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noProof="0" smtClean="0"/>
              <a:pPr>
                <a:spcAft>
                  <a:spcPts val="600"/>
                </a:spcAft>
              </a:pPr>
              <a:t>114</a:t>
            </a:fld>
            <a:endParaRPr lang="en-US" noProof="0"/>
          </a:p>
        </p:txBody>
      </p:sp>
      <p:sp>
        <p:nvSpPr>
          <p:cNvPr id="5" name="Footer Placeholder 4">
            <a:extLst>
              <a:ext uri="{FF2B5EF4-FFF2-40B4-BE49-F238E27FC236}">
                <a16:creationId xmlns:a16="http://schemas.microsoft.com/office/drawing/2014/main" id="{70A601D0-181F-424A-6FA2-1A3AB67F3F02}"/>
              </a:ext>
            </a:extLst>
          </p:cNvPr>
          <p:cNvSpPr>
            <a:spLocks noGrp="1"/>
          </p:cNvSpPr>
          <p:nvPr>
            <p:ph type="ftr" sz="quarter" idx="4294967295"/>
          </p:nvPr>
        </p:nvSpPr>
        <p:spPr>
          <a:xfrm>
            <a:off x="0" y="6400800"/>
            <a:ext cx="1463675" cy="247650"/>
          </a:xfrm>
        </p:spPr>
        <p:txBody>
          <a:bodyPr/>
          <a:lstStyle/>
          <a:p>
            <a:pPr>
              <a:spcAft>
                <a:spcPts val="600"/>
              </a:spcAft>
            </a:pPr>
            <a:r>
              <a:rPr lang="en-US" noProof="0"/>
              <a:t>Presentation title</a:t>
            </a:r>
          </a:p>
        </p:txBody>
      </p:sp>
      <p:sp>
        <p:nvSpPr>
          <p:cNvPr id="6" name="Date Placeholder 5" hidden="1">
            <a:extLst>
              <a:ext uri="{FF2B5EF4-FFF2-40B4-BE49-F238E27FC236}">
                <a16:creationId xmlns:a16="http://schemas.microsoft.com/office/drawing/2014/main" id="{E28E77A0-B7E7-185A-F817-F903A373FD04}"/>
              </a:ext>
            </a:extLst>
          </p:cNvPr>
          <p:cNvSpPr>
            <a:spLocks noGrp="1"/>
          </p:cNvSpPr>
          <p:nvPr>
            <p:ph type="dt" sz="half" idx="4294967295"/>
          </p:nvPr>
        </p:nvSpPr>
        <p:spPr>
          <a:xfrm>
            <a:off x="11552238" y="6400800"/>
            <a:ext cx="639762" cy="247650"/>
          </a:xfrm>
        </p:spPr>
        <p:txBody>
          <a:bodyPr/>
          <a:lstStyle/>
          <a:p>
            <a:pPr>
              <a:spcAft>
                <a:spcPts val="600"/>
              </a:spcAft>
            </a:pPr>
            <a:r>
              <a:rPr lang="en-US" noProof="0"/>
              <a:t>20XX</a:t>
            </a:r>
          </a:p>
        </p:txBody>
      </p:sp>
    </p:spTree>
    <p:extLst>
      <p:ext uri="{BB962C8B-B14F-4D97-AF65-F5344CB8AC3E}">
        <p14:creationId xmlns:p14="http://schemas.microsoft.com/office/powerpoint/2010/main" val="31013153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D2B8F2-AEEE-1697-1F4F-3D3845754B2D}"/>
              </a:ext>
            </a:extLst>
          </p:cNvPr>
          <p:cNvSpPr>
            <a:spLocks noGrp="1"/>
          </p:cNvSpPr>
          <p:nvPr>
            <p:ph type="title"/>
          </p:nvPr>
        </p:nvSpPr>
        <p:spPr/>
        <p:txBody>
          <a:bodyPr/>
          <a:lstStyle/>
          <a:p>
            <a:r>
              <a:rPr lang="en-US" sz="6000" dirty="0"/>
              <a:t>Modelling</a:t>
            </a:r>
            <a:endParaRPr lang="en-MY" dirty="0"/>
          </a:p>
        </p:txBody>
      </p:sp>
      <p:sp>
        <p:nvSpPr>
          <p:cNvPr id="6" name="Content Placeholder 5">
            <a:extLst>
              <a:ext uri="{FF2B5EF4-FFF2-40B4-BE49-F238E27FC236}">
                <a16:creationId xmlns:a16="http://schemas.microsoft.com/office/drawing/2014/main" id="{7F32D98F-476C-4C45-61ED-50DB1315A033}"/>
              </a:ext>
            </a:extLst>
          </p:cNvPr>
          <p:cNvSpPr>
            <a:spLocks noGrp="1"/>
          </p:cNvSpPr>
          <p:nvPr>
            <p:ph idx="1"/>
          </p:nvPr>
        </p:nvSpPr>
        <p:spPr/>
        <p:txBody>
          <a:bodyPr/>
          <a:lstStyle/>
          <a:p>
            <a:pPr>
              <a:buFont typeface="Arial" panose="020B0604020202020204" pitchFamily="34" charset="0"/>
              <a:buChar char="•"/>
            </a:pPr>
            <a:r>
              <a:rPr lang="en-US" sz="2400" dirty="0"/>
              <a:t>Utilizing existing techniques and literature reviews, a model building stage is initiated.</a:t>
            </a:r>
          </a:p>
          <a:p>
            <a:pPr>
              <a:buFont typeface="Arial" panose="020B0604020202020204" pitchFamily="34" charset="0"/>
              <a:buChar char="•"/>
            </a:pPr>
            <a:r>
              <a:rPr lang="en-US" sz="2400" dirty="0"/>
              <a:t>Grid Search Hyperparameters is introduced for automated and efficient hyperparameter tuning.</a:t>
            </a:r>
          </a:p>
          <a:p>
            <a:pPr>
              <a:buFont typeface="Arial" panose="020B0604020202020204" pitchFamily="34" charset="0"/>
              <a:buChar char="•"/>
            </a:pPr>
            <a:r>
              <a:rPr lang="en-US" sz="2400" dirty="0"/>
              <a:t>Reasons for using Grid Search Hyperparameters include automation, performance improvement, generalization, and efficiency.</a:t>
            </a:r>
          </a:p>
          <a:p>
            <a:pPr>
              <a:buFont typeface="Arial" panose="020B0604020202020204" pitchFamily="34" charset="0"/>
              <a:buChar char="•"/>
            </a:pPr>
            <a:r>
              <a:rPr lang="en-US" sz="2400" dirty="0" err="1"/>
              <a:t>GridSearchCV</a:t>
            </a:r>
            <a:r>
              <a:rPr lang="en-US" sz="2400" dirty="0"/>
              <a:t> is employed for exhaustive hyperparameter search.</a:t>
            </a:r>
          </a:p>
          <a:p>
            <a:pPr>
              <a:buFont typeface="Arial" panose="020B0604020202020204" pitchFamily="34" charset="0"/>
              <a:buChar char="•"/>
            </a:pPr>
            <a:r>
              <a:rPr lang="en-US" sz="2400" dirty="0"/>
              <a:t>The process involves cross-validations on each hyperparameter combination, selecting those with the best performance.</a:t>
            </a:r>
          </a:p>
          <a:p>
            <a:pPr>
              <a:buFont typeface="Arial" panose="020B0604020202020204" pitchFamily="34" charset="0"/>
              <a:buChar char="•"/>
            </a:pPr>
            <a:r>
              <a:rPr lang="en-US" sz="2400" dirty="0"/>
              <a:t>Implemented Random Forest (RF), Support Vector Machines (SVM), Extreme Gradient Boosting (XGBoost), Deep Neural Network (DNN).</a:t>
            </a:r>
          </a:p>
          <a:p>
            <a:r>
              <a:rPr lang="en-US" sz="2400" dirty="0"/>
              <a:t>Model comparison Visualizations are made with </a:t>
            </a:r>
            <a:r>
              <a:rPr lang="en-US" sz="2400" dirty="0" err="1"/>
              <a:t>DataFrame</a:t>
            </a:r>
            <a:r>
              <a:rPr lang="en-US" sz="2400" dirty="0"/>
              <a:t> for comparison, can be exported to CSV for further analysis.</a:t>
            </a:r>
            <a:endParaRPr lang="en-MY" sz="2400" dirty="0"/>
          </a:p>
        </p:txBody>
      </p:sp>
    </p:spTree>
    <p:extLst>
      <p:ext uri="{BB962C8B-B14F-4D97-AF65-F5344CB8AC3E}">
        <p14:creationId xmlns:p14="http://schemas.microsoft.com/office/powerpoint/2010/main" val="19600749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8D033-7540-D638-BD5C-C928D73C2E7B}"/>
              </a:ext>
            </a:extLst>
          </p:cNvPr>
          <p:cNvSpPr>
            <a:spLocks noGrp="1"/>
          </p:cNvSpPr>
          <p:nvPr>
            <p:ph type="title"/>
          </p:nvPr>
        </p:nvSpPr>
        <p:spPr/>
        <p:txBody>
          <a:bodyPr/>
          <a:lstStyle/>
          <a:p>
            <a:r>
              <a:rPr lang="en-US" dirty="0"/>
              <a:t>Deployment</a:t>
            </a:r>
            <a:endParaRPr lang="en-MY" dirty="0"/>
          </a:p>
        </p:txBody>
      </p:sp>
      <p:sp>
        <p:nvSpPr>
          <p:cNvPr id="3" name="Content Placeholder 2">
            <a:extLst>
              <a:ext uri="{FF2B5EF4-FFF2-40B4-BE49-F238E27FC236}">
                <a16:creationId xmlns:a16="http://schemas.microsoft.com/office/drawing/2014/main" id="{8773C410-4E15-EBD4-92E5-76D7174F769F}"/>
              </a:ext>
            </a:extLst>
          </p:cNvPr>
          <p:cNvSpPr>
            <a:spLocks noGrp="1"/>
          </p:cNvSpPr>
          <p:nvPr>
            <p:ph idx="1"/>
          </p:nvPr>
        </p:nvSpPr>
        <p:spPr/>
        <p:txBody>
          <a:bodyPr/>
          <a:lstStyle/>
          <a:p>
            <a:r>
              <a:rPr lang="en-US" dirty="0"/>
              <a:t>Trained machine learning models have been deployed using </a:t>
            </a:r>
            <a:r>
              <a:rPr lang="en-US" dirty="0" err="1"/>
              <a:t>Streamlit</a:t>
            </a:r>
            <a:r>
              <a:rPr lang="en-US" dirty="0"/>
              <a:t> to showcase their application in a real-world scenario.</a:t>
            </a:r>
          </a:p>
          <a:p>
            <a:pPr>
              <a:buFont typeface="Arial" panose="020B0604020202020204" pitchFamily="34" charset="0"/>
              <a:buChar char="•"/>
            </a:pPr>
            <a:r>
              <a:rPr lang="en-US" dirty="0"/>
              <a:t>Implemented functions to export trained models, including logistic regression, support vector machine (SVM), and deep neural network (DNN).</a:t>
            </a:r>
          </a:p>
          <a:p>
            <a:pPr>
              <a:buFont typeface="Arial" panose="020B0604020202020204" pitchFamily="34" charset="0"/>
              <a:buChar char="•"/>
            </a:pPr>
            <a:r>
              <a:rPr lang="en-US" dirty="0"/>
              <a:t>Saved models in different formats such as pickle files for traditional models and JSON/H5 files for DNN models.</a:t>
            </a:r>
          </a:p>
          <a:p>
            <a:pPr>
              <a:buFont typeface="Arial" panose="020B0604020202020204" pitchFamily="34" charset="0"/>
              <a:buChar char="•"/>
            </a:pPr>
            <a:r>
              <a:rPr lang="en-US" dirty="0"/>
              <a:t>Each model was associated with specific parameters and performance metrics.</a:t>
            </a:r>
          </a:p>
          <a:p>
            <a:endParaRPr lang="en-MY" dirty="0"/>
          </a:p>
        </p:txBody>
      </p:sp>
      <p:sp>
        <p:nvSpPr>
          <p:cNvPr id="4" name="Slide Number Placeholder 3">
            <a:extLst>
              <a:ext uri="{FF2B5EF4-FFF2-40B4-BE49-F238E27FC236}">
                <a16:creationId xmlns:a16="http://schemas.microsoft.com/office/drawing/2014/main" id="{4CF44514-C9E3-4A1F-FDB3-A778B07CE0B2}"/>
              </a:ext>
            </a:extLst>
          </p:cNvPr>
          <p:cNvSpPr>
            <a:spLocks noGrp="1"/>
          </p:cNvSpPr>
          <p:nvPr>
            <p:ph type="sldNum" sz="quarter" idx="12"/>
          </p:nvPr>
        </p:nvSpPr>
        <p:spPr/>
        <p:txBody>
          <a:bodyPr/>
          <a:lstStyle/>
          <a:p>
            <a:fld id="{8D0AFDD5-844D-364D-8AEC-50CF4D36D55D}" type="slidenum">
              <a:rPr lang="en-US" noProof="0" smtClean="0"/>
              <a:t>116</a:t>
            </a:fld>
            <a:endParaRPr lang="en-US" noProof="0"/>
          </a:p>
        </p:txBody>
      </p:sp>
      <p:sp>
        <p:nvSpPr>
          <p:cNvPr id="5" name="Footer Placeholder 4">
            <a:extLst>
              <a:ext uri="{FF2B5EF4-FFF2-40B4-BE49-F238E27FC236}">
                <a16:creationId xmlns:a16="http://schemas.microsoft.com/office/drawing/2014/main" id="{EAAEA75E-EDDE-D7AD-DB62-76172F3AA3F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26BA4E8E-3685-AE9D-A307-584BBCB07D15}"/>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6187030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D246-4953-7BEB-4471-BA08B5CE93A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C9A82F54-A671-B112-2A7B-957BF0BB086D}"/>
              </a:ext>
            </a:extLst>
          </p:cNvPr>
          <p:cNvSpPr>
            <a:spLocks noGrp="1"/>
          </p:cNvSpPr>
          <p:nvPr>
            <p:ph idx="1"/>
          </p:nvPr>
        </p:nvSpPr>
        <p:spPr/>
        <p:txBody>
          <a:bodyPr/>
          <a:lstStyle/>
          <a:p>
            <a:pPr>
              <a:buFont typeface="Arial" panose="020B0604020202020204" pitchFamily="34" charset="0"/>
              <a:buChar char="•"/>
            </a:pPr>
            <a:r>
              <a:rPr lang="en-US" dirty="0"/>
              <a:t>Developed a function to load trained models dynamically based on the selected model and fold.</a:t>
            </a:r>
          </a:p>
          <a:p>
            <a:pPr>
              <a:buFont typeface="Arial" panose="020B0604020202020204" pitchFamily="34" charset="0"/>
              <a:buChar char="•"/>
            </a:pPr>
            <a:r>
              <a:rPr lang="en-US" dirty="0"/>
              <a:t>Utilized pickle files for traditional models and JSON/H5 files for DNN models to load model architectures and weights separately.</a:t>
            </a:r>
          </a:p>
          <a:p>
            <a:pPr>
              <a:buFont typeface="Arial" panose="020B0604020202020204" pitchFamily="34" charset="0"/>
              <a:buChar char="•"/>
            </a:pPr>
            <a:r>
              <a:rPr lang="en-US" dirty="0"/>
              <a:t>Implemented a function for making predictions using the loaded models.</a:t>
            </a:r>
          </a:p>
          <a:p>
            <a:endParaRPr lang="en-MY" dirty="0"/>
          </a:p>
        </p:txBody>
      </p:sp>
      <p:sp>
        <p:nvSpPr>
          <p:cNvPr id="4" name="Slide Number Placeholder 3">
            <a:extLst>
              <a:ext uri="{FF2B5EF4-FFF2-40B4-BE49-F238E27FC236}">
                <a16:creationId xmlns:a16="http://schemas.microsoft.com/office/drawing/2014/main" id="{F127A88A-5269-5E89-0031-03AE5C2E3E1F}"/>
              </a:ext>
            </a:extLst>
          </p:cNvPr>
          <p:cNvSpPr>
            <a:spLocks noGrp="1"/>
          </p:cNvSpPr>
          <p:nvPr>
            <p:ph type="sldNum" sz="quarter" idx="12"/>
          </p:nvPr>
        </p:nvSpPr>
        <p:spPr/>
        <p:txBody>
          <a:bodyPr/>
          <a:lstStyle/>
          <a:p>
            <a:fld id="{8D0AFDD5-844D-364D-8AEC-50CF4D36D55D}" type="slidenum">
              <a:rPr lang="en-US" noProof="0" smtClean="0"/>
              <a:t>117</a:t>
            </a:fld>
            <a:endParaRPr lang="en-US" noProof="0"/>
          </a:p>
        </p:txBody>
      </p:sp>
      <p:sp>
        <p:nvSpPr>
          <p:cNvPr id="5" name="Footer Placeholder 4">
            <a:extLst>
              <a:ext uri="{FF2B5EF4-FFF2-40B4-BE49-F238E27FC236}">
                <a16:creationId xmlns:a16="http://schemas.microsoft.com/office/drawing/2014/main" id="{25F629D3-19A8-F80D-B5EC-F11DE327867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9CCE434-67EC-4F18-FA45-71D058957BBD}"/>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8396118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8A372-7855-4E5C-C55E-50EEE065AC2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EAB6232-58BD-3EA5-AA5D-B26F0820C9EA}"/>
              </a:ext>
            </a:extLst>
          </p:cNvPr>
          <p:cNvSpPr>
            <a:spLocks noGrp="1"/>
          </p:cNvSpPr>
          <p:nvPr>
            <p:ph idx="1"/>
          </p:nvPr>
        </p:nvSpPr>
        <p:spPr/>
        <p:txBody>
          <a:bodyPr/>
          <a:lstStyle/>
          <a:p>
            <a:pPr>
              <a:buFont typeface="Arial" panose="020B0604020202020204" pitchFamily="34" charset="0"/>
              <a:buChar char="•"/>
            </a:pPr>
            <a:r>
              <a:rPr lang="en-US" dirty="0"/>
              <a:t>Created a </a:t>
            </a:r>
            <a:r>
              <a:rPr lang="en-US" dirty="0" err="1"/>
              <a:t>Streamlit</a:t>
            </a:r>
            <a:r>
              <a:rPr lang="en-US" dirty="0"/>
              <a:t> application titled "Machine Learning Model Deployment" for interactive model prediction.</a:t>
            </a:r>
          </a:p>
          <a:p>
            <a:pPr>
              <a:buFont typeface="Arial" panose="020B0604020202020204" pitchFamily="34" charset="0"/>
              <a:buChar char="•"/>
            </a:pPr>
            <a:r>
              <a:rPr lang="en-US" dirty="0"/>
              <a:t>Provided a dropdown menu to select the model and fold for prediction.</a:t>
            </a:r>
          </a:p>
          <a:p>
            <a:pPr>
              <a:buFont typeface="Arial" panose="020B0604020202020204" pitchFamily="34" charset="0"/>
              <a:buChar char="•"/>
            </a:pPr>
            <a:r>
              <a:rPr lang="en-US" dirty="0"/>
              <a:t>Enabled users to upload CSV files for which predictions are made.</a:t>
            </a:r>
          </a:p>
          <a:p>
            <a:pPr>
              <a:buFont typeface="Arial" panose="020B0604020202020204" pitchFamily="34" charset="0"/>
              <a:buChar char="•"/>
            </a:pPr>
            <a:r>
              <a:rPr lang="en-US" dirty="0"/>
              <a:t>Implemented preprocessing steps for DNN models before making predictions.</a:t>
            </a:r>
          </a:p>
          <a:p>
            <a:pPr>
              <a:buFont typeface="Arial" panose="020B0604020202020204" pitchFamily="34" charset="0"/>
              <a:buChar char="•"/>
            </a:pPr>
            <a:r>
              <a:rPr lang="en-US" dirty="0"/>
              <a:t>Displayed predictions generated by the selected model and uploaded data.</a:t>
            </a:r>
          </a:p>
          <a:p>
            <a:endParaRPr lang="en-MY" dirty="0"/>
          </a:p>
        </p:txBody>
      </p:sp>
      <p:sp>
        <p:nvSpPr>
          <p:cNvPr id="4" name="Slide Number Placeholder 3">
            <a:extLst>
              <a:ext uri="{FF2B5EF4-FFF2-40B4-BE49-F238E27FC236}">
                <a16:creationId xmlns:a16="http://schemas.microsoft.com/office/drawing/2014/main" id="{F37CBD16-423E-1BA0-EBAA-187FC626CFDE}"/>
              </a:ext>
            </a:extLst>
          </p:cNvPr>
          <p:cNvSpPr>
            <a:spLocks noGrp="1"/>
          </p:cNvSpPr>
          <p:nvPr>
            <p:ph type="sldNum" sz="quarter" idx="12"/>
          </p:nvPr>
        </p:nvSpPr>
        <p:spPr/>
        <p:txBody>
          <a:bodyPr/>
          <a:lstStyle/>
          <a:p>
            <a:fld id="{8D0AFDD5-844D-364D-8AEC-50CF4D36D55D}" type="slidenum">
              <a:rPr lang="en-US" noProof="0" smtClean="0"/>
              <a:t>118</a:t>
            </a:fld>
            <a:endParaRPr lang="en-US" noProof="0"/>
          </a:p>
        </p:txBody>
      </p:sp>
      <p:sp>
        <p:nvSpPr>
          <p:cNvPr id="5" name="Footer Placeholder 4">
            <a:extLst>
              <a:ext uri="{FF2B5EF4-FFF2-40B4-BE49-F238E27FC236}">
                <a16:creationId xmlns:a16="http://schemas.microsoft.com/office/drawing/2014/main" id="{A1A1D55C-1943-D7FF-1D8D-27F415343E0F}"/>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431B1D29-2026-5011-ADDB-F5EA714FA215}"/>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1572509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86C2E-8A81-3F69-FFA6-F8B7AD2E16F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3FF29F5B-3248-3D48-E823-792033730F1A}"/>
              </a:ext>
            </a:extLst>
          </p:cNvPr>
          <p:cNvSpPr>
            <a:spLocks noGrp="1"/>
          </p:cNvSpPr>
          <p:nvPr>
            <p:ph idx="1"/>
          </p:nvPr>
        </p:nvSpPr>
        <p:spPr/>
        <p:txBody>
          <a:bodyPr/>
          <a:lstStyle/>
          <a:p>
            <a:pPr>
              <a:buFont typeface="Arial" panose="020B0604020202020204" pitchFamily="34" charset="0"/>
              <a:buChar char="•"/>
            </a:pPr>
            <a:r>
              <a:rPr lang="en-US" dirty="0"/>
              <a:t>Users can interact with the </a:t>
            </a:r>
            <a:r>
              <a:rPr lang="en-US" dirty="0" err="1"/>
              <a:t>Streamlit</a:t>
            </a:r>
            <a:r>
              <a:rPr lang="en-US" dirty="0"/>
              <a:t> app by selecting different models and folds to observe predictions.</a:t>
            </a:r>
          </a:p>
          <a:p>
            <a:pPr>
              <a:buFont typeface="Arial" panose="020B0604020202020204" pitchFamily="34" charset="0"/>
              <a:buChar char="•"/>
            </a:pPr>
            <a:r>
              <a:rPr lang="en-US" dirty="0"/>
              <a:t>Uploaded CSV files are processed and used for making predictions, providing real-time insights into model performance.</a:t>
            </a:r>
          </a:p>
          <a:p>
            <a:endParaRPr lang="en-MY" dirty="0"/>
          </a:p>
        </p:txBody>
      </p:sp>
      <p:sp>
        <p:nvSpPr>
          <p:cNvPr id="4" name="Slide Number Placeholder 3">
            <a:extLst>
              <a:ext uri="{FF2B5EF4-FFF2-40B4-BE49-F238E27FC236}">
                <a16:creationId xmlns:a16="http://schemas.microsoft.com/office/drawing/2014/main" id="{03A17493-9AD3-746E-3533-B3178ED197D0}"/>
              </a:ext>
            </a:extLst>
          </p:cNvPr>
          <p:cNvSpPr>
            <a:spLocks noGrp="1"/>
          </p:cNvSpPr>
          <p:nvPr>
            <p:ph type="sldNum" sz="quarter" idx="12"/>
          </p:nvPr>
        </p:nvSpPr>
        <p:spPr/>
        <p:txBody>
          <a:bodyPr/>
          <a:lstStyle/>
          <a:p>
            <a:fld id="{8D0AFDD5-844D-364D-8AEC-50CF4D36D55D}" type="slidenum">
              <a:rPr lang="en-US" noProof="0" smtClean="0"/>
              <a:t>119</a:t>
            </a:fld>
            <a:endParaRPr lang="en-US" noProof="0"/>
          </a:p>
        </p:txBody>
      </p:sp>
      <p:sp>
        <p:nvSpPr>
          <p:cNvPr id="5" name="Footer Placeholder 4">
            <a:extLst>
              <a:ext uri="{FF2B5EF4-FFF2-40B4-BE49-F238E27FC236}">
                <a16:creationId xmlns:a16="http://schemas.microsoft.com/office/drawing/2014/main" id="{481BD3E7-5ACB-9B78-C6C4-76A0FCDDF03B}"/>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23D00C9-E6CE-1345-EF12-03D34AC73C9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88674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1389888" y="1719072"/>
            <a:ext cx="5038344" cy="1709928"/>
          </a:xfrm>
        </p:spPr>
        <p:txBody>
          <a:bodyPr anchor="t">
            <a:normAutofit/>
          </a:bodyPr>
          <a:lstStyle/>
          <a:p>
            <a:r>
              <a:rPr lang="en-US" sz="5600"/>
              <a:t>Research Background</a:t>
            </a:r>
          </a:p>
        </p:txBody>
      </p:sp>
      <p:pic>
        <p:nvPicPr>
          <p:cNvPr id="13" name="Video 12" descr="3D Glass Rendering Of Chemical Compounds">
            <a:extLst>
              <a:ext uri="{FF2B5EF4-FFF2-40B4-BE49-F238E27FC236}">
                <a16:creationId xmlns:a16="http://schemas.microsoft.com/office/drawing/2014/main" id="{EFE99386-17AC-BDA7-B971-6820D6850E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41613" r="26345" b="-1"/>
          <a:stretch/>
        </p:blipFill>
        <p:spPr>
          <a:xfrm>
            <a:off x="8296656" y="10"/>
            <a:ext cx="3895344" cy="6857990"/>
          </a:xfrm>
          <a:prstGeom prst="rect">
            <a:avLst/>
          </a:prstGeom>
          <a:noFill/>
        </p:spPr>
      </p:pic>
      <p:sp>
        <p:nvSpPr>
          <p:cNvPr id="17" name="Content Placeholder 3">
            <a:extLst>
              <a:ext uri="{FF2B5EF4-FFF2-40B4-BE49-F238E27FC236}">
                <a16:creationId xmlns:a16="http://schemas.microsoft.com/office/drawing/2014/main" id="{EA152D46-0596-7CD5-0FA0-253A065DFA6F}"/>
              </a:ext>
            </a:extLst>
          </p:cNvPr>
          <p:cNvSpPr>
            <a:spLocks noGrp="1"/>
          </p:cNvSpPr>
          <p:nvPr>
            <p:ph idx="1"/>
          </p:nvPr>
        </p:nvSpPr>
        <p:spPr>
          <a:xfrm>
            <a:off x="1389888" y="3054096"/>
            <a:ext cx="5010912" cy="2130552"/>
          </a:xfrm>
        </p:spPr>
        <p:txBody>
          <a:bodyPr/>
          <a:lstStyle/>
          <a:p>
            <a:endParaRPr lang="en-US"/>
          </a:p>
        </p:txBody>
      </p:sp>
      <p:sp>
        <p:nvSpPr>
          <p:cNvPr id="19" name="Slide Number Placeholder 4">
            <a:extLst>
              <a:ext uri="{FF2B5EF4-FFF2-40B4-BE49-F238E27FC236}">
                <a16:creationId xmlns:a16="http://schemas.microsoft.com/office/drawing/2014/main" id="{837B270C-C0AD-5968-51EA-417A9076E288}"/>
              </a:ext>
            </a:extLst>
          </p:cNvPr>
          <p:cNvSpPr>
            <a:spLocks noGrp="1"/>
          </p:cNvSpPr>
          <p:nvPr>
            <p:ph type="sldNum" sz="quarter" idx="12"/>
          </p:nvPr>
        </p:nvSpPr>
        <p:spPr>
          <a:xfrm>
            <a:off x="3962400" y="6400904"/>
            <a:ext cx="365760" cy="246888"/>
          </a:xfrm>
        </p:spPr>
        <p:txBody>
          <a:bodyPr/>
          <a:lstStyle/>
          <a:p>
            <a:pPr>
              <a:spcAft>
                <a:spcPts val="600"/>
              </a:spcAft>
            </a:pPr>
            <a:fld id="{8D0AFDD5-844D-364D-8AEC-50CF4D36D55D}" type="slidenum">
              <a:rPr lang="en-US" noProof="0" smtClean="0"/>
              <a:pPr>
                <a:spcAft>
                  <a:spcPts val="600"/>
                </a:spcAft>
              </a:pPr>
              <a:t>12</a:t>
            </a:fld>
            <a:endParaRPr lang="en-US" noProof="0"/>
          </a:p>
        </p:txBody>
      </p:sp>
    </p:spTree>
    <p:extLst>
      <p:ext uri="{BB962C8B-B14F-4D97-AF65-F5344CB8AC3E}">
        <p14:creationId xmlns:p14="http://schemas.microsoft.com/office/powerpoint/2010/main" val="37522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8253-CAEB-0F4D-DBCF-7CC6DFEFAC54}"/>
              </a:ext>
            </a:extLst>
          </p:cNvPr>
          <p:cNvSpPr>
            <a:spLocks noGrp="1"/>
          </p:cNvSpPr>
          <p:nvPr>
            <p:ph type="title"/>
          </p:nvPr>
        </p:nvSpPr>
        <p:spPr/>
        <p:txBody>
          <a:bodyPr/>
          <a:lstStyle/>
          <a:p>
            <a:r>
              <a:rPr lang="en-US" dirty="0"/>
              <a:t>Link</a:t>
            </a:r>
            <a:endParaRPr lang="en-MY" dirty="0"/>
          </a:p>
        </p:txBody>
      </p:sp>
      <p:sp>
        <p:nvSpPr>
          <p:cNvPr id="3" name="Content Placeholder 2">
            <a:extLst>
              <a:ext uri="{FF2B5EF4-FFF2-40B4-BE49-F238E27FC236}">
                <a16:creationId xmlns:a16="http://schemas.microsoft.com/office/drawing/2014/main" id="{3C9F02E4-0002-D98B-6C40-5B377CF1457F}"/>
              </a:ext>
            </a:extLst>
          </p:cNvPr>
          <p:cNvSpPr>
            <a:spLocks noGrp="1"/>
          </p:cNvSpPr>
          <p:nvPr>
            <p:ph idx="1"/>
          </p:nvPr>
        </p:nvSpPr>
        <p:spPr/>
        <p:txBody>
          <a:bodyPr/>
          <a:lstStyle/>
          <a:p>
            <a:r>
              <a:rPr lang="en-MY" sz="1800" u="sng" kern="0" dirty="0">
                <a:solidFill>
                  <a:srgbClr val="467886"/>
                </a:solidFill>
                <a:effectLst/>
                <a:latin typeface="Times New Roman" panose="02020603050405020304" pitchFamily="18" charset="0"/>
                <a:ea typeface="DengXian" panose="02010600030101010101" pitchFamily="2" charset="-122"/>
                <a:hlinkClick r:id="rId2"/>
              </a:rPr>
              <a:t>https://capstone-project-blsyvmwpznnrzqee9mvwh3.streamlit.app/</a:t>
            </a:r>
            <a:endParaRPr lang="en-MY" dirty="0"/>
          </a:p>
        </p:txBody>
      </p:sp>
      <p:sp>
        <p:nvSpPr>
          <p:cNvPr id="4" name="Slide Number Placeholder 3">
            <a:extLst>
              <a:ext uri="{FF2B5EF4-FFF2-40B4-BE49-F238E27FC236}">
                <a16:creationId xmlns:a16="http://schemas.microsoft.com/office/drawing/2014/main" id="{05487C2B-D181-2DD2-48AB-B02888139725}"/>
              </a:ext>
            </a:extLst>
          </p:cNvPr>
          <p:cNvSpPr>
            <a:spLocks noGrp="1"/>
          </p:cNvSpPr>
          <p:nvPr>
            <p:ph type="sldNum" sz="quarter" idx="12"/>
          </p:nvPr>
        </p:nvSpPr>
        <p:spPr/>
        <p:txBody>
          <a:bodyPr/>
          <a:lstStyle/>
          <a:p>
            <a:fld id="{8D0AFDD5-844D-364D-8AEC-50CF4D36D55D}" type="slidenum">
              <a:rPr lang="en-US" noProof="0" smtClean="0"/>
              <a:t>120</a:t>
            </a:fld>
            <a:endParaRPr lang="en-US" noProof="0"/>
          </a:p>
        </p:txBody>
      </p:sp>
      <p:sp>
        <p:nvSpPr>
          <p:cNvPr id="5" name="Footer Placeholder 4">
            <a:extLst>
              <a:ext uri="{FF2B5EF4-FFF2-40B4-BE49-F238E27FC236}">
                <a16:creationId xmlns:a16="http://schemas.microsoft.com/office/drawing/2014/main" id="{0B5CE8F7-C98D-8A86-6F1E-CBA87F901728}"/>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9263B903-612C-9F5E-7774-896F9F27561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5259776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4B8B95B-CBF7-4CEE-5832-B45261CB58DC}"/>
              </a:ext>
            </a:extLst>
          </p:cNvPr>
          <p:cNvSpPr>
            <a:spLocks noGrp="1"/>
          </p:cNvSpPr>
          <p:nvPr>
            <p:ph type="title"/>
          </p:nvPr>
        </p:nvSpPr>
        <p:spPr/>
        <p:txBody>
          <a:bodyPr/>
          <a:lstStyle/>
          <a:p>
            <a:r>
              <a:rPr lang="en-US" sz="4000" dirty="0"/>
              <a:t>Results &amp; Discussions</a:t>
            </a:r>
            <a:endParaRPr lang="en-MY" sz="4000" dirty="0"/>
          </a:p>
        </p:txBody>
      </p:sp>
      <p:sp>
        <p:nvSpPr>
          <p:cNvPr id="10" name="Text Placeholder 9">
            <a:extLst>
              <a:ext uri="{FF2B5EF4-FFF2-40B4-BE49-F238E27FC236}">
                <a16:creationId xmlns:a16="http://schemas.microsoft.com/office/drawing/2014/main" id="{5A134AC6-529C-DBF6-FFAE-344CE0564DDE}"/>
              </a:ext>
            </a:extLst>
          </p:cNvPr>
          <p:cNvSpPr>
            <a:spLocks noGrp="1"/>
          </p:cNvSpPr>
          <p:nvPr>
            <p:ph type="body" idx="1"/>
          </p:nvPr>
        </p:nvSpPr>
        <p:spPr/>
        <p:txBody>
          <a:bodyPr/>
          <a:lstStyle/>
          <a:p>
            <a:endParaRPr lang="en-MY"/>
          </a:p>
        </p:txBody>
      </p:sp>
      <p:sp>
        <p:nvSpPr>
          <p:cNvPr id="11" name="Picture Placeholder 10">
            <a:extLst>
              <a:ext uri="{FF2B5EF4-FFF2-40B4-BE49-F238E27FC236}">
                <a16:creationId xmlns:a16="http://schemas.microsoft.com/office/drawing/2014/main" id="{CC79DEAD-842F-38CD-1A24-15A8B03CED3C}"/>
              </a:ext>
            </a:extLst>
          </p:cNvPr>
          <p:cNvSpPr>
            <a:spLocks noGrp="1"/>
          </p:cNvSpPr>
          <p:nvPr>
            <p:ph type="pic" sz="quarter" idx="10"/>
          </p:nvPr>
        </p:nvSpPr>
        <p:spPr/>
        <p:txBody>
          <a:bodyPr/>
          <a:lstStyle/>
          <a:p>
            <a:endParaRPr lang="en-MY"/>
          </a:p>
        </p:txBody>
      </p:sp>
      <p:sp>
        <p:nvSpPr>
          <p:cNvPr id="4" name="Slide Number Placeholder 3">
            <a:extLst>
              <a:ext uri="{FF2B5EF4-FFF2-40B4-BE49-F238E27FC236}">
                <a16:creationId xmlns:a16="http://schemas.microsoft.com/office/drawing/2014/main" id="{F1EA3956-7874-DF07-EDC9-90C7E995AA03}"/>
              </a:ext>
            </a:extLst>
          </p:cNvPr>
          <p:cNvSpPr>
            <a:spLocks noGrp="1"/>
          </p:cNvSpPr>
          <p:nvPr>
            <p:ph type="sldNum" sz="quarter" idx="4294967295"/>
          </p:nvPr>
        </p:nvSpPr>
        <p:spPr>
          <a:xfrm>
            <a:off x="0" y="6400800"/>
            <a:ext cx="365125" cy="247650"/>
          </a:xfrm>
        </p:spPr>
        <p:txBody>
          <a:bodyPr/>
          <a:lstStyle/>
          <a:p>
            <a:fld id="{8D0AFDD5-844D-364D-8AEC-50CF4D36D55D}" type="slidenum">
              <a:rPr lang="en-US" noProof="0" smtClean="0"/>
              <a:t>121</a:t>
            </a:fld>
            <a:endParaRPr lang="en-US" noProof="0"/>
          </a:p>
        </p:txBody>
      </p:sp>
      <p:sp>
        <p:nvSpPr>
          <p:cNvPr id="5" name="Footer Placeholder 4">
            <a:extLst>
              <a:ext uri="{FF2B5EF4-FFF2-40B4-BE49-F238E27FC236}">
                <a16:creationId xmlns:a16="http://schemas.microsoft.com/office/drawing/2014/main" id="{D92BBDB4-82B6-3DAC-FBB5-0CA84B6C3CA8}"/>
              </a:ext>
            </a:extLst>
          </p:cNvPr>
          <p:cNvSpPr>
            <a:spLocks noGrp="1"/>
          </p:cNvSpPr>
          <p:nvPr>
            <p:ph type="ftr" sz="quarter" idx="4294967295"/>
          </p:nvPr>
        </p:nvSpPr>
        <p:spPr>
          <a:xfrm>
            <a:off x="0" y="6400800"/>
            <a:ext cx="1463675" cy="247650"/>
          </a:xfrm>
        </p:spPr>
        <p:txBody>
          <a:bodyPr/>
          <a:lstStyle/>
          <a:p>
            <a:r>
              <a:rPr lang="en-US" noProof="0"/>
              <a:t>Presentation title</a:t>
            </a:r>
          </a:p>
        </p:txBody>
      </p:sp>
      <p:sp>
        <p:nvSpPr>
          <p:cNvPr id="6" name="Date Placeholder 5">
            <a:extLst>
              <a:ext uri="{FF2B5EF4-FFF2-40B4-BE49-F238E27FC236}">
                <a16:creationId xmlns:a16="http://schemas.microsoft.com/office/drawing/2014/main" id="{E7D3F118-3E22-7EFD-D58B-B7B0503CA6A8}"/>
              </a:ext>
            </a:extLst>
          </p:cNvPr>
          <p:cNvSpPr>
            <a:spLocks noGrp="1"/>
          </p:cNvSpPr>
          <p:nvPr>
            <p:ph type="dt" sz="half" idx="4294967295"/>
          </p:nvPr>
        </p:nvSpPr>
        <p:spPr>
          <a:xfrm>
            <a:off x="11552238" y="6400800"/>
            <a:ext cx="639762" cy="247650"/>
          </a:xfrm>
        </p:spPr>
        <p:txBody>
          <a:bodyPr/>
          <a:lstStyle/>
          <a:p>
            <a:r>
              <a:rPr lang="en-US" noProof="0"/>
              <a:t>20XX</a:t>
            </a:r>
          </a:p>
        </p:txBody>
      </p:sp>
    </p:spTree>
    <p:extLst>
      <p:ext uri="{BB962C8B-B14F-4D97-AF65-F5344CB8AC3E}">
        <p14:creationId xmlns:p14="http://schemas.microsoft.com/office/powerpoint/2010/main" val="27245890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B0D676-AAC9-E97A-939E-F7AD3AA520F1}"/>
              </a:ext>
            </a:extLst>
          </p:cNvPr>
          <p:cNvSpPr>
            <a:spLocks noGrp="1"/>
          </p:cNvSpPr>
          <p:nvPr>
            <p:ph type="title"/>
          </p:nvPr>
        </p:nvSpPr>
        <p:spPr/>
        <p:txBody>
          <a:bodyPr/>
          <a:lstStyle/>
          <a:p>
            <a:r>
              <a:rPr lang="en-US" dirty="0"/>
              <a:t>Logistic Regression</a:t>
            </a:r>
            <a:endParaRPr lang="en-MY" dirty="0"/>
          </a:p>
        </p:txBody>
      </p:sp>
      <p:pic>
        <p:nvPicPr>
          <p:cNvPr id="9" name="Picture 8">
            <a:extLst>
              <a:ext uri="{FF2B5EF4-FFF2-40B4-BE49-F238E27FC236}">
                <a16:creationId xmlns:a16="http://schemas.microsoft.com/office/drawing/2014/main" id="{FF3483AA-566A-360B-08BE-C4B9F09E0851}"/>
              </a:ext>
            </a:extLst>
          </p:cNvPr>
          <p:cNvPicPr>
            <a:picLocks noChangeAspect="1"/>
          </p:cNvPicPr>
          <p:nvPr/>
        </p:nvPicPr>
        <p:blipFill>
          <a:blip r:embed="rId2"/>
          <a:stretch>
            <a:fillRect/>
          </a:stretch>
        </p:blipFill>
        <p:spPr>
          <a:xfrm>
            <a:off x="1664208" y="1956054"/>
            <a:ext cx="8863584" cy="2945892"/>
          </a:xfrm>
          <a:prstGeom prst="rect">
            <a:avLst/>
          </a:prstGeom>
        </p:spPr>
      </p:pic>
    </p:spTree>
    <p:extLst>
      <p:ext uri="{BB962C8B-B14F-4D97-AF65-F5344CB8AC3E}">
        <p14:creationId xmlns:p14="http://schemas.microsoft.com/office/powerpoint/2010/main" val="29763338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C43A-23C7-CABF-4F52-5255C3250C66}"/>
              </a:ext>
            </a:extLst>
          </p:cNvPr>
          <p:cNvSpPr>
            <a:spLocks noGrp="1"/>
          </p:cNvSpPr>
          <p:nvPr>
            <p:ph type="title"/>
          </p:nvPr>
        </p:nvSpPr>
        <p:spPr/>
        <p:txBody>
          <a:bodyPr/>
          <a:lstStyle/>
          <a:p>
            <a:r>
              <a:rPr lang="en-US" dirty="0"/>
              <a:t>Random Forest</a:t>
            </a:r>
            <a:endParaRPr lang="en-MY" dirty="0"/>
          </a:p>
        </p:txBody>
      </p:sp>
      <p:sp>
        <p:nvSpPr>
          <p:cNvPr id="4" name="Slide Number Placeholder 3">
            <a:extLst>
              <a:ext uri="{FF2B5EF4-FFF2-40B4-BE49-F238E27FC236}">
                <a16:creationId xmlns:a16="http://schemas.microsoft.com/office/drawing/2014/main" id="{CA6A321B-187C-8598-7926-4EBBDEE4E487}"/>
              </a:ext>
            </a:extLst>
          </p:cNvPr>
          <p:cNvSpPr>
            <a:spLocks noGrp="1"/>
          </p:cNvSpPr>
          <p:nvPr>
            <p:ph type="sldNum" sz="quarter" idx="12"/>
          </p:nvPr>
        </p:nvSpPr>
        <p:spPr/>
        <p:txBody>
          <a:bodyPr/>
          <a:lstStyle/>
          <a:p>
            <a:fld id="{8D0AFDD5-844D-364D-8AEC-50CF4D36D55D}" type="slidenum">
              <a:rPr lang="en-US" noProof="0" smtClean="0"/>
              <a:t>123</a:t>
            </a:fld>
            <a:endParaRPr lang="en-US" noProof="0"/>
          </a:p>
        </p:txBody>
      </p:sp>
      <p:sp>
        <p:nvSpPr>
          <p:cNvPr id="5" name="Footer Placeholder 4">
            <a:extLst>
              <a:ext uri="{FF2B5EF4-FFF2-40B4-BE49-F238E27FC236}">
                <a16:creationId xmlns:a16="http://schemas.microsoft.com/office/drawing/2014/main" id="{EB4536F9-3C4F-1B02-0F86-9AE5860A54D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F35E65C2-0A7B-BE1B-677D-FB6350BA2AD5}"/>
              </a:ext>
            </a:extLst>
          </p:cNvPr>
          <p:cNvSpPr>
            <a:spLocks noGrp="1"/>
          </p:cNvSpPr>
          <p:nvPr>
            <p:ph type="dt" sz="half" idx="10"/>
          </p:nvPr>
        </p:nvSpPr>
        <p:spPr/>
        <p:txBody>
          <a:bodyPr/>
          <a:lstStyle/>
          <a:p>
            <a:r>
              <a:rPr lang="en-US" noProof="0"/>
              <a:t>20XX</a:t>
            </a:r>
          </a:p>
        </p:txBody>
      </p:sp>
      <p:pic>
        <p:nvPicPr>
          <p:cNvPr id="8" name="Picture 7">
            <a:extLst>
              <a:ext uri="{FF2B5EF4-FFF2-40B4-BE49-F238E27FC236}">
                <a16:creationId xmlns:a16="http://schemas.microsoft.com/office/drawing/2014/main" id="{728D9802-48C7-508F-BBA2-4B79EC5949B7}"/>
              </a:ext>
            </a:extLst>
          </p:cNvPr>
          <p:cNvPicPr>
            <a:picLocks noChangeAspect="1"/>
          </p:cNvPicPr>
          <p:nvPr/>
        </p:nvPicPr>
        <p:blipFill>
          <a:blip r:embed="rId2"/>
          <a:stretch>
            <a:fillRect/>
          </a:stretch>
        </p:blipFill>
        <p:spPr>
          <a:xfrm>
            <a:off x="1664208" y="2218944"/>
            <a:ext cx="8863584" cy="2420112"/>
          </a:xfrm>
          <a:prstGeom prst="rect">
            <a:avLst/>
          </a:prstGeom>
        </p:spPr>
      </p:pic>
    </p:spTree>
    <p:extLst>
      <p:ext uri="{BB962C8B-B14F-4D97-AF65-F5344CB8AC3E}">
        <p14:creationId xmlns:p14="http://schemas.microsoft.com/office/powerpoint/2010/main" val="28719509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82B05-C040-4F6D-EA66-620C097476CA}"/>
              </a:ext>
            </a:extLst>
          </p:cNvPr>
          <p:cNvSpPr>
            <a:spLocks noGrp="1"/>
          </p:cNvSpPr>
          <p:nvPr>
            <p:ph type="title"/>
          </p:nvPr>
        </p:nvSpPr>
        <p:spPr/>
        <p:txBody>
          <a:bodyPr/>
          <a:lstStyle/>
          <a:p>
            <a:r>
              <a:rPr lang="en-US" dirty="0"/>
              <a:t>XGBoost</a:t>
            </a:r>
            <a:endParaRPr lang="en-MY" dirty="0"/>
          </a:p>
        </p:txBody>
      </p:sp>
      <p:pic>
        <p:nvPicPr>
          <p:cNvPr id="8" name="Content Placeholder 7">
            <a:extLst>
              <a:ext uri="{FF2B5EF4-FFF2-40B4-BE49-F238E27FC236}">
                <a16:creationId xmlns:a16="http://schemas.microsoft.com/office/drawing/2014/main" id="{98E4B7F8-E427-4E37-454D-46F57E334690}"/>
              </a:ext>
            </a:extLst>
          </p:cNvPr>
          <p:cNvPicPr>
            <a:picLocks noGrp="1" noChangeAspect="1"/>
          </p:cNvPicPr>
          <p:nvPr>
            <p:ph idx="1"/>
          </p:nvPr>
        </p:nvPicPr>
        <p:blipFill>
          <a:blip r:embed="rId2"/>
          <a:stretch>
            <a:fillRect/>
          </a:stretch>
        </p:blipFill>
        <p:spPr>
          <a:xfrm>
            <a:off x="1553083" y="2680113"/>
            <a:ext cx="8863584" cy="2420112"/>
          </a:xfrm>
          <a:prstGeom prst="rect">
            <a:avLst/>
          </a:prstGeom>
        </p:spPr>
      </p:pic>
      <p:sp>
        <p:nvSpPr>
          <p:cNvPr id="4" name="Slide Number Placeholder 3">
            <a:extLst>
              <a:ext uri="{FF2B5EF4-FFF2-40B4-BE49-F238E27FC236}">
                <a16:creationId xmlns:a16="http://schemas.microsoft.com/office/drawing/2014/main" id="{28E1C60F-75EF-E180-155A-488B399DD3A7}"/>
              </a:ext>
            </a:extLst>
          </p:cNvPr>
          <p:cNvSpPr>
            <a:spLocks noGrp="1"/>
          </p:cNvSpPr>
          <p:nvPr>
            <p:ph type="sldNum" sz="quarter" idx="12"/>
          </p:nvPr>
        </p:nvSpPr>
        <p:spPr/>
        <p:txBody>
          <a:bodyPr/>
          <a:lstStyle/>
          <a:p>
            <a:fld id="{8D0AFDD5-844D-364D-8AEC-50CF4D36D55D}" type="slidenum">
              <a:rPr lang="en-US" noProof="0" smtClean="0"/>
              <a:t>124</a:t>
            </a:fld>
            <a:endParaRPr lang="en-US" noProof="0"/>
          </a:p>
        </p:txBody>
      </p:sp>
      <p:sp>
        <p:nvSpPr>
          <p:cNvPr id="5" name="Footer Placeholder 4">
            <a:extLst>
              <a:ext uri="{FF2B5EF4-FFF2-40B4-BE49-F238E27FC236}">
                <a16:creationId xmlns:a16="http://schemas.microsoft.com/office/drawing/2014/main" id="{88D8E1C2-1304-BF74-4E34-9C75128E500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7B67EB33-E88C-C7D9-3BE1-21035E975AD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7261662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C000-F898-ED22-5AB1-16854590706C}"/>
              </a:ext>
            </a:extLst>
          </p:cNvPr>
          <p:cNvSpPr>
            <a:spLocks noGrp="1"/>
          </p:cNvSpPr>
          <p:nvPr>
            <p:ph type="title"/>
          </p:nvPr>
        </p:nvSpPr>
        <p:spPr/>
        <p:txBody>
          <a:bodyPr/>
          <a:lstStyle/>
          <a:p>
            <a:r>
              <a:rPr lang="en-US" dirty="0"/>
              <a:t>SVM</a:t>
            </a:r>
            <a:endParaRPr lang="en-MY" dirty="0"/>
          </a:p>
        </p:txBody>
      </p:sp>
      <p:pic>
        <p:nvPicPr>
          <p:cNvPr id="8" name="Content Placeholder 7">
            <a:extLst>
              <a:ext uri="{FF2B5EF4-FFF2-40B4-BE49-F238E27FC236}">
                <a16:creationId xmlns:a16="http://schemas.microsoft.com/office/drawing/2014/main" id="{01C67A26-B868-6FA5-6CD4-ADA12E8C0AE6}"/>
              </a:ext>
            </a:extLst>
          </p:cNvPr>
          <p:cNvPicPr>
            <a:picLocks noGrp="1" noChangeAspect="1"/>
          </p:cNvPicPr>
          <p:nvPr>
            <p:ph idx="1"/>
          </p:nvPr>
        </p:nvPicPr>
        <p:blipFill>
          <a:blip r:embed="rId2"/>
          <a:stretch>
            <a:fillRect/>
          </a:stretch>
        </p:blipFill>
        <p:spPr>
          <a:xfrm>
            <a:off x="1553083" y="2680113"/>
            <a:ext cx="8863584" cy="2420112"/>
          </a:xfrm>
          <a:prstGeom prst="rect">
            <a:avLst/>
          </a:prstGeom>
        </p:spPr>
      </p:pic>
      <p:sp>
        <p:nvSpPr>
          <p:cNvPr id="4" name="Slide Number Placeholder 3">
            <a:extLst>
              <a:ext uri="{FF2B5EF4-FFF2-40B4-BE49-F238E27FC236}">
                <a16:creationId xmlns:a16="http://schemas.microsoft.com/office/drawing/2014/main" id="{D812DFE9-7D0C-3C9B-FF13-987DC0E8BE5B}"/>
              </a:ext>
            </a:extLst>
          </p:cNvPr>
          <p:cNvSpPr>
            <a:spLocks noGrp="1"/>
          </p:cNvSpPr>
          <p:nvPr>
            <p:ph type="sldNum" sz="quarter" idx="12"/>
          </p:nvPr>
        </p:nvSpPr>
        <p:spPr/>
        <p:txBody>
          <a:bodyPr/>
          <a:lstStyle/>
          <a:p>
            <a:fld id="{8D0AFDD5-844D-364D-8AEC-50CF4D36D55D}" type="slidenum">
              <a:rPr lang="en-US" noProof="0" smtClean="0"/>
              <a:t>125</a:t>
            </a:fld>
            <a:endParaRPr lang="en-US" noProof="0"/>
          </a:p>
        </p:txBody>
      </p:sp>
      <p:sp>
        <p:nvSpPr>
          <p:cNvPr id="5" name="Footer Placeholder 4">
            <a:extLst>
              <a:ext uri="{FF2B5EF4-FFF2-40B4-BE49-F238E27FC236}">
                <a16:creationId xmlns:a16="http://schemas.microsoft.com/office/drawing/2014/main" id="{AEAD018B-E767-B0CB-7232-1D70A2A79525}"/>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7BF9DF08-1167-0833-875D-8E9332D2FDCC}"/>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6012443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DC55-C454-8E79-615E-F8A1549609FE}"/>
              </a:ext>
            </a:extLst>
          </p:cNvPr>
          <p:cNvSpPr>
            <a:spLocks noGrp="1"/>
          </p:cNvSpPr>
          <p:nvPr>
            <p:ph type="title"/>
          </p:nvPr>
        </p:nvSpPr>
        <p:spPr/>
        <p:txBody>
          <a:bodyPr/>
          <a:lstStyle/>
          <a:p>
            <a:r>
              <a:rPr lang="en-US" dirty="0"/>
              <a:t>DNN</a:t>
            </a:r>
            <a:endParaRPr lang="en-MY" dirty="0"/>
          </a:p>
        </p:txBody>
      </p:sp>
      <p:pic>
        <p:nvPicPr>
          <p:cNvPr id="8" name="Content Placeholder 7">
            <a:extLst>
              <a:ext uri="{FF2B5EF4-FFF2-40B4-BE49-F238E27FC236}">
                <a16:creationId xmlns:a16="http://schemas.microsoft.com/office/drawing/2014/main" id="{50DC3CE3-A2A7-81F8-9127-8A3203DF4368}"/>
              </a:ext>
            </a:extLst>
          </p:cNvPr>
          <p:cNvPicPr>
            <a:picLocks noGrp="1" noChangeAspect="1"/>
          </p:cNvPicPr>
          <p:nvPr>
            <p:ph idx="1"/>
          </p:nvPr>
        </p:nvPicPr>
        <p:blipFill>
          <a:blip r:embed="rId2"/>
          <a:stretch>
            <a:fillRect/>
          </a:stretch>
        </p:blipFill>
        <p:spPr>
          <a:xfrm>
            <a:off x="1553083" y="2680113"/>
            <a:ext cx="8863584" cy="2420112"/>
          </a:xfrm>
          <a:prstGeom prst="rect">
            <a:avLst/>
          </a:prstGeom>
        </p:spPr>
      </p:pic>
      <p:sp>
        <p:nvSpPr>
          <p:cNvPr id="4" name="Slide Number Placeholder 3">
            <a:extLst>
              <a:ext uri="{FF2B5EF4-FFF2-40B4-BE49-F238E27FC236}">
                <a16:creationId xmlns:a16="http://schemas.microsoft.com/office/drawing/2014/main" id="{8A271A1D-6140-766D-DDBF-5ECDCD02BDA8}"/>
              </a:ext>
            </a:extLst>
          </p:cNvPr>
          <p:cNvSpPr>
            <a:spLocks noGrp="1"/>
          </p:cNvSpPr>
          <p:nvPr>
            <p:ph type="sldNum" sz="quarter" idx="12"/>
          </p:nvPr>
        </p:nvSpPr>
        <p:spPr/>
        <p:txBody>
          <a:bodyPr/>
          <a:lstStyle/>
          <a:p>
            <a:fld id="{8D0AFDD5-844D-364D-8AEC-50CF4D36D55D}" type="slidenum">
              <a:rPr lang="en-US" noProof="0" smtClean="0"/>
              <a:t>126</a:t>
            </a:fld>
            <a:endParaRPr lang="en-US" noProof="0"/>
          </a:p>
        </p:txBody>
      </p:sp>
      <p:sp>
        <p:nvSpPr>
          <p:cNvPr id="5" name="Footer Placeholder 4">
            <a:extLst>
              <a:ext uri="{FF2B5EF4-FFF2-40B4-BE49-F238E27FC236}">
                <a16:creationId xmlns:a16="http://schemas.microsoft.com/office/drawing/2014/main" id="{A08E2AED-03C2-A0C2-C250-F0D1AC11B17B}"/>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709C2CFC-B20B-DDC7-5CB6-1B97080619FA}"/>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402922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0BE791-39BF-1390-C2E4-B3CF47BC7D88}"/>
              </a:ext>
            </a:extLst>
          </p:cNvPr>
          <p:cNvSpPr>
            <a:spLocks noGrp="1"/>
          </p:cNvSpPr>
          <p:nvPr>
            <p:ph type="title"/>
          </p:nvPr>
        </p:nvSpPr>
        <p:spPr/>
        <p:txBody>
          <a:bodyPr/>
          <a:lstStyle/>
          <a:p>
            <a:r>
              <a:rPr lang="en-MY" sz="4800" dirty="0"/>
              <a:t>Key Findings</a:t>
            </a:r>
          </a:p>
        </p:txBody>
      </p:sp>
      <p:sp>
        <p:nvSpPr>
          <p:cNvPr id="6" name="Content Placeholder 5">
            <a:extLst>
              <a:ext uri="{FF2B5EF4-FFF2-40B4-BE49-F238E27FC236}">
                <a16:creationId xmlns:a16="http://schemas.microsoft.com/office/drawing/2014/main" id="{EED7831E-F624-747A-2223-C676180D99D0}"/>
              </a:ext>
            </a:extLst>
          </p:cNvPr>
          <p:cNvSpPr>
            <a:spLocks noGrp="1"/>
          </p:cNvSpPr>
          <p:nvPr>
            <p:ph idx="1"/>
          </p:nvPr>
        </p:nvSpPr>
        <p:spPr/>
        <p:txBody>
          <a:bodyPr/>
          <a:lstStyle/>
          <a:p>
            <a:pPr>
              <a:buFont typeface="Arial" panose="020B0604020202020204" pitchFamily="34" charset="0"/>
              <a:buChar char="•"/>
            </a:pPr>
            <a:r>
              <a:rPr lang="en-US" sz="2000" b="1" dirty="0"/>
              <a:t>Logistic Regression:</a:t>
            </a:r>
            <a:endParaRPr lang="en-US" sz="2000" dirty="0"/>
          </a:p>
          <a:p>
            <a:pPr marL="742950" lvl="1" indent="-285750">
              <a:buFont typeface="Arial" panose="020B0604020202020204" pitchFamily="34" charset="0"/>
              <a:buChar char="•"/>
            </a:pPr>
            <a:r>
              <a:rPr lang="en-US" sz="1800" dirty="0"/>
              <a:t>Consistent metrics across different cross-validation folds (CV): accuracy, precision, recall, and F1 score.</a:t>
            </a:r>
          </a:p>
          <a:p>
            <a:pPr marL="742950" lvl="1" indent="-285750">
              <a:buFont typeface="Arial" panose="020B0604020202020204" pitchFamily="34" charset="0"/>
              <a:buChar char="•"/>
            </a:pPr>
            <a:r>
              <a:rPr lang="en-US" sz="1800" dirty="0"/>
              <a:t>High AUC-ROC score across all CV folds, indicating good overall classification ability.</a:t>
            </a:r>
          </a:p>
          <a:p>
            <a:pPr>
              <a:buFont typeface="Arial" panose="020B0604020202020204" pitchFamily="34" charset="0"/>
              <a:buChar char="•"/>
            </a:pPr>
            <a:r>
              <a:rPr lang="en-US" sz="2000" b="1" dirty="0"/>
              <a:t>Random Forest:</a:t>
            </a:r>
            <a:endParaRPr lang="en-US" sz="2000" dirty="0"/>
          </a:p>
          <a:p>
            <a:pPr marL="742950" lvl="1" indent="-285750">
              <a:buFont typeface="Arial" panose="020B0604020202020204" pitchFamily="34" charset="0"/>
              <a:buChar char="•"/>
            </a:pPr>
            <a:r>
              <a:rPr lang="en-US" sz="1800" dirty="0"/>
              <a:t>Achieves consistently high accuracy across different CV folds.</a:t>
            </a:r>
          </a:p>
          <a:p>
            <a:pPr marL="742950" lvl="1" indent="-285750">
              <a:buFont typeface="Arial" panose="020B0604020202020204" pitchFamily="34" charset="0"/>
              <a:buChar char="•"/>
            </a:pPr>
            <a:r>
              <a:rPr lang="en-US" sz="1800" dirty="0"/>
              <a:t>Balanced precision, recall, and F1 score, indicating effectiveness in identifying positive and negative instances.</a:t>
            </a:r>
          </a:p>
          <a:p>
            <a:pPr>
              <a:buFont typeface="Arial" panose="020B0604020202020204" pitchFamily="34" charset="0"/>
              <a:buChar char="•"/>
            </a:pPr>
            <a:r>
              <a:rPr lang="en-US" sz="2000" b="1" dirty="0"/>
              <a:t>Support Vector Machine (SVM):</a:t>
            </a:r>
            <a:endParaRPr lang="en-US" sz="2000" dirty="0"/>
          </a:p>
          <a:p>
            <a:pPr marL="742950" lvl="1" indent="-285750">
              <a:buFont typeface="Arial" panose="020B0604020202020204" pitchFamily="34" charset="0"/>
              <a:buChar char="•"/>
            </a:pPr>
            <a:r>
              <a:rPr lang="en-US" sz="1800" dirty="0"/>
              <a:t>Stable performance with consistent accuracy, precision, recall, and F1 score across different CV folds.</a:t>
            </a:r>
          </a:p>
          <a:p>
            <a:pPr marL="742950" lvl="1" indent="-285750">
              <a:buFont typeface="Arial" panose="020B0604020202020204" pitchFamily="34" charset="0"/>
              <a:buChar char="•"/>
            </a:pPr>
            <a:r>
              <a:rPr lang="en-US" sz="1800" dirty="0"/>
              <a:t>High AUC-ROC score, indicating good discriminatory power of the model.</a:t>
            </a:r>
          </a:p>
          <a:p>
            <a:pPr>
              <a:buFont typeface="Arial" panose="020B0604020202020204" pitchFamily="34" charset="0"/>
              <a:buChar char="•"/>
            </a:pPr>
            <a:r>
              <a:rPr lang="en-US" sz="2000" b="1" dirty="0"/>
              <a:t>Deep Neural Network (DNN):</a:t>
            </a:r>
            <a:endParaRPr lang="en-US" sz="2000" dirty="0"/>
          </a:p>
          <a:p>
            <a:pPr marL="742950" lvl="1" indent="-285750">
              <a:buFont typeface="Arial" panose="020B0604020202020204" pitchFamily="34" charset="0"/>
              <a:buChar char="•"/>
            </a:pPr>
            <a:r>
              <a:rPr lang="en-US" sz="1800" dirty="0"/>
              <a:t>Variance in performance across folds, with accuracy ranging from 93.6% to 95.4%.</a:t>
            </a:r>
          </a:p>
          <a:p>
            <a:pPr marL="742950" lvl="1" indent="-285750">
              <a:buFont typeface="Arial" panose="020B0604020202020204" pitchFamily="34" charset="0"/>
              <a:buChar char="•"/>
            </a:pPr>
            <a:r>
              <a:rPr lang="en-US" sz="1800" dirty="0"/>
              <a:t>High precision, recall, and F1 score, indicating effective classification ability.</a:t>
            </a:r>
          </a:p>
          <a:p>
            <a:endParaRPr lang="en-MY" sz="2000" dirty="0"/>
          </a:p>
        </p:txBody>
      </p:sp>
    </p:spTree>
    <p:extLst>
      <p:ext uri="{BB962C8B-B14F-4D97-AF65-F5344CB8AC3E}">
        <p14:creationId xmlns:p14="http://schemas.microsoft.com/office/powerpoint/2010/main" val="31669094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06A7-4732-8C51-85DF-CA355D9DC2C5}"/>
              </a:ext>
            </a:extLst>
          </p:cNvPr>
          <p:cNvSpPr>
            <a:spLocks noGrp="1"/>
          </p:cNvSpPr>
          <p:nvPr>
            <p:ph type="title"/>
          </p:nvPr>
        </p:nvSpPr>
        <p:spPr>
          <a:xfrm>
            <a:off x="1139952" y="512064"/>
            <a:ext cx="9912096" cy="1014984"/>
          </a:xfrm>
        </p:spPr>
        <p:txBody>
          <a:bodyPr anchor="ctr">
            <a:normAutofit/>
          </a:bodyPr>
          <a:lstStyle/>
          <a:p>
            <a:r>
              <a:rPr lang="en-US" dirty="0"/>
              <a:t>DNN vs Logistic Regression</a:t>
            </a:r>
            <a:endParaRPr lang="en-MY" dirty="0"/>
          </a:p>
        </p:txBody>
      </p:sp>
      <p:sp>
        <p:nvSpPr>
          <p:cNvPr id="3" name="Content Placeholder 2">
            <a:extLst>
              <a:ext uri="{FF2B5EF4-FFF2-40B4-BE49-F238E27FC236}">
                <a16:creationId xmlns:a16="http://schemas.microsoft.com/office/drawing/2014/main" id="{627818DB-4ABA-6741-CF57-78A3033A8C83}"/>
              </a:ext>
            </a:extLst>
          </p:cNvPr>
          <p:cNvSpPr>
            <a:spLocks noGrp="1"/>
          </p:cNvSpPr>
          <p:nvPr>
            <p:ph idx="1"/>
          </p:nvPr>
        </p:nvSpPr>
        <p:spPr>
          <a:xfrm>
            <a:off x="484632" y="1810512"/>
            <a:ext cx="5404866" cy="4160520"/>
          </a:xfrm>
        </p:spPr>
        <p:txBody>
          <a:bodyPr>
            <a:normAutofit lnSpcReduction="10000"/>
          </a:bodyPr>
          <a:lstStyle/>
          <a:p>
            <a:r>
              <a:rPr lang="en-US" dirty="0"/>
              <a:t>Logistic Regression achieves higher accuracy and precision compared to DNN in all CV folds.</a:t>
            </a:r>
          </a:p>
          <a:p>
            <a:r>
              <a:rPr lang="en-US" dirty="0"/>
              <a:t>DNN shows slightly higher recall values.</a:t>
            </a:r>
          </a:p>
          <a:p>
            <a:r>
              <a:rPr lang="en-US" dirty="0"/>
              <a:t>DNN may perform better in some respects compared to Logistic Regression in terms of recall, F1 scores, confusion matrix, and AUC-ROC score.</a:t>
            </a:r>
            <a:endParaRPr lang="en-MY" dirty="0"/>
          </a:p>
        </p:txBody>
      </p:sp>
      <p:sp>
        <p:nvSpPr>
          <p:cNvPr id="4" name="Slide Number Placeholder 3">
            <a:extLst>
              <a:ext uri="{FF2B5EF4-FFF2-40B4-BE49-F238E27FC236}">
                <a16:creationId xmlns:a16="http://schemas.microsoft.com/office/drawing/2014/main" id="{7010A52A-E943-2D94-4356-4E8E2D75F3E3}"/>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128</a:t>
            </a:fld>
            <a:endParaRPr lang="en-US" noProof="0"/>
          </a:p>
        </p:txBody>
      </p:sp>
      <p:sp>
        <p:nvSpPr>
          <p:cNvPr id="5" name="Footer Placeholder 4">
            <a:extLst>
              <a:ext uri="{FF2B5EF4-FFF2-40B4-BE49-F238E27FC236}">
                <a16:creationId xmlns:a16="http://schemas.microsoft.com/office/drawing/2014/main" id="{C59F9014-9ECF-D06A-94B0-0894BEE822BD}"/>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13" name="Date Placeholder 5">
            <a:extLst>
              <a:ext uri="{FF2B5EF4-FFF2-40B4-BE49-F238E27FC236}">
                <a16:creationId xmlns:a16="http://schemas.microsoft.com/office/drawing/2014/main" id="{4947FC66-9FE0-9F8B-5966-9598A4DC5646}"/>
              </a:ext>
            </a:extLst>
          </p:cNvPr>
          <p:cNvSpPr>
            <a:spLocks noGrp="1"/>
          </p:cNvSpPr>
          <p:nvPr>
            <p:ph type="dt" sz="half" idx="10"/>
          </p:nvPr>
        </p:nvSpPr>
        <p:spPr>
          <a:xfrm>
            <a:off x="10629145" y="6400904"/>
            <a:ext cx="640080" cy="246888"/>
          </a:xfrm>
        </p:spPr>
        <p:txBody>
          <a:bodyPr/>
          <a:lstStyle/>
          <a:p>
            <a:pPr>
              <a:spcAft>
                <a:spcPts val="600"/>
              </a:spcAft>
            </a:pPr>
            <a:r>
              <a:rPr lang="en-US" noProof="0"/>
              <a:t>20XX</a:t>
            </a:r>
          </a:p>
        </p:txBody>
      </p:sp>
      <p:pic>
        <p:nvPicPr>
          <p:cNvPr id="8" name="Picture 7" descr="Magnifying glass showing decling performance">
            <a:extLst>
              <a:ext uri="{FF2B5EF4-FFF2-40B4-BE49-F238E27FC236}">
                <a16:creationId xmlns:a16="http://schemas.microsoft.com/office/drawing/2014/main" id="{E4C46534-A2A0-AF0F-A255-96A066DEA43D}"/>
              </a:ext>
            </a:extLst>
          </p:cNvPr>
          <p:cNvPicPr>
            <a:picLocks noChangeAspect="1"/>
          </p:cNvPicPr>
          <p:nvPr/>
        </p:nvPicPr>
        <p:blipFill rotWithShape="1">
          <a:blip r:embed="rId2"/>
          <a:srcRect r="13284" b="-3"/>
          <a:stretch/>
        </p:blipFill>
        <p:spPr>
          <a:xfrm>
            <a:off x="6079998" y="1810512"/>
            <a:ext cx="5404866" cy="4160520"/>
          </a:xfrm>
          <a:prstGeom prst="rect">
            <a:avLst/>
          </a:prstGeom>
          <a:noFill/>
        </p:spPr>
      </p:pic>
      <p:sp>
        <p:nvSpPr>
          <p:cNvPr id="6" name="Date Placeholder 5" hidden="1">
            <a:extLst>
              <a:ext uri="{FF2B5EF4-FFF2-40B4-BE49-F238E27FC236}">
                <a16:creationId xmlns:a16="http://schemas.microsoft.com/office/drawing/2014/main" id="{2039C622-4B5C-07CB-010F-0A57F121FE17}"/>
              </a:ext>
            </a:extLst>
          </p:cNvPr>
          <p:cNvSpPr>
            <a:spLocks noGrp="1"/>
          </p:cNvSpPr>
          <p:nvPr>
            <p:ph type="dt" sz="half" idx="4294967295"/>
          </p:nvPr>
        </p:nvSpPr>
        <p:spPr>
          <a:xfrm>
            <a:off x="10629145" y="6400904"/>
            <a:ext cx="640080" cy="246888"/>
          </a:xfrm>
        </p:spPr>
        <p:txBody>
          <a:bodyPr/>
          <a:lstStyle/>
          <a:p>
            <a:pPr>
              <a:spcAft>
                <a:spcPts val="600"/>
              </a:spcAft>
            </a:pPr>
            <a:r>
              <a:rPr lang="en-US" noProof="0"/>
              <a:t>20XX</a:t>
            </a:r>
          </a:p>
        </p:txBody>
      </p:sp>
    </p:spTree>
    <p:extLst>
      <p:ext uri="{BB962C8B-B14F-4D97-AF65-F5344CB8AC3E}">
        <p14:creationId xmlns:p14="http://schemas.microsoft.com/office/powerpoint/2010/main" val="1784697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09E9B-5C56-E60A-1094-AFD6359DDFF4}"/>
              </a:ext>
            </a:extLst>
          </p:cNvPr>
          <p:cNvSpPr>
            <a:spLocks noGrp="1"/>
          </p:cNvSpPr>
          <p:nvPr>
            <p:ph type="title"/>
          </p:nvPr>
        </p:nvSpPr>
        <p:spPr/>
        <p:txBody>
          <a:bodyPr/>
          <a:lstStyle/>
          <a:p>
            <a:r>
              <a:rPr lang="en-MY" dirty="0"/>
              <a:t>DNN vs Random Forest</a:t>
            </a:r>
          </a:p>
        </p:txBody>
      </p:sp>
      <p:sp>
        <p:nvSpPr>
          <p:cNvPr id="8" name="Content Placeholder 7">
            <a:extLst>
              <a:ext uri="{FF2B5EF4-FFF2-40B4-BE49-F238E27FC236}">
                <a16:creationId xmlns:a16="http://schemas.microsoft.com/office/drawing/2014/main" id="{A7100EC1-7F5E-5391-4FD5-5DB0EE40C84C}"/>
              </a:ext>
            </a:extLst>
          </p:cNvPr>
          <p:cNvSpPr>
            <a:spLocks noGrp="1"/>
          </p:cNvSpPr>
          <p:nvPr>
            <p:ph idx="1"/>
          </p:nvPr>
        </p:nvSpPr>
        <p:spPr/>
        <p:txBody>
          <a:bodyPr/>
          <a:lstStyle/>
          <a:p>
            <a:pPr>
              <a:buFont typeface="Arial" panose="020B0604020202020204" pitchFamily="34" charset="0"/>
              <a:buChar char="•"/>
            </a:pPr>
            <a:r>
              <a:rPr lang="en-MY" dirty="0"/>
              <a:t>Random Forest generally outperforms DNN across various metrics such as accuracy, precision, recall, and F1 score.</a:t>
            </a:r>
          </a:p>
          <a:p>
            <a:pPr>
              <a:buFont typeface="Arial" panose="020B0604020202020204" pitchFamily="34" charset="0"/>
              <a:buChar char="•"/>
            </a:pPr>
            <a:r>
              <a:rPr lang="en-MY" dirty="0"/>
              <a:t>Higher accuracy, precision, recall, and F1 score for Random Forest compared to DNN.</a:t>
            </a:r>
          </a:p>
          <a:p>
            <a:pPr>
              <a:buFont typeface="Arial" panose="020B0604020202020204" pitchFamily="34" charset="0"/>
              <a:buChar char="•"/>
            </a:pPr>
            <a:r>
              <a:rPr lang="en-MY" dirty="0"/>
              <a:t>Random Forest exhibits better performance in terms of true positives, true negatives, false positives, and false negatives.</a:t>
            </a:r>
          </a:p>
          <a:p>
            <a:endParaRPr lang="en-MY" dirty="0"/>
          </a:p>
        </p:txBody>
      </p:sp>
      <p:sp>
        <p:nvSpPr>
          <p:cNvPr id="5" name="Slide Number Placeholder 4">
            <a:extLst>
              <a:ext uri="{FF2B5EF4-FFF2-40B4-BE49-F238E27FC236}">
                <a16:creationId xmlns:a16="http://schemas.microsoft.com/office/drawing/2014/main" id="{4ED68D57-4205-309F-E63E-53A356A0CF4D}"/>
              </a:ext>
            </a:extLst>
          </p:cNvPr>
          <p:cNvSpPr>
            <a:spLocks noGrp="1"/>
          </p:cNvSpPr>
          <p:nvPr>
            <p:ph type="sldNum" sz="quarter" idx="12"/>
          </p:nvPr>
        </p:nvSpPr>
        <p:spPr/>
        <p:txBody>
          <a:bodyPr/>
          <a:lstStyle/>
          <a:p>
            <a:fld id="{8D0AFDD5-844D-364D-8AEC-50CF4D36D55D}" type="slidenum">
              <a:rPr lang="en-US" noProof="0" smtClean="0"/>
              <a:pPr/>
              <a:t>129</a:t>
            </a:fld>
            <a:endParaRPr lang="en-US" noProof="0"/>
          </a:p>
        </p:txBody>
      </p:sp>
    </p:spTree>
    <p:extLst>
      <p:ext uri="{BB962C8B-B14F-4D97-AF65-F5344CB8AC3E}">
        <p14:creationId xmlns:p14="http://schemas.microsoft.com/office/powerpoint/2010/main" val="815379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95F1-FBBF-FD41-3ED2-E20431862BBA}"/>
              </a:ext>
            </a:extLst>
          </p:cNvPr>
          <p:cNvSpPr>
            <a:spLocks noGrp="1"/>
          </p:cNvSpPr>
          <p:nvPr>
            <p:ph type="title"/>
          </p:nvPr>
        </p:nvSpPr>
        <p:spPr>
          <a:xfrm>
            <a:off x="1389888" y="1719072"/>
            <a:ext cx="5038344" cy="1709928"/>
          </a:xfrm>
        </p:spPr>
        <p:txBody>
          <a:bodyPr anchor="t">
            <a:normAutofit/>
          </a:bodyPr>
          <a:lstStyle/>
          <a:p>
            <a:r>
              <a:rPr lang="en-US" dirty="0"/>
              <a:t>Blockchain</a:t>
            </a:r>
            <a:endParaRPr lang="en-MY" dirty="0"/>
          </a:p>
        </p:txBody>
      </p:sp>
      <p:pic>
        <p:nvPicPr>
          <p:cNvPr id="6" name="Video 5" descr="Green Lock In A 3D Electronic System">
            <a:extLst>
              <a:ext uri="{FF2B5EF4-FFF2-40B4-BE49-F238E27FC236}">
                <a16:creationId xmlns:a16="http://schemas.microsoft.com/office/drawing/2014/main" id="{60B0787D-6473-5FA7-C619-B1D01609E5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3763" r="34195" b="-1"/>
          <a:stretch/>
        </p:blipFill>
        <p:spPr>
          <a:xfrm>
            <a:off x="8296656" y="10"/>
            <a:ext cx="3895344" cy="6857990"/>
          </a:xfrm>
          <a:prstGeom prst="rect">
            <a:avLst/>
          </a:prstGeom>
          <a:noFill/>
        </p:spPr>
      </p:pic>
      <p:sp>
        <p:nvSpPr>
          <p:cNvPr id="10" name="Content Placeholder 3">
            <a:extLst>
              <a:ext uri="{FF2B5EF4-FFF2-40B4-BE49-F238E27FC236}">
                <a16:creationId xmlns:a16="http://schemas.microsoft.com/office/drawing/2014/main" id="{F168964E-E739-9F42-7FA9-5682960675D8}"/>
              </a:ext>
            </a:extLst>
          </p:cNvPr>
          <p:cNvSpPr>
            <a:spLocks noGrp="1"/>
          </p:cNvSpPr>
          <p:nvPr>
            <p:ph idx="1"/>
          </p:nvPr>
        </p:nvSpPr>
        <p:spPr>
          <a:xfrm>
            <a:off x="1389888" y="3054096"/>
            <a:ext cx="5010912" cy="2130552"/>
          </a:xfrm>
        </p:spPr>
        <p:txBody>
          <a:bodyPr/>
          <a:lstStyle/>
          <a:p>
            <a:endParaRPr lang="en-US"/>
          </a:p>
        </p:txBody>
      </p:sp>
      <p:sp>
        <p:nvSpPr>
          <p:cNvPr id="12" name="Slide Number Placeholder 4">
            <a:extLst>
              <a:ext uri="{FF2B5EF4-FFF2-40B4-BE49-F238E27FC236}">
                <a16:creationId xmlns:a16="http://schemas.microsoft.com/office/drawing/2014/main" id="{176C2B49-E37D-3DB6-C53B-CB01EC3A1B50}"/>
              </a:ext>
            </a:extLst>
          </p:cNvPr>
          <p:cNvSpPr>
            <a:spLocks noGrp="1"/>
          </p:cNvSpPr>
          <p:nvPr>
            <p:ph type="sldNum" sz="quarter" idx="12"/>
          </p:nvPr>
        </p:nvSpPr>
        <p:spPr>
          <a:xfrm>
            <a:off x="3962400" y="6400904"/>
            <a:ext cx="365760" cy="246888"/>
          </a:xfrm>
        </p:spPr>
        <p:txBody>
          <a:bodyPr/>
          <a:lstStyle/>
          <a:p>
            <a:pPr>
              <a:spcAft>
                <a:spcPts val="600"/>
              </a:spcAft>
            </a:pPr>
            <a:fld id="{8D0AFDD5-844D-364D-8AEC-50CF4D36D55D}" type="slidenum">
              <a:rPr lang="en-US" noProof="0" smtClean="0"/>
              <a:pPr>
                <a:spcAft>
                  <a:spcPts val="600"/>
                </a:spcAft>
              </a:pPr>
              <a:t>13</a:t>
            </a:fld>
            <a:endParaRPr lang="en-US" noProof="0"/>
          </a:p>
        </p:txBody>
      </p:sp>
    </p:spTree>
    <p:extLst>
      <p:ext uri="{BB962C8B-B14F-4D97-AF65-F5344CB8AC3E}">
        <p14:creationId xmlns:p14="http://schemas.microsoft.com/office/powerpoint/2010/main" val="337874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227F-F445-4683-87EE-7D59265DFC19}"/>
              </a:ext>
            </a:extLst>
          </p:cNvPr>
          <p:cNvSpPr>
            <a:spLocks noGrp="1"/>
          </p:cNvSpPr>
          <p:nvPr>
            <p:ph type="title"/>
          </p:nvPr>
        </p:nvSpPr>
        <p:spPr/>
        <p:txBody>
          <a:bodyPr/>
          <a:lstStyle/>
          <a:p>
            <a:r>
              <a:rPr lang="en-MY" dirty="0"/>
              <a:t>DNN vs SVM</a:t>
            </a:r>
          </a:p>
        </p:txBody>
      </p:sp>
      <p:sp>
        <p:nvSpPr>
          <p:cNvPr id="3" name="Content Placeholder 2">
            <a:extLst>
              <a:ext uri="{FF2B5EF4-FFF2-40B4-BE49-F238E27FC236}">
                <a16:creationId xmlns:a16="http://schemas.microsoft.com/office/drawing/2014/main" id="{47255CE1-0374-A492-D43B-789BAA9BC22B}"/>
              </a:ext>
            </a:extLst>
          </p:cNvPr>
          <p:cNvSpPr>
            <a:spLocks noGrp="1"/>
          </p:cNvSpPr>
          <p:nvPr>
            <p:ph idx="1"/>
          </p:nvPr>
        </p:nvSpPr>
        <p:spPr/>
        <p:txBody>
          <a:bodyPr/>
          <a:lstStyle/>
          <a:p>
            <a:pPr>
              <a:buFont typeface="Arial" panose="020B0604020202020204" pitchFamily="34" charset="0"/>
              <a:buChar char="•"/>
            </a:pPr>
            <a:r>
              <a:rPr lang="en-US" dirty="0"/>
              <a:t>Competitive mean cross-validation accuracy scores between DNN and SVM.</a:t>
            </a:r>
          </a:p>
          <a:p>
            <a:pPr>
              <a:buFont typeface="Arial" panose="020B0604020202020204" pitchFamily="34" charset="0"/>
              <a:buChar char="•"/>
            </a:pPr>
            <a:r>
              <a:rPr lang="en-US" dirty="0"/>
              <a:t>SVM demonstrates slightly higher precision and F1 scores in most cases.</a:t>
            </a:r>
          </a:p>
          <a:p>
            <a:pPr>
              <a:buFont typeface="Arial" panose="020B0604020202020204" pitchFamily="34" charset="0"/>
              <a:buChar char="•"/>
            </a:pPr>
            <a:r>
              <a:rPr lang="en-US" dirty="0"/>
              <a:t>DNN tends to achieve slightly higher accuracy and recall values.</a:t>
            </a:r>
          </a:p>
          <a:p>
            <a:endParaRPr lang="en-MY" dirty="0"/>
          </a:p>
        </p:txBody>
      </p:sp>
      <p:sp>
        <p:nvSpPr>
          <p:cNvPr id="4" name="Slide Number Placeholder 3">
            <a:extLst>
              <a:ext uri="{FF2B5EF4-FFF2-40B4-BE49-F238E27FC236}">
                <a16:creationId xmlns:a16="http://schemas.microsoft.com/office/drawing/2014/main" id="{21D93834-0990-11C4-A3B6-9041B1230642}"/>
              </a:ext>
            </a:extLst>
          </p:cNvPr>
          <p:cNvSpPr>
            <a:spLocks noGrp="1"/>
          </p:cNvSpPr>
          <p:nvPr>
            <p:ph type="sldNum" sz="quarter" idx="12"/>
          </p:nvPr>
        </p:nvSpPr>
        <p:spPr/>
        <p:txBody>
          <a:bodyPr/>
          <a:lstStyle/>
          <a:p>
            <a:fld id="{8D0AFDD5-844D-364D-8AEC-50CF4D36D55D}" type="slidenum">
              <a:rPr lang="en-US" noProof="0" smtClean="0"/>
              <a:t>130</a:t>
            </a:fld>
            <a:endParaRPr lang="en-US" noProof="0"/>
          </a:p>
        </p:txBody>
      </p:sp>
      <p:sp>
        <p:nvSpPr>
          <p:cNvPr id="5" name="Footer Placeholder 4">
            <a:extLst>
              <a:ext uri="{FF2B5EF4-FFF2-40B4-BE49-F238E27FC236}">
                <a16:creationId xmlns:a16="http://schemas.microsoft.com/office/drawing/2014/main" id="{5D0FA32B-FBAB-1A6B-72F5-A953D0F11F9B}"/>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31A3F5A-FDF1-4456-1DFE-2A85CA4CE32D}"/>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4902321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3EA4-D2B1-4196-0D59-A7AD3BF91358}"/>
              </a:ext>
            </a:extLst>
          </p:cNvPr>
          <p:cNvSpPr>
            <a:spLocks noGrp="1"/>
          </p:cNvSpPr>
          <p:nvPr>
            <p:ph type="title"/>
          </p:nvPr>
        </p:nvSpPr>
        <p:spPr/>
        <p:txBody>
          <a:bodyPr/>
          <a:lstStyle/>
          <a:p>
            <a:r>
              <a:rPr lang="en-MY" dirty="0"/>
              <a:t>DNN vs XGBoost</a:t>
            </a:r>
          </a:p>
        </p:txBody>
      </p:sp>
      <p:sp>
        <p:nvSpPr>
          <p:cNvPr id="3" name="Content Placeholder 2">
            <a:extLst>
              <a:ext uri="{FF2B5EF4-FFF2-40B4-BE49-F238E27FC236}">
                <a16:creationId xmlns:a16="http://schemas.microsoft.com/office/drawing/2014/main" id="{899DAC5B-D5AE-DA13-F046-F021772B5CAA}"/>
              </a:ext>
            </a:extLst>
          </p:cNvPr>
          <p:cNvSpPr>
            <a:spLocks noGrp="1"/>
          </p:cNvSpPr>
          <p:nvPr>
            <p:ph idx="1"/>
          </p:nvPr>
        </p:nvSpPr>
        <p:spPr/>
        <p:txBody>
          <a:bodyPr/>
          <a:lstStyle/>
          <a:p>
            <a:pPr>
              <a:buFont typeface="Arial" panose="020B0604020202020204" pitchFamily="34" charset="0"/>
              <a:buChar char="•"/>
            </a:pPr>
            <a:r>
              <a:rPr lang="en-US" dirty="0"/>
              <a:t>XGBoost consistently demonstrates higher accuracy and precision compared to DNN across all folds.</a:t>
            </a:r>
          </a:p>
          <a:p>
            <a:pPr>
              <a:buFont typeface="Arial" panose="020B0604020202020204" pitchFamily="34" charset="0"/>
              <a:buChar char="•"/>
            </a:pPr>
            <a:r>
              <a:rPr lang="en-US" dirty="0"/>
              <a:t>DNN exhibits slightly higher recall values.</a:t>
            </a:r>
          </a:p>
          <a:p>
            <a:pPr>
              <a:buFont typeface="Arial" panose="020B0604020202020204" pitchFamily="34" charset="0"/>
              <a:buChar char="•"/>
            </a:pPr>
            <a:r>
              <a:rPr lang="en-US" dirty="0"/>
              <a:t>XGBoost consistently achieves higher AUC-ROC scores compared to DNN.</a:t>
            </a:r>
          </a:p>
          <a:p>
            <a:endParaRPr lang="en-MY" dirty="0"/>
          </a:p>
        </p:txBody>
      </p:sp>
      <p:sp>
        <p:nvSpPr>
          <p:cNvPr id="4" name="Slide Number Placeholder 3">
            <a:extLst>
              <a:ext uri="{FF2B5EF4-FFF2-40B4-BE49-F238E27FC236}">
                <a16:creationId xmlns:a16="http://schemas.microsoft.com/office/drawing/2014/main" id="{4337F9D0-76D6-D90C-07D9-2092F9E1530E}"/>
              </a:ext>
            </a:extLst>
          </p:cNvPr>
          <p:cNvSpPr>
            <a:spLocks noGrp="1"/>
          </p:cNvSpPr>
          <p:nvPr>
            <p:ph type="sldNum" sz="quarter" idx="12"/>
          </p:nvPr>
        </p:nvSpPr>
        <p:spPr/>
        <p:txBody>
          <a:bodyPr/>
          <a:lstStyle/>
          <a:p>
            <a:fld id="{8D0AFDD5-844D-364D-8AEC-50CF4D36D55D}" type="slidenum">
              <a:rPr lang="en-US" noProof="0" smtClean="0"/>
              <a:t>131</a:t>
            </a:fld>
            <a:endParaRPr lang="en-US" noProof="0"/>
          </a:p>
        </p:txBody>
      </p:sp>
      <p:sp>
        <p:nvSpPr>
          <p:cNvPr id="5" name="Footer Placeholder 4">
            <a:extLst>
              <a:ext uri="{FF2B5EF4-FFF2-40B4-BE49-F238E27FC236}">
                <a16:creationId xmlns:a16="http://schemas.microsoft.com/office/drawing/2014/main" id="{5BAECDB5-DFC1-5904-2278-14598939C3CC}"/>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A5E115C-B4EB-AABE-43B5-F615938E8991}"/>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3392937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295977-E1D7-0BBA-694E-807F00B9020B}"/>
              </a:ext>
            </a:extLst>
          </p:cNvPr>
          <p:cNvSpPr>
            <a:spLocks noGrp="1"/>
          </p:cNvSpPr>
          <p:nvPr>
            <p:ph type="title"/>
          </p:nvPr>
        </p:nvSpPr>
        <p:spPr>
          <a:xfrm>
            <a:off x="5978024" y="1783080"/>
            <a:ext cx="4959821" cy="1162762"/>
          </a:xfrm>
        </p:spPr>
        <p:txBody>
          <a:bodyPr anchor="t">
            <a:normAutofit/>
          </a:bodyPr>
          <a:lstStyle/>
          <a:p>
            <a:r>
              <a:rPr lang="en-US"/>
              <a:t>Conclusions</a:t>
            </a:r>
            <a:endParaRPr lang="en-MY"/>
          </a:p>
        </p:txBody>
      </p:sp>
      <p:pic>
        <p:nvPicPr>
          <p:cNvPr id="11" name="Video 10" descr="Escalator Moving Up">
            <a:extLst>
              <a:ext uri="{FF2B5EF4-FFF2-40B4-BE49-F238E27FC236}">
                <a16:creationId xmlns:a16="http://schemas.microsoft.com/office/drawing/2014/main" id="{77079DC9-6EBF-D36A-6700-51766ED66B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0365" r="33845" b="-1"/>
          <a:stretch/>
        </p:blipFill>
        <p:spPr>
          <a:xfrm>
            <a:off x="20" y="10"/>
            <a:ext cx="4351108" cy="6857990"/>
          </a:xfrm>
          <a:prstGeom prst="rect">
            <a:avLst/>
          </a:prstGeom>
          <a:noFill/>
        </p:spPr>
      </p:pic>
      <p:sp>
        <p:nvSpPr>
          <p:cNvPr id="15" name="Content Placeholder 3">
            <a:extLst>
              <a:ext uri="{FF2B5EF4-FFF2-40B4-BE49-F238E27FC236}">
                <a16:creationId xmlns:a16="http://schemas.microsoft.com/office/drawing/2014/main" id="{EEAF8C0B-FB76-717E-1812-10797CE5A4A2}"/>
              </a:ext>
            </a:extLst>
          </p:cNvPr>
          <p:cNvSpPr>
            <a:spLocks noGrp="1"/>
          </p:cNvSpPr>
          <p:nvPr>
            <p:ph idx="1"/>
          </p:nvPr>
        </p:nvSpPr>
        <p:spPr>
          <a:xfrm>
            <a:off x="5961888" y="2944368"/>
            <a:ext cx="4818888" cy="2130552"/>
          </a:xfrm>
        </p:spPr>
        <p:txBody>
          <a:bodyPr/>
          <a:lstStyle/>
          <a:p>
            <a:endParaRPr lang="en-US"/>
          </a:p>
        </p:txBody>
      </p:sp>
      <p:sp>
        <p:nvSpPr>
          <p:cNvPr id="4" name="Slide Number Placeholder 3">
            <a:extLst>
              <a:ext uri="{FF2B5EF4-FFF2-40B4-BE49-F238E27FC236}">
                <a16:creationId xmlns:a16="http://schemas.microsoft.com/office/drawing/2014/main" id="{8B57151F-7003-CA2B-B9AD-29D4FFD3F1CA}"/>
              </a:ext>
            </a:extLst>
          </p:cNvPr>
          <p:cNvSpPr>
            <a:spLocks noGrp="1"/>
          </p:cNvSpPr>
          <p:nvPr>
            <p:ph type="sldNum" sz="quarter" idx="12"/>
          </p:nvPr>
        </p:nvSpPr>
        <p:spPr>
          <a:xfrm>
            <a:off x="8072901" y="6400904"/>
            <a:ext cx="365760" cy="246888"/>
          </a:xfrm>
        </p:spPr>
        <p:txBody>
          <a:bodyPr anchor="ctr">
            <a:normAutofit/>
          </a:bodyPr>
          <a:lstStyle/>
          <a:p>
            <a:pPr>
              <a:spcAft>
                <a:spcPts val="600"/>
              </a:spcAft>
            </a:pPr>
            <a:fld id="{8D0AFDD5-844D-364D-8AEC-50CF4D36D55D}" type="slidenum">
              <a:rPr lang="en-US" noProof="0" smtClean="0"/>
              <a:pPr>
                <a:spcAft>
                  <a:spcPts val="600"/>
                </a:spcAft>
              </a:pPr>
              <a:t>132</a:t>
            </a:fld>
            <a:endParaRPr lang="en-US" noProof="0"/>
          </a:p>
        </p:txBody>
      </p:sp>
      <p:sp>
        <p:nvSpPr>
          <p:cNvPr id="5" name="Footer Placeholder 4">
            <a:extLst>
              <a:ext uri="{FF2B5EF4-FFF2-40B4-BE49-F238E27FC236}">
                <a16:creationId xmlns:a16="http://schemas.microsoft.com/office/drawing/2014/main" id="{10D3AA90-DC38-1850-2031-832E90BB0513}"/>
              </a:ext>
            </a:extLst>
          </p:cNvPr>
          <p:cNvSpPr>
            <a:spLocks noGrp="1"/>
          </p:cNvSpPr>
          <p:nvPr>
            <p:ph type="ftr" sz="quarter" idx="4294967295"/>
          </p:nvPr>
        </p:nvSpPr>
        <p:spPr>
          <a:xfrm>
            <a:off x="0" y="6400800"/>
            <a:ext cx="1463675" cy="247650"/>
          </a:xfrm>
        </p:spPr>
        <p:txBody>
          <a:bodyPr/>
          <a:lstStyle/>
          <a:p>
            <a:pPr>
              <a:spcAft>
                <a:spcPts val="600"/>
              </a:spcAft>
            </a:pPr>
            <a:r>
              <a:rPr lang="en-US" noProof="0"/>
              <a:t>Presentation title</a:t>
            </a:r>
          </a:p>
        </p:txBody>
      </p:sp>
      <p:sp>
        <p:nvSpPr>
          <p:cNvPr id="6" name="Date Placeholder 5" hidden="1">
            <a:extLst>
              <a:ext uri="{FF2B5EF4-FFF2-40B4-BE49-F238E27FC236}">
                <a16:creationId xmlns:a16="http://schemas.microsoft.com/office/drawing/2014/main" id="{0ABCEB3D-0DCA-978B-B934-9A41C6149C6E}"/>
              </a:ext>
            </a:extLst>
          </p:cNvPr>
          <p:cNvSpPr>
            <a:spLocks noGrp="1"/>
          </p:cNvSpPr>
          <p:nvPr>
            <p:ph type="dt" sz="half" idx="4294967295"/>
          </p:nvPr>
        </p:nvSpPr>
        <p:spPr>
          <a:xfrm>
            <a:off x="11552238" y="6400800"/>
            <a:ext cx="639762" cy="247650"/>
          </a:xfrm>
        </p:spPr>
        <p:txBody>
          <a:bodyPr/>
          <a:lstStyle/>
          <a:p>
            <a:pPr>
              <a:spcAft>
                <a:spcPts val="600"/>
              </a:spcAft>
            </a:pPr>
            <a:r>
              <a:rPr lang="en-US" noProof="0"/>
              <a:t>20XX</a:t>
            </a:r>
          </a:p>
        </p:txBody>
      </p:sp>
    </p:spTree>
    <p:extLst>
      <p:ext uri="{BB962C8B-B14F-4D97-AF65-F5344CB8AC3E}">
        <p14:creationId xmlns:p14="http://schemas.microsoft.com/office/powerpoint/2010/main" val="222548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1DD2378-D3D9-1017-0F44-B27CD92C11DD}"/>
              </a:ext>
            </a:extLst>
          </p:cNvPr>
          <p:cNvSpPr>
            <a:spLocks noGrp="1"/>
          </p:cNvSpPr>
          <p:nvPr>
            <p:ph type="title"/>
          </p:nvPr>
        </p:nvSpPr>
        <p:spPr>
          <a:xfrm>
            <a:off x="1139952" y="512064"/>
            <a:ext cx="9912096" cy="1014984"/>
          </a:xfrm>
        </p:spPr>
        <p:txBody>
          <a:bodyPr anchor="t">
            <a:normAutofit/>
          </a:bodyPr>
          <a:lstStyle/>
          <a:p>
            <a:r>
              <a:rPr lang="en-US" dirty="0"/>
              <a:t>Conclusions</a:t>
            </a:r>
            <a:endParaRPr lang="en-MY" dirty="0"/>
          </a:p>
        </p:txBody>
      </p:sp>
      <p:sp>
        <p:nvSpPr>
          <p:cNvPr id="5" name="Slide Number Placeholder 4">
            <a:extLst>
              <a:ext uri="{FF2B5EF4-FFF2-40B4-BE49-F238E27FC236}">
                <a16:creationId xmlns:a16="http://schemas.microsoft.com/office/drawing/2014/main" id="{3414D8C0-B1C0-4ECF-B08A-08A7783AFB55}"/>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133</a:t>
            </a:fld>
            <a:endParaRPr lang="en-US" noProof="0"/>
          </a:p>
        </p:txBody>
      </p:sp>
      <p:sp>
        <p:nvSpPr>
          <p:cNvPr id="16" name="Footer Placeholder 4">
            <a:extLst>
              <a:ext uri="{FF2B5EF4-FFF2-40B4-BE49-F238E27FC236}">
                <a16:creationId xmlns:a16="http://schemas.microsoft.com/office/drawing/2014/main" id="{22D4FE7D-B3F1-4FF7-D642-351866C119A5}"/>
              </a:ext>
            </a:extLst>
          </p:cNvPr>
          <p:cNvSpPr>
            <a:spLocks noGrp="1"/>
          </p:cNvSpPr>
          <p:nvPr>
            <p:ph type="ftr" sz="quarter" idx="11"/>
          </p:nvPr>
        </p:nvSpPr>
        <p:spPr>
          <a:xfrm>
            <a:off x="5364480" y="6400904"/>
            <a:ext cx="1463040" cy="246888"/>
          </a:xfrm>
        </p:spPr>
        <p:txBody>
          <a:bodyPr/>
          <a:lstStyle/>
          <a:p>
            <a:pPr>
              <a:spcAft>
                <a:spcPts val="600"/>
              </a:spcAft>
            </a:pPr>
            <a:r>
              <a:rPr lang="en-US" noProof="0"/>
              <a:t>Presentation title</a:t>
            </a:r>
          </a:p>
        </p:txBody>
      </p:sp>
      <p:sp>
        <p:nvSpPr>
          <p:cNvPr id="18" name="Date Placeholder 5">
            <a:extLst>
              <a:ext uri="{FF2B5EF4-FFF2-40B4-BE49-F238E27FC236}">
                <a16:creationId xmlns:a16="http://schemas.microsoft.com/office/drawing/2014/main" id="{121D878F-D42A-6A21-A308-B60F6BCE7F91}"/>
              </a:ext>
            </a:extLst>
          </p:cNvPr>
          <p:cNvSpPr>
            <a:spLocks noGrp="1"/>
          </p:cNvSpPr>
          <p:nvPr>
            <p:ph type="dt" sz="half" idx="10"/>
          </p:nvPr>
        </p:nvSpPr>
        <p:spPr>
          <a:xfrm>
            <a:off x="10629145" y="6400904"/>
            <a:ext cx="640080" cy="246888"/>
          </a:xfrm>
        </p:spPr>
        <p:txBody>
          <a:bodyPr/>
          <a:lstStyle/>
          <a:p>
            <a:pPr>
              <a:spcAft>
                <a:spcPts val="600"/>
              </a:spcAft>
            </a:pPr>
            <a:r>
              <a:rPr lang="en-US" noProof="0"/>
              <a:t>20XX</a:t>
            </a:r>
          </a:p>
        </p:txBody>
      </p:sp>
      <p:graphicFrame>
        <p:nvGraphicFramePr>
          <p:cNvPr id="14" name="Content Placeholder 9">
            <a:extLst>
              <a:ext uri="{FF2B5EF4-FFF2-40B4-BE49-F238E27FC236}">
                <a16:creationId xmlns:a16="http://schemas.microsoft.com/office/drawing/2014/main" id="{BF483A4C-36D1-7237-6762-C549A33B5AE2}"/>
              </a:ext>
            </a:extLst>
          </p:cNvPr>
          <p:cNvGraphicFramePr>
            <a:graphicFrameLocks noGrp="1"/>
          </p:cNvGraphicFramePr>
          <p:nvPr>
            <p:ph idx="1"/>
            <p:extLst>
              <p:ext uri="{D42A27DB-BD31-4B8C-83A1-F6EECF244321}">
                <p14:modId xmlns:p14="http://schemas.microsoft.com/office/powerpoint/2010/main" val="254553680"/>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83536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1DEBEFD-18BC-E81C-EF92-7D4DA18F9463}"/>
              </a:ext>
            </a:extLst>
          </p:cNvPr>
          <p:cNvSpPr>
            <a:spLocks noGrp="1"/>
          </p:cNvSpPr>
          <p:nvPr>
            <p:ph type="title"/>
          </p:nvPr>
        </p:nvSpPr>
        <p:spPr>
          <a:xfrm>
            <a:off x="1139952" y="512064"/>
            <a:ext cx="9912096" cy="1014984"/>
          </a:xfrm>
        </p:spPr>
        <p:txBody>
          <a:bodyPr/>
          <a:lstStyle/>
          <a:p>
            <a:endParaRPr lang="en-US"/>
          </a:p>
        </p:txBody>
      </p:sp>
      <p:sp>
        <p:nvSpPr>
          <p:cNvPr id="4" name="Slide Number Placeholder 3">
            <a:extLst>
              <a:ext uri="{FF2B5EF4-FFF2-40B4-BE49-F238E27FC236}">
                <a16:creationId xmlns:a16="http://schemas.microsoft.com/office/drawing/2014/main" id="{A68FF373-1F41-A8C5-78B0-32835215BE11}"/>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134</a:t>
            </a:fld>
            <a:endParaRPr lang="en-US" noProof="0"/>
          </a:p>
        </p:txBody>
      </p:sp>
      <p:sp>
        <p:nvSpPr>
          <p:cNvPr id="5" name="Footer Placeholder 4">
            <a:extLst>
              <a:ext uri="{FF2B5EF4-FFF2-40B4-BE49-F238E27FC236}">
                <a16:creationId xmlns:a16="http://schemas.microsoft.com/office/drawing/2014/main" id="{7C708D3A-FC93-D644-E23E-FB45D614F8AC}"/>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C32425DA-CDFF-738D-BD7D-6815F1469AF6}"/>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2">
            <a:extLst>
              <a:ext uri="{FF2B5EF4-FFF2-40B4-BE49-F238E27FC236}">
                <a16:creationId xmlns:a16="http://schemas.microsoft.com/office/drawing/2014/main" id="{FCB0B65C-AD70-1C7A-64B5-998AB86A9697}"/>
              </a:ext>
            </a:extLst>
          </p:cNvPr>
          <p:cNvGraphicFramePr>
            <a:graphicFrameLocks noGrp="1"/>
          </p:cNvGraphicFramePr>
          <p:nvPr>
            <p:ph idx="1"/>
            <p:extLst>
              <p:ext uri="{D42A27DB-BD31-4B8C-83A1-F6EECF244321}">
                <p14:modId xmlns:p14="http://schemas.microsoft.com/office/powerpoint/2010/main" val="928051579"/>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89423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title"/>
          </p:nvPr>
        </p:nvSpPr>
        <p:spPr>
          <a:xfrm>
            <a:off x="1389888" y="1719072"/>
            <a:ext cx="5038344" cy="1709928"/>
          </a:xfrm>
        </p:spPr>
        <p:txBody>
          <a:bodyPr anchor="t">
            <a:normAutofit/>
          </a:bodyPr>
          <a:lstStyle/>
          <a:p>
            <a:r>
              <a:rPr lang="en-US" dirty="0"/>
              <a:t>Thank you</a:t>
            </a:r>
          </a:p>
        </p:txBody>
      </p:sp>
      <p:pic>
        <p:nvPicPr>
          <p:cNvPr id="27" name="Picture 26" descr="Aerial view of a highway near the ocean">
            <a:extLst>
              <a:ext uri="{FF2B5EF4-FFF2-40B4-BE49-F238E27FC236}">
                <a16:creationId xmlns:a16="http://schemas.microsoft.com/office/drawing/2014/main" id="{3E5B78FE-1844-F3EA-9CD0-25D9AA56FE92}"/>
              </a:ext>
            </a:extLst>
          </p:cNvPr>
          <p:cNvPicPr>
            <a:picLocks noChangeAspect="1"/>
          </p:cNvPicPr>
          <p:nvPr/>
        </p:nvPicPr>
        <p:blipFill rotWithShape="1">
          <a:blip r:embed="rId2"/>
          <a:srcRect l="32248" r="25152"/>
          <a:stretch/>
        </p:blipFill>
        <p:spPr>
          <a:xfrm>
            <a:off x="8296656" y="10"/>
            <a:ext cx="3895344" cy="6857990"/>
          </a:xfrm>
          <a:prstGeom prst="rect">
            <a:avLst/>
          </a:prstGeom>
          <a:noFill/>
        </p:spPr>
      </p:pic>
      <p:sp>
        <p:nvSpPr>
          <p:cNvPr id="25" name="Subtitle 24">
            <a:extLst>
              <a:ext uri="{FF2B5EF4-FFF2-40B4-BE49-F238E27FC236}">
                <a16:creationId xmlns:a16="http://schemas.microsoft.com/office/drawing/2014/main" id="{518B68B6-5284-F036-E87F-9BC3A435A7B3}"/>
              </a:ext>
            </a:extLst>
          </p:cNvPr>
          <p:cNvSpPr>
            <a:spLocks noGrp="1"/>
          </p:cNvSpPr>
          <p:nvPr>
            <p:ph idx="1"/>
          </p:nvPr>
        </p:nvSpPr>
        <p:spPr>
          <a:xfrm>
            <a:off x="1389888" y="3054096"/>
            <a:ext cx="5010912" cy="2130552"/>
          </a:xfrm>
        </p:spPr>
        <p:txBody>
          <a:bodyPr>
            <a:normAutofit/>
          </a:bodyPr>
          <a:lstStyle/>
          <a:p>
            <a:pPr>
              <a:spcAft>
                <a:spcPts val="600"/>
              </a:spcAft>
            </a:pPr>
            <a:r>
              <a:rPr lang="en-US" dirty="0"/>
              <a:t>Q&amp;A session</a:t>
            </a:r>
          </a:p>
          <a:p>
            <a:pPr>
              <a:spcAft>
                <a:spcPts val="600"/>
              </a:spcAft>
            </a:pPr>
            <a:endParaRPr lang="en-US" dirty="0"/>
          </a:p>
          <a:p>
            <a:pPr>
              <a:spcAft>
                <a:spcPts val="600"/>
              </a:spcAft>
            </a:pPr>
            <a:endParaRPr lang="en-US" dirty="0"/>
          </a:p>
        </p:txBody>
      </p:sp>
      <p:sp>
        <p:nvSpPr>
          <p:cNvPr id="31" name="Slide Number Placeholder 4">
            <a:extLst>
              <a:ext uri="{FF2B5EF4-FFF2-40B4-BE49-F238E27FC236}">
                <a16:creationId xmlns:a16="http://schemas.microsoft.com/office/drawing/2014/main" id="{3E4C876D-E92D-0DD0-2CCF-EEFB5196FEAD}"/>
              </a:ext>
            </a:extLst>
          </p:cNvPr>
          <p:cNvSpPr>
            <a:spLocks noGrp="1"/>
          </p:cNvSpPr>
          <p:nvPr>
            <p:ph type="sldNum" sz="quarter" idx="12"/>
          </p:nvPr>
        </p:nvSpPr>
        <p:spPr>
          <a:xfrm>
            <a:off x="3962400" y="6400904"/>
            <a:ext cx="365760" cy="246888"/>
          </a:xfrm>
        </p:spPr>
        <p:txBody>
          <a:bodyPr/>
          <a:lstStyle/>
          <a:p>
            <a:pPr>
              <a:spcAft>
                <a:spcPts val="600"/>
              </a:spcAft>
            </a:pPr>
            <a:fld id="{8D0AFDD5-844D-364D-8AEC-50CF4D36D55D}" type="slidenum">
              <a:rPr lang="en-US" noProof="0" smtClean="0"/>
              <a:pPr>
                <a:spcAft>
                  <a:spcPts val="600"/>
                </a:spcAft>
              </a:pPr>
              <a:t>135</a:t>
            </a:fld>
            <a:endParaRPr lang="en-US" noProof="0"/>
          </a:p>
        </p:txBody>
      </p:sp>
    </p:spTree>
    <p:extLst>
      <p:ext uri="{BB962C8B-B14F-4D97-AF65-F5344CB8AC3E}">
        <p14:creationId xmlns:p14="http://schemas.microsoft.com/office/powerpoint/2010/main" val="2397583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D467-7EBB-7BA7-095F-05AF4A4B0AF3}"/>
              </a:ext>
            </a:extLst>
          </p:cNvPr>
          <p:cNvSpPr>
            <a:spLocks noGrp="1"/>
          </p:cNvSpPr>
          <p:nvPr>
            <p:ph type="title"/>
          </p:nvPr>
        </p:nvSpPr>
        <p:spPr>
          <a:xfrm>
            <a:off x="1139952" y="512064"/>
            <a:ext cx="9912096" cy="1014984"/>
          </a:xfrm>
        </p:spPr>
        <p:txBody>
          <a:bodyPr anchor="t">
            <a:normAutofit/>
          </a:bodyPr>
          <a:lstStyle/>
          <a:p>
            <a:r>
              <a:rPr lang="en-US" dirty="0"/>
              <a:t>Blockchain Network</a:t>
            </a:r>
            <a:endParaRPr lang="en-MY" dirty="0"/>
          </a:p>
        </p:txBody>
      </p:sp>
      <p:sp>
        <p:nvSpPr>
          <p:cNvPr id="4" name="Content Placeholder 3">
            <a:extLst>
              <a:ext uri="{FF2B5EF4-FFF2-40B4-BE49-F238E27FC236}">
                <a16:creationId xmlns:a16="http://schemas.microsoft.com/office/drawing/2014/main" id="{D403C83D-03A2-6522-5232-5332C3F5E396}"/>
              </a:ext>
            </a:extLst>
          </p:cNvPr>
          <p:cNvSpPr>
            <a:spLocks noGrp="1"/>
          </p:cNvSpPr>
          <p:nvPr>
            <p:ph idx="1"/>
          </p:nvPr>
        </p:nvSpPr>
        <p:spPr>
          <a:xfrm>
            <a:off x="484632" y="1810512"/>
            <a:ext cx="11000232" cy="4160520"/>
          </a:xfrm>
        </p:spPr>
        <p:txBody>
          <a:bodyPr>
            <a:normAutofit/>
          </a:bodyPr>
          <a:lstStyle/>
          <a:p>
            <a:pPr>
              <a:buFont typeface="+mj-lt"/>
              <a:buAutoNum type="arabicPeriod"/>
            </a:pPr>
            <a:r>
              <a:rPr lang="en-US" sz="1100" b="1" dirty="0"/>
              <a:t>Public Blockchain:</a:t>
            </a:r>
            <a:endParaRPr lang="en-US" sz="1100" dirty="0"/>
          </a:p>
          <a:p>
            <a:pPr marL="742950" lvl="1" indent="-285750">
              <a:buFont typeface="+mj-lt"/>
              <a:buAutoNum type="arabicPeriod"/>
            </a:pPr>
            <a:r>
              <a:rPr lang="en-US" sz="1100" dirty="0"/>
              <a:t>Fully embraces decentralization.</a:t>
            </a:r>
          </a:p>
          <a:p>
            <a:pPr marL="742950" lvl="1" indent="-285750">
              <a:buFont typeface="+mj-lt"/>
              <a:buAutoNum type="arabicPeriod"/>
            </a:pPr>
            <a:r>
              <a:rPr lang="en-US" sz="1100" dirty="0"/>
              <a:t>Open to anyone without restrictions.</a:t>
            </a:r>
          </a:p>
          <a:p>
            <a:pPr marL="742950" lvl="1" indent="-285750">
              <a:buFont typeface="+mj-lt"/>
              <a:buAutoNum type="arabicPeriod"/>
            </a:pPr>
            <a:r>
              <a:rPr lang="en-US" sz="1100" dirty="0"/>
              <a:t>Transactions are anonymous.</a:t>
            </a:r>
          </a:p>
          <a:p>
            <a:pPr marL="742950" lvl="1" indent="-285750">
              <a:buFont typeface="+mj-lt"/>
              <a:buAutoNum type="arabicPeriod"/>
            </a:pPr>
            <a:r>
              <a:rPr lang="en-US" sz="1100" dirty="0"/>
              <a:t>Promotes trust and security through community review.</a:t>
            </a:r>
          </a:p>
          <a:p>
            <a:pPr marL="742950" lvl="1" indent="-285750">
              <a:buFont typeface="+mj-lt"/>
              <a:buAutoNum type="arabicPeriod"/>
            </a:pPr>
            <a:r>
              <a:rPr lang="en-US" sz="1100" dirty="0"/>
              <a:t>Drawbacks include slower processing, high energy consumption, and government reluctance.</a:t>
            </a:r>
          </a:p>
          <a:p>
            <a:pPr>
              <a:buFont typeface="+mj-lt"/>
              <a:buAutoNum type="arabicPeriod"/>
            </a:pPr>
            <a:r>
              <a:rPr lang="en-US" sz="1100" b="1" dirty="0"/>
              <a:t>Private Blockchain:</a:t>
            </a:r>
            <a:endParaRPr lang="en-US" sz="1100" dirty="0"/>
          </a:p>
          <a:p>
            <a:pPr marL="742950" lvl="1" indent="-285750">
              <a:buFont typeface="+mj-lt"/>
              <a:buAutoNum type="arabicPeriod"/>
            </a:pPr>
            <a:r>
              <a:rPr lang="en-US" sz="1100" dirty="0"/>
              <a:t>Designed for use within a single organization.</a:t>
            </a:r>
          </a:p>
          <a:p>
            <a:pPr marL="742950" lvl="1" indent="-285750">
              <a:buFont typeface="+mj-lt"/>
              <a:buAutoNum type="arabicPeriod"/>
            </a:pPr>
            <a:r>
              <a:rPr lang="en-US" sz="1100" dirty="0"/>
              <a:t>Offers more control over the network.</a:t>
            </a:r>
          </a:p>
          <a:p>
            <a:pPr marL="742950" lvl="1" indent="-285750">
              <a:buFont typeface="+mj-lt"/>
              <a:buAutoNum type="arabicPeriod"/>
            </a:pPr>
            <a:r>
              <a:rPr lang="en-US" sz="1100" dirty="0"/>
              <a:t>Faster and more efficient than public blockchains.</a:t>
            </a:r>
          </a:p>
          <a:p>
            <a:pPr marL="742950" lvl="1" indent="-285750">
              <a:buFont typeface="+mj-lt"/>
              <a:buAutoNum type="arabicPeriod"/>
            </a:pPr>
            <a:r>
              <a:rPr lang="en-US" sz="1100" dirty="0"/>
              <a:t>Less transparent and may lack security due to centralized control.</a:t>
            </a:r>
          </a:p>
          <a:p>
            <a:pPr>
              <a:buFont typeface="+mj-lt"/>
              <a:buAutoNum type="arabicPeriod"/>
            </a:pPr>
            <a:r>
              <a:rPr lang="en-US" sz="1100" b="1" dirty="0"/>
              <a:t>Consortium Blockchain:</a:t>
            </a:r>
            <a:endParaRPr lang="en-US" sz="1100" dirty="0"/>
          </a:p>
          <a:p>
            <a:pPr marL="742950" lvl="1" indent="-285750">
              <a:buFont typeface="+mj-lt"/>
              <a:buAutoNum type="arabicPeriod"/>
            </a:pPr>
            <a:r>
              <a:rPr lang="en-US" sz="1100" dirty="0"/>
              <a:t>Also known as federated blockchain.</a:t>
            </a:r>
          </a:p>
          <a:p>
            <a:pPr marL="742950" lvl="1" indent="-285750">
              <a:buFont typeface="+mj-lt"/>
              <a:buAutoNum type="arabicPeriod"/>
            </a:pPr>
            <a:r>
              <a:rPr lang="en-US" sz="1100" dirty="0"/>
              <a:t>Falls between public and private models.</a:t>
            </a:r>
          </a:p>
          <a:p>
            <a:pPr marL="742950" lvl="1" indent="-285750">
              <a:buFont typeface="+mj-lt"/>
              <a:buAutoNum type="arabicPeriod"/>
            </a:pPr>
            <a:r>
              <a:rPr lang="en-US" sz="1100" dirty="0"/>
              <a:t>Permissioned network shared by multiple organizations.</a:t>
            </a:r>
          </a:p>
          <a:p>
            <a:pPr marL="742950" lvl="1" indent="-285750">
              <a:buFont typeface="+mj-lt"/>
              <a:buAutoNum type="arabicPeriod"/>
            </a:pPr>
            <a:r>
              <a:rPr lang="en-US" sz="1100" dirty="0"/>
              <a:t>Suitable for industries requiring collaboration and trust.</a:t>
            </a:r>
          </a:p>
          <a:p>
            <a:pPr marL="742950" lvl="1" indent="-285750">
              <a:buFont typeface="+mj-lt"/>
              <a:buAutoNum type="arabicPeriod"/>
            </a:pPr>
            <a:r>
              <a:rPr lang="en-US" sz="1100" dirty="0"/>
              <a:t>Examples include Hyperledger Fabric, used in supply chain, healthcare, and finance.</a:t>
            </a:r>
          </a:p>
          <a:p>
            <a:endParaRPr lang="en-MY" sz="1100" dirty="0"/>
          </a:p>
        </p:txBody>
      </p:sp>
      <p:sp>
        <p:nvSpPr>
          <p:cNvPr id="5" name="Slide Number Placeholder 4">
            <a:extLst>
              <a:ext uri="{FF2B5EF4-FFF2-40B4-BE49-F238E27FC236}">
                <a16:creationId xmlns:a16="http://schemas.microsoft.com/office/drawing/2014/main" id="{FE73C6B0-46FE-5DC0-C94B-1BD6F125EE4B}"/>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14</a:t>
            </a:fld>
            <a:endParaRPr lang="en-US" noProof="0"/>
          </a:p>
        </p:txBody>
      </p:sp>
      <p:sp>
        <p:nvSpPr>
          <p:cNvPr id="10" name="Footer Placeholder 4">
            <a:extLst>
              <a:ext uri="{FF2B5EF4-FFF2-40B4-BE49-F238E27FC236}">
                <a16:creationId xmlns:a16="http://schemas.microsoft.com/office/drawing/2014/main" id="{3C695C57-B3EB-91CA-538D-5506057DAAA7}"/>
              </a:ext>
            </a:extLst>
          </p:cNvPr>
          <p:cNvSpPr>
            <a:spLocks noGrp="1"/>
          </p:cNvSpPr>
          <p:nvPr>
            <p:ph type="ftr" sz="quarter" idx="11"/>
          </p:nvPr>
        </p:nvSpPr>
        <p:spPr>
          <a:xfrm>
            <a:off x="5364480" y="6400904"/>
            <a:ext cx="1463040" cy="246888"/>
          </a:xfrm>
        </p:spPr>
        <p:txBody>
          <a:bodyPr/>
          <a:lstStyle/>
          <a:p>
            <a:pPr>
              <a:spcAft>
                <a:spcPts val="600"/>
              </a:spcAft>
            </a:pPr>
            <a:r>
              <a:rPr lang="en-US" noProof="0"/>
              <a:t>Presentation title</a:t>
            </a:r>
          </a:p>
        </p:txBody>
      </p:sp>
      <p:sp>
        <p:nvSpPr>
          <p:cNvPr id="12" name="Date Placeholder 5">
            <a:extLst>
              <a:ext uri="{FF2B5EF4-FFF2-40B4-BE49-F238E27FC236}">
                <a16:creationId xmlns:a16="http://schemas.microsoft.com/office/drawing/2014/main" id="{05EEF520-C03F-BC15-58DB-46D975D8D26A}"/>
              </a:ext>
            </a:extLst>
          </p:cNvPr>
          <p:cNvSpPr>
            <a:spLocks noGrp="1"/>
          </p:cNvSpPr>
          <p:nvPr>
            <p:ph type="dt" sz="half" idx="10"/>
          </p:nvPr>
        </p:nvSpPr>
        <p:spPr>
          <a:xfrm>
            <a:off x="10629145" y="6400904"/>
            <a:ext cx="640080" cy="246888"/>
          </a:xfrm>
        </p:spPr>
        <p:txBody>
          <a:bodyPr/>
          <a:lstStyle/>
          <a:p>
            <a:pPr>
              <a:spcAft>
                <a:spcPts val="600"/>
              </a:spcAft>
            </a:pPr>
            <a:r>
              <a:rPr lang="en-US" noProof="0"/>
              <a:t>20XX</a:t>
            </a:r>
          </a:p>
        </p:txBody>
      </p:sp>
    </p:spTree>
    <p:extLst>
      <p:ext uri="{BB962C8B-B14F-4D97-AF65-F5344CB8AC3E}">
        <p14:creationId xmlns:p14="http://schemas.microsoft.com/office/powerpoint/2010/main" val="3029552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3950-C93E-CEF0-1562-F997B93EB627}"/>
              </a:ext>
            </a:extLst>
          </p:cNvPr>
          <p:cNvSpPr>
            <a:spLocks noGrp="1"/>
          </p:cNvSpPr>
          <p:nvPr>
            <p:ph type="title"/>
          </p:nvPr>
        </p:nvSpPr>
        <p:spPr/>
        <p:txBody>
          <a:bodyPr/>
          <a:lstStyle/>
          <a:p>
            <a:r>
              <a:rPr lang="en-US" dirty="0"/>
              <a:t>Comparison</a:t>
            </a:r>
            <a:endParaRPr lang="en-MY" dirty="0"/>
          </a:p>
        </p:txBody>
      </p:sp>
      <p:graphicFrame>
        <p:nvGraphicFramePr>
          <p:cNvPr id="7" name="Content Placeholder 6">
            <a:extLst>
              <a:ext uri="{FF2B5EF4-FFF2-40B4-BE49-F238E27FC236}">
                <a16:creationId xmlns:a16="http://schemas.microsoft.com/office/drawing/2014/main" id="{536373B3-A1A1-BE08-767F-E7E25B4D2A76}"/>
              </a:ext>
            </a:extLst>
          </p:cNvPr>
          <p:cNvGraphicFramePr>
            <a:graphicFrameLocks noGrp="1"/>
          </p:cNvGraphicFramePr>
          <p:nvPr>
            <p:ph idx="1"/>
            <p:extLst>
              <p:ext uri="{D42A27DB-BD31-4B8C-83A1-F6EECF244321}">
                <p14:modId xmlns:p14="http://schemas.microsoft.com/office/powerpoint/2010/main" val="1642304944"/>
              </p:ext>
            </p:extLst>
          </p:nvPr>
        </p:nvGraphicFramePr>
        <p:xfrm>
          <a:off x="3278489" y="1809750"/>
          <a:ext cx="5412772" cy="4160838"/>
        </p:xfrm>
        <a:graphic>
          <a:graphicData uri="http://schemas.openxmlformats.org/drawingml/2006/table">
            <a:tbl>
              <a:tblPr firstRow="1" firstCol="1" bandRow="1">
                <a:tableStyleId>{5C22544A-7EE6-4342-B048-85BDC9FD1C3A}</a:tableStyleId>
              </a:tblPr>
              <a:tblGrid>
                <a:gridCol w="1560895">
                  <a:extLst>
                    <a:ext uri="{9D8B030D-6E8A-4147-A177-3AD203B41FA5}">
                      <a16:colId xmlns:a16="http://schemas.microsoft.com/office/drawing/2014/main" val="3514398217"/>
                    </a:ext>
                  </a:extLst>
                </a:gridCol>
                <a:gridCol w="1295084">
                  <a:extLst>
                    <a:ext uri="{9D8B030D-6E8A-4147-A177-3AD203B41FA5}">
                      <a16:colId xmlns:a16="http://schemas.microsoft.com/office/drawing/2014/main" val="515195538"/>
                    </a:ext>
                  </a:extLst>
                </a:gridCol>
                <a:gridCol w="1237869">
                  <a:extLst>
                    <a:ext uri="{9D8B030D-6E8A-4147-A177-3AD203B41FA5}">
                      <a16:colId xmlns:a16="http://schemas.microsoft.com/office/drawing/2014/main" val="648018402"/>
                    </a:ext>
                  </a:extLst>
                </a:gridCol>
                <a:gridCol w="1318924">
                  <a:extLst>
                    <a:ext uri="{9D8B030D-6E8A-4147-A177-3AD203B41FA5}">
                      <a16:colId xmlns:a16="http://schemas.microsoft.com/office/drawing/2014/main" val="771259992"/>
                    </a:ext>
                  </a:extLst>
                </a:gridCol>
              </a:tblGrid>
              <a:tr h="484062">
                <a:tc>
                  <a:txBody>
                    <a:bodyPr/>
                    <a:lstStyle/>
                    <a:p>
                      <a:pPr algn="just">
                        <a:lnSpc>
                          <a:spcPct val="150000"/>
                        </a:lnSpc>
                      </a:pPr>
                      <a:r>
                        <a:rPr lang="en-MY" sz="1100" kern="100" cap="all" dirty="0">
                          <a:solidFill>
                            <a:schemeClr val="tx1"/>
                          </a:solidFill>
                          <a:effectLst/>
                        </a:rPr>
                        <a:t>Aspect</a:t>
                      </a:r>
                      <a:endParaRPr lang="en-MY" sz="11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cap="all">
                          <a:solidFill>
                            <a:schemeClr val="tx1"/>
                          </a:solidFill>
                          <a:effectLst/>
                        </a:rPr>
                        <a:t>Public Blockchain</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cap="all">
                          <a:solidFill>
                            <a:schemeClr val="tx1"/>
                          </a:solidFill>
                          <a:effectLst/>
                        </a:rPr>
                        <a:t>Private Blockchain</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cap="all">
                          <a:solidFill>
                            <a:schemeClr val="tx1"/>
                          </a:solidFill>
                          <a:effectLst/>
                        </a:rPr>
                        <a:t>Consortium Blockchain</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extLst>
                  <a:ext uri="{0D108BD9-81ED-4DB2-BD59-A6C34878D82A}">
                    <a16:rowId xmlns:a16="http://schemas.microsoft.com/office/drawing/2014/main" val="661051285"/>
                  </a:ext>
                </a:extLst>
              </a:tr>
              <a:tr h="741530">
                <a:tc>
                  <a:txBody>
                    <a:bodyPr/>
                    <a:lstStyle/>
                    <a:p>
                      <a:pPr algn="just">
                        <a:lnSpc>
                          <a:spcPct val="150000"/>
                        </a:lnSpc>
                      </a:pPr>
                      <a:r>
                        <a:rPr lang="en-MY" sz="1100" kern="100" cap="all" dirty="0">
                          <a:solidFill>
                            <a:schemeClr val="tx1"/>
                          </a:solidFill>
                          <a:effectLst/>
                          <a:highlight>
                            <a:srgbClr val="F2F2F2"/>
                          </a:highlight>
                        </a:rPr>
                        <a:t>Decentralization</a:t>
                      </a:r>
                      <a:endParaRPr lang="en-MY" sz="1100" kern="100" dirty="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highlight>
                            <a:srgbClr val="F2F2F2"/>
                          </a:highlight>
                        </a:rPr>
                        <a:t>Fully decentralized</a:t>
                      </a:r>
                      <a:endParaRPr lang="en-MY" sz="1100" kern="10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highlight>
                            <a:srgbClr val="F2F2F2"/>
                          </a:highlight>
                        </a:rPr>
                        <a:t>Centralized within organization</a:t>
                      </a:r>
                      <a:endParaRPr lang="en-MY" sz="1100" kern="10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highlight>
                            <a:srgbClr val="F2F2F2"/>
                          </a:highlight>
                        </a:rPr>
                        <a:t>Shared responsibility among entities</a:t>
                      </a:r>
                      <a:endParaRPr lang="en-MY" sz="1100" kern="10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extLst>
                  <a:ext uri="{0D108BD9-81ED-4DB2-BD59-A6C34878D82A}">
                    <a16:rowId xmlns:a16="http://schemas.microsoft.com/office/drawing/2014/main" val="3890379975"/>
                  </a:ext>
                </a:extLst>
              </a:tr>
              <a:tr h="741530">
                <a:tc>
                  <a:txBody>
                    <a:bodyPr/>
                    <a:lstStyle/>
                    <a:p>
                      <a:pPr algn="just">
                        <a:lnSpc>
                          <a:spcPct val="150000"/>
                        </a:lnSpc>
                      </a:pPr>
                      <a:r>
                        <a:rPr lang="en-MY" sz="1100" kern="100" cap="all">
                          <a:solidFill>
                            <a:schemeClr val="tx1"/>
                          </a:solidFill>
                          <a:effectLst/>
                        </a:rPr>
                        <a:t>Participation</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rPr>
                        <a:t>Anyone can join and contribute</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rPr>
                        <a:t>Restricted participation</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rPr>
                        <a:t>Multiple organizations involved</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extLst>
                  <a:ext uri="{0D108BD9-81ED-4DB2-BD59-A6C34878D82A}">
                    <a16:rowId xmlns:a16="http://schemas.microsoft.com/office/drawing/2014/main" val="2918032278"/>
                  </a:ext>
                </a:extLst>
              </a:tr>
              <a:tr h="484062">
                <a:tc>
                  <a:txBody>
                    <a:bodyPr/>
                    <a:lstStyle/>
                    <a:p>
                      <a:pPr algn="just">
                        <a:lnSpc>
                          <a:spcPct val="150000"/>
                        </a:lnSpc>
                      </a:pPr>
                      <a:r>
                        <a:rPr lang="en-MY" sz="1100" kern="100" cap="all">
                          <a:solidFill>
                            <a:schemeClr val="tx1"/>
                          </a:solidFill>
                          <a:effectLst/>
                          <a:highlight>
                            <a:srgbClr val="F2F2F2"/>
                          </a:highlight>
                        </a:rPr>
                        <a:t>Transparency</a:t>
                      </a:r>
                      <a:endParaRPr lang="en-MY" sz="1100" kern="10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highlight>
                            <a:srgbClr val="F2F2F2"/>
                          </a:highlight>
                        </a:rPr>
                        <a:t>Transactions are entirely anonymous</a:t>
                      </a:r>
                      <a:endParaRPr lang="en-MY" sz="1100" kern="10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highlight>
                            <a:srgbClr val="F2F2F2"/>
                          </a:highlight>
                        </a:rPr>
                        <a:t>More control over network and data</a:t>
                      </a:r>
                      <a:endParaRPr lang="en-MY" sz="1100" kern="10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highlight>
                            <a:srgbClr val="F2F2F2"/>
                          </a:highlight>
                        </a:rPr>
                        <a:t>Defined rules and access controls</a:t>
                      </a:r>
                      <a:endParaRPr lang="en-MY" sz="1100" kern="10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extLst>
                  <a:ext uri="{0D108BD9-81ED-4DB2-BD59-A6C34878D82A}">
                    <a16:rowId xmlns:a16="http://schemas.microsoft.com/office/drawing/2014/main" val="884671642"/>
                  </a:ext>
                </a:extLst>
              </a:tr>
              <a:tr h="484062">
                <a:tc>
                  <a:txBody>
                    <a:bodyPr/>
                    <a:lstStyle/>
                    <a:p>
                      <a:pPr algn="just">
                        <a:lnSpc>
                          <a:spcPct val="150000"/>
                        </a:lnSpc>
                      </a:pPr>
                      <a:r>
                        <a:rPr lang="en-MY" sz="1100" kern="100" cap="all">
                          <a:solidFill>
                            <a:schemeClr val="tx1"/>
                          </a:solidFill>
                          <a:effectLst/>
                        </a:rPr>
                        <a:t>Efficiency</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rPr>
                        <a:t>Slower processing speed</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rPr>
                        <a:t>Faster and more efficient</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rPr>
                        <a:t>Versatile and adaptable</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extLst>
                  <a:ext uri="{0D108BD9-81ED-4DB2-BD59-A6C34878D82A}">
                    <a16:rowId xmlns:a16="http://schemas.microsoft.com/office/drawing/2014/main" val="1638368745"/>
                  </a:ext>
                </a:extLst>
              </a:tr>
              <a:tr h="741530">
                <a:tc>
                  <a:txBody>
                    <a:bodyPr/>
                    <a:lstStyle/>
                    <a:p>
                      <a:pPr algn="just">
                        <a:lnSpc>
                          <a:spcPct val="150000"/>
                        </a:lnSpc>
                      </a:pPr>
                      <a:r>
                        <a:rPr lang="en-MY" sz="1100" kern="100" cap="all">
                          <a:solidFill>
                            <a:schemeClr val="tx1"/>
                          </a:solidFill>
                          <a:effectLst/>
                          <a:highlight>
                            <a:srgbClr val="F2F2F2"/>
                          </a:highlight>
                        </a:rPr>
                        <a:t>Security</a:t>
                      </a:r>
                      <a:endParaRPr lang="en-MY" sz="1100" kern="10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highlight>
                            <a:srgbClr val="F2F2F2"/>
                          </a:highlight>
                        </a:rPr>
                        <a:t>Continuous review by open-source community</a:t>
                      </a:r>
                      <a:endParaRPr lang="en-MY" sz="1100" kern="10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highlight>
                            <a:srgbClr val="F2F2F2"/>
                          </a:highlight>
                        </a:rPr>
                        <a:t>May not be as secure</a:t>
                      </a:r>
                      <a:endParaRPr lang="en-MY" sz="1100" kern="10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highlight>
                            <a:srgbClr val="F2F2F2"/>
                          </a:highlight>
                        </a:rPr>
                        <a:t>Joint responsibility for network security</a:t>
                      </a:r>
                      <a:endParaRPr lang="en-MY" sz="1100" kern="100">
                        <a:solidFill>
                          <a:schemeClr val="tx1"/>
                        </a:solidFill>
                        <a:effectLst/>
                        <a:highlight>
                          <a:srgbClr val="F2F2F2"/>
                        </a:highligh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extLst>
                  <a:ext uri="{0D108BD9-81ED-4DB2-BD59-A6C34878D82A}">
                    <a16:rowId xmlns:a16="http://schemas.microsoft.com/office/drawing/2014/main" val="342607628"/>
                  </a:ext>
                </a:extLst>
              </a:tr>
              <a:tr h="484062">
                <a:tc>
                  <a:txBody>
                    <a:bodyPr/>
                    <a:lstStyle/>
                    <a:p>
                      <a:pPr algn="just">
                        <a:lnSpc>
                          <a:spcPct val="150000"/>
                        </a:lnSpc>
                      </a:pPr>
                      <a:r>
                        <a:rPr lang="en-MY" sz="1100" kern="100" cap="all">
                          <a:solidFill>
                            <a:schemeClr val="tx1"/>
                          </a:solidFill>
                          <a:effectLst/>
                        </a:rPr>
                        <a:t>Energy Consumption</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rPr>
                        <a:t>High</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a:solidFill>
                            <a:schemeClr val="tx1"/>
                          </a:solidFill>
                          <a:effectLst/>
                        </a:rPr>
                        <a:t>Lower</a:t>
                      </a:r>
                      <a:endParaRPr lang="en-MY" sz="11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tc>
                  <a:txBody>
                    <a:bodyPr/>
                    <a:lstStyle/>
                    <a:p>
                      <a:pPr algn="just">
                        <a:lnSpc>
                          <a:spcPct val="150000"/>
                        </a:lnSpc>
                      </a:pPr>
                      <a:r>
                        <a:rPr lang="en-MY" sz="1100" kern="100" dirty="0">
                          <a:solidFill>
                            <a:schemeClr val="tx1"/>
                          </a:solidFill>
                          <a:effectLst/>
                        </a:rPr>
                        <a:t>Moderate</a:t>
                      </a:r>
                      <a:endParaRPr lang="en-MY" sz="11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4367" marR="64367" marT="0" marB="0"/>
                </a:tc>
                <a:extLst>
                  <a:ext uri="{0D108BD9-81ED-4DB2-BD59-A6C34878D82A}">
                    <a16:rowId xmlns:a16="http://schemas.microsoft.com/office/drawing/2014/main" val="1316710380"/>
                  </a:ext>
                </a:extLst>
              </a:tr>
            </a:tbl>
          </a:graphicData>
        </a:graphic>
      </p:graphicFrame>
      <p:sp>
        <p:nvSpPr>
          <p:cNvPr id="4" name="Slide Number Placeholder 3">
            <a:extLst>
              <a:ext uri="{FF2B5EF4-FFF2-40B4-BE49-F238E27FC236}">
                <a16:creationId xmlns:a16="http://schemas.microsoft.com/office/drawing/2014/main" id="{3A162F1F-BA7C-82D6-044B-06C1788699DD}"/>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5" name="Footer Placeholder 4">
            <a:extLst>
              <a:ext uri="{FF2B5EF4-FFF2-40B4-BE49-F238E27FC236}">
                <a16:creationId xmlns:a16="http://schemas.microsoft.com/office/drawing/2014/main" id="{A6CA4E50-DE0F-80FB-6501-6979A98B3570}"/>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103FA0DA-EA72-AFBB-24F8-8DD51BD45EEA}"/>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256247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Lightbox">
            <a:extLst>
              <a:ext uri="{FF2B5EF4-FFF2-40B4-BE49-F238E27FC236}">
                <a16:creationId xmlns:a16="http://schemas.microsoft.com/office/drawing/2014/main" id="{E462F1FE-2825-268C-EBF3-CBE5E976A99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390785" y="68263"/>
            <a:ext cx="9332643" cy="6392862"/>
          </a:xfrm>
          <a:prstGeom prst="rect">
            <a:avLst/>
          </a:prstGeom>
          <a:noFill/>
          <a:ln>
            <a:noFill/>
          </a:ln>
        </p:spPr>
      </p:pic>
      <p:sp>
        <p:nvSpPr>
          <p:cNvPr id="4" name="Slide Number Placeholder 3" hidden="1">
            <a:extLst>
              <a:ext uri="{FF2B5EF4-FFF2-40B4-BE49-F238E27FC236}">
                <a16:creationId xmlns:a16="http://schemas.microsoft.com/office/drawing/2014/main" id="{88664545-5616-7534-8B7B-8F359D17FBFC}"/>
              </a:ext>
            </a:extLst>
          </p:cNvPr>
          <p:cNvSpPr>
            <a:spLocks noGrp="1"/>
          </p:cNvSpPr>
          <p:nvPr>
            <p:ph type="sldNum" sz="quarter" idx="12"/>
          </p:nvPr>
        </p:nvSpPr>
        <p:spPr/>
        <p:txBody>
          <a:bodyPr/>
          <a:lstStyle/>
          <a:p>
            <a:pPr>
              <a:spcAft>
                <a:spcPts val="600"/>
              </a:spcAft>
            </a:pPr>
            <a:fld id="{8D0AFDD5-844D-364D-8AEC-50CF4D36D55D}" type="slidenum">
              <a:rPr lang="en-US" noProof="0" smtClean="0"/>
              <a:pPr>
                <a:spcAft>
                  <a:spcPts val="600"/>
                </a:spcAft>
              </a:pPr>
              <a:t>16</a:t>
            </a:fld>
            <a:endParaRPr lang="en-US" noProof="0"/>
          </a:p>
        </p:txBody>
      </p:sp>
      <p:sp>
        <p:nvSpPr>
          <p:cNvPr id="5" name="Footer Placeholder 4">
            <a:extLst>
              <a:ext uri="{FF2B5EF4-FFF2-40B4-BE49-F238E27FC236}">
                <a16:creationId xmlns:a16="http://schemas.microsoft.com/office/drawing/2014/main" id="{48F6CD04-6539-E253-51BD-ED7583CF58A3}"/>
              </a:ext>
            </a:extLst>
          </p:cNvPr>
          <p:cNvSpPr>
            <a:spLocks noGrp="1"/>
          </p:cNvSpPr>
          <p:nvPr>
            <p:ph type="ftr" sz="quarter" idx="11"/>
          </p:nvPr>
        </p:nvSpPr>
        <p:spPr/>
        <p:txBody>
          <a:bodyPr/>
          <a:lstStyle/>
          <a:p>
            <a:pPr>
              <a:spcAft>
                <a:spcPts val="600"/>
              </a:spcAft>
            </a:pPr>
            <a:r>
              <a:rPr lang="en-US" noProof="0"/>
              <a:t>Presentation title</a:t>
            </a:r>
          </a:p>
        </p:txBody>
      </p:sp>
      <p:sp>
        <p:nvSpPr>
          <p:cNvPr id="6" name="Date Placeholder 5" hidden="1">
            <a:extLst>
              <a:ext uri="{FF2B5EF4-FFF2-40B4-BE49-F238E27FC236}">
                <a16:creationId xmlns:a16="http://schemas.microsoft.com/office/drawing/2014/main" id="{E8994138-B20D-A692-7BAC-4A6D9EE278BE}"/>
              </a:ext>
            </a:extLst>
          </p:cNvPr>
          <p:cNvSpPr>
            <a:spLocks noGrp="1"/>
          </p:cNvSpPr>
          <p:nvPr>
            <p:ph type="dt" sz="half" idx="10"/>
          </p:nvPr>
        </p:nvSpPr>
        <p:spPr/>
        <p:txBody>
          <a:bodyPr/>
          <a:lstStyle/>
          <a:p>
            <a:pPr>
              <a:spcAft>
                <a:spcPts val="600"/>
              </a:spcAft>
            </a:pPr>
            <a:r>
              <a:rPr lang="en-US" noProof="0"/>
              <a:t>20XX</a:t>
            </a:r>
          </a:p>
        </p:txBody>
      </p:sp>
    </p:spTree>
    <p:extLst>
      <p:ext uri="{BB962C8B-B14F-4D97-AF65-F5344CB8AC3E}">
        <p14:creationId xmlns:p14="http://schemas.microsoft.com/office/powerpoint/2010/main" val="2526222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996B710-67E4-EA53-AABC-63AEBA08B0CF}"/>
              </a:ext>
            </a:extLst>
          </p:cNvPr>
          <p:cNvSpPr>
            <a:spLocks noGrp="1"/>
          </p:cNvSpPr>
          <p:nvPr>
            <p:ph type="title"/>
          </p:nvPr>
        </p:nvSpPr>
        <p:spPr>
          <a:xfrm>
            <a:off x="1139952" y="512064"/>
            <a:ext cx="9912096" cy="1014984"/>
          </a:xfrm>
        </p:spPr>
        <p:txBody>
          <a:bodyPr anchor="t">
            <a:normAutofit/>
          </a:bodyPr>
          <a:lstStyle/>
          <a:p>
            <a:r>
              <a:rPr lang="en-US" dirty="0"/>
              <a:t>Architecture</a:t>
            </a:r>
          </a:p>
        </p:txBody>
      </p:sp>
      <p:sp>
        <p:nvSpPr>
          <p:cNvPr id="4" name="Slide Number Placeholder 3">
            <a:extLst>
              <a:ext uri="{FF2B5EF4-FFF2-40B4-BE49-F238E27FC236}">
                <a16:creationId xmlns:a16="http://schemas.microsoft.com/office/drawing/2014/main" id="{5EF8E81A-9B16-D406-19D2-9D2899E6395D}"/>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17</a:t>
            </a:fld>
            <a:endParaRPr lang="en-US" noProof="0"/>
          </a:p>
        </p:txBody>
      </p:sp>
      <p:sp>
        <p:nvSpPr>
          <p:cNvPr id="5" name="Footer Placeholder 4">
            <a:extLst>
              <a:ext uri="{FF2B5EF4-FFF2-40B4-BE49-F238E27FC236}">
                <a16:creationId xmlns:a16="http://schemas.microsoft.com/office/drawing/2014/main" id="{7ABA45CC-7A4F-CD0E-C85D-E043BF078266}"/>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B2FBD79C-8B2A-4CC7-E251-D0BFE38DF84F}"/>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2">
            <a:extLst>
              <a:ext uri="{FF2B5EF4-FFF2-40B4-BE49-F238E27FC236}">
                <a16:creationId xmlns:a16="http://schemas.microsoft.com/office/drawing/2014/main" id="{2413F50A-770A-7E22-610F-B6E0B4A44E51}"/>
              </a:ext>
            </a:extLst>
          </p:cNvPr>
          <p:cNvGraphicFramePr>
            <a:graphicFrameLocks noGrp="1"/>
          </p:cNvGraphicFramePr>
          <p:nvPr>
            <p:ph idx="1"/>
            <p:extLst>
              <p:ext uri="{D42A27DB-BD31-4B8C-83A1-F6EECF244321}">
                <p14:modId xmlns:p14="http://schemas.microsoft.com/office/powerpoint/2010/main" val="394030887"/>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89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screenshot, font&#10;&#10;Description automatically generated">
            <a:extLst>
              <a:ext uri="{FF2B5EF4-FFF2-40B4-BE49-F238E27FC236}">
                <a16:creationId xmlns:a16="http://schemas.microsoft.com/office/drawing/2014/main" id="{EBA3FB6D-7FCE-8E2E-65AE-8190BEB6316C}"/>
              </a:ext>
            </a:extLst>
          </p:cNvPr>
          <p:cNvPicPr>
            <a:picLocks noGrp="1" noChangeAspect="1"/>
          </p:cNvPicPr>
          <p:nvPr>
            <p:ph idx="1"/>
          </p:nvPr>
        </p:nvPicPr>
        <p:blipFill>
          <a:blip r:embed="rId2"/>
          <a:stretch>
            <a:fillRect/>
          </a:stretch>
        </p:blipFill>
        <p:spPr>
          <a:xfrm>
            <a:off x="958850" y="600855"/>
            <a:ext cx="10196513" cy="5327678"/>
          </a:xfrm>
          <a:prstGeom prst="rect">
            <a:avLst/>
          </a:prstGeom>
          <a:noFill/>
        </p:spPr>
      </p:pic>
      <p:sp>
        <p:nvSpPr>
          <p:cNvPr id="4" name="Slide Number Placeholder 3" hidden="1">
            <a:extLst>
              <a:ext uri="{FF2B5EF4-FFF2-40B4-BE49-F238E27FC236}">
                <a16:creationId xmlns:a16="http://schemas.microsoft.com/office/drawing/2014/main" id="{F3315712-006F-2B71-A4A7-5973E9F1D511}"/>
              </a:ext>
            </a:extLst>
          </p:cNvPr>
          <p:cNvSpPr>
            <a:spLocks noGrp="1"/>
          </p:cNvSpPr>
          <p:nvPr>
            <p:ph type="sldNum" sz="quarter" idx="12"/>
          </p:nvPr>
        </p:nvSpPr>
        <p:spPr/>
        <p:txBody>
          <a:bodyPr/>
          <a:lstStyle/>
          <a:p>
            <a:pPr>
              <a:spcAft>
                <a:spcPts val="600"/>
              </a:spcAft>
            </a:pPr>
            <a:fld id="{8D0AFDD5-844D-364D-8AEC-50CF4D36D55D}" type="slidenum">
              <a:rPr lang="en-US" noProof="0" smtClean="0"/>
              <a:pPr>
                <a:spcAft>
                  <a:spcPts val="600"/>
                </a:spcAft>
              </a:pPr>
              <a:t>18</a:t>
            </a:fld>
            <a:endParaRPr lang="en-US" noProof="0"/>
          </a:p>
        </p:txBody>
      </p:sp>
      <p:sp>
        <p:nvSpPr>
          <p:cNvPr id="5" name="Footer Placeholder 4">
            <a:extLst>
              <a:ext uri="{FF2B5EF4-FFF2-40B4-BE49-F238E27FC236}">
                <a16:creationId xmlns:a16="http://schemas.microsoft.com/office/drawing/2014/main" id="{BB529661-31C0-4BEF-FC50-9EA533C483A0}"/>
              </a:ext>
            </a:extLst>
          </p:cNvPr>
          <p:cNvSpPr>
            <a:spLocks noGrp="1"/>
          </p:cNvSpPr>
          <p:nvPr>
            <p:ph type="ftr" sz="quarter" idx="11"/>
          </p:nvPr>
        </p:nvSpPr>
        <p:spPr/>
        <p:txBody>
          <a:bodyPr/>
          <a:lstStyle/>
          <a:p>
            <a:pPr>
              <a:spcAft>
                <a:spcPts val="600"/>
              </a:spcAft>
            </a:pPr>
            <a:r>
              <a:rPr lang="en-US" noProof="0"/>
              <a:t>Presentation title</a:t>
            </a:r>
          </a:p>
        </p:txBody>
      </p:sp>
      <p:sp>
        <p:nvSpPr>
          <p:cNvPr id="6" name="Date Placeholder 5" hidden="1">
            <a:extLst>
              <a:ext uri="{FF2B5EF4-FFF2-40B4-BE49-F238E27FC236}">
                <a16:creationId xmlns:a16="http://schemas.microsoft.com/office/drawing/2014/main" id="{6DF831AB-FCB9-2442-1860-7C101388F43E}"/>
              </a:ext>
            </a:extLst>
          </p:cNvPr>
          <p:cNvSpPr>
            <a:spLocks noGrp="1"/>
          </p:cNvSpPr>
          <p:nvPr>
            <p:ph type="dt" sz="half" idx="10"/>
          </p:nvPr>
        </p:nvSpPr>
        <p:spPr/>
        <p:txBody>
          <a:bodyPr/>
          <a:lstStyle/>
          <a:p>
            <a:pPr>
              <a:spcAft>
                <a:spcPts val="600"/>
              </a:spcAft>
            </a:pPr>
            <a:r>
              <a:rPr lang="en-US" noProof="0"/>
              <a:t>20XX</a:t>
            </a:r>
          </a:p>
        </p:txBody>
      </p:sp>
    </p:spTree>
    <p:extLst>
      <p:ext uri="{BB962C8B-B14F-4D97-AF65-F5344CB8AC3E}">
        <p14:creationId xmlns:p14="http://schemas.microsoft.com/office/powerpoint/2010/main" val="3308437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5565C99-1AC7-2715-361B-4F02703FFAA7}"/>
              </a:ext>
            </a:extLst>
          </p:cNvPr>
          <p:cNvSpPr>
            <a:spLocks noGrp="1"/>
          </p:cNvSpPr>
          <p:nvPr>
            <p:ph type="title"/>
          </p:nvPr>
        </p:nvSpPr>
        <p:spPr>
          <a:xfrm>
            <a:off x="1139952" y="512064"/>
            <a:ext cx="9912096" cy="1014984"/>
          </a:xfrm>
        </p:spPr>
        <p:txBody>
          <a:bodyPr/>
          <a:lstStyle/>
          <a:p>
            <a:r>
              <a:rPr lang="en-US" dirty="0"/>
              <a:t>Data Structure</a:t>
            </a:r>
          </a:p>
        </p:txBody>
      </p:sp>
      <p:sp>
        <p:nvSpPr>
          <p:cNvPr id="4" name="Slide Number Placeholder 3">
            <a:extLst>
              <a:ext uri="{FF2B5EF4-FFF2-40B4-BE49-F238E27FC236}">
                <a16:creationId xmlns:a16="http://schemas.microsoft.com/office/drawing/2014/main" id="{B6C8A0F5-A6FA-4BF3-4065-23E45C498C90}"/>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19</a:t>
            </a:fld>
            <a:endParaRPr lang="en-US" noProof="0"/>
          </a:p>
        </p:txBody>
      </p:sp>
      <p:sp>
        <p:nvSpPr>
          <p:cNvPr id="5" name="Footer Placeholder 4">
            <a:extLst>
              <a:ext uri="{FF2B5EF4-FFF2-40B4-BE49-F238E27FC236}">
                <a16:creationId xmlns:a16="http://schemas.microsoft.com/office/drawing/2014/main" id="{C6BE6BF1-BD3E-F4E6-02A9-D2C045567DC8}"/>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5B7A6917-18E5-46E1-900B-5181F4436B5D}"/>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2">
            <a:extLst>
              <a:ext uri="{FF2B5EF4-FFF2-40B4-BE49-F238E27FC236}">
                <a16:creationId xmlns:a16="http://schemas.microsoft.com/office/drawing/2014/main" id="{765DC885-B8AE-BEC9-3B74-F8D400E223E3}"/>
              </a:ext>
            </a:extLst>
          </p:cNvPr>
          <p:cNvGraphicFramePr>
            <a:graphicFrameLocks noGrp="1"/>
          </p:cNvGraphicFramePr>
          <p:nvPr>
            <p:ph idx="1"/>
            <p:extLst>
              <p:ext uri="{D42A27DB-BD31-4B8C-83A1-F6EECF244321}">
                <p14:modId xmlns:p14="http://schemas.microsoft.com/office/powerpoint/2010/main" val="4006560118"/>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603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Literature Review</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Project Methodology</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7279857" y="4319944"/>
            <a:ext cx="2146775" cy="630936"/>
          </a:xfrm>
        </p:spPr>
        <p:txBody>
          <a:bodyPr/>
          <a:lstStyle/>
          <a:p>
            <a:r>
              <a:rPr lang="en-US" dirty="0"/>
              <a:t>Implementation</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Results &amp; Discussion</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819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ockchain">
            <a:extLst>
              <a:ext uri="{FF2B5EF4-FFF2-40B4-BE49-F238E27FC236}">
                <a16:creationId xmlns:a16="http://schemas.microsoft.com/office/drawing/2014/main" id="{C88DE7EE-8749-9F5D-644F-22B721C9E35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958850" y="205742"/>
            <a:ext cx="10196513" cy="6117904"/>
          </a:xfrm>
          <a:prstGeom prst="rect">
            <a:avLst/>
          </a:prstGeom>
          <a:noFill/>
          <a:ln>
            <a:noFill/>
          </a:ln>
        </p:spPr>
      </p:pic>
      <p:sp>
        <p:nvSpPr>
          <p:cNvPr id="4" name="Slide Number Placeholder 3" hidden="1">
            <a:extLst>
              <a:ext uri="{FF2B5EF4-FFF2-40B4-BE49-F238E27FC236}">
                <a16:creationId xmlns:a16="http://schemas.microsoft.com/office/drawing/2014/main" id="{56BE4EDD-D1AA-2E90-0D7F-B9F8442584A9}"/>
              </a:ext>
            </a:extLst>
          </p:cNvPr>
          <p:cNvSpPr>
            <a:spLocks noGrp="1"/>
          </p:cNvSpPr>
          <p:nvPr>
            <p:ph type="sldNum" sz="quarter" idx="12"/>
          </p:nvPr>
        </p:nvSpPr>
        <p:spPr/>
        <p:txBody>
          <a:bodyPr/>
          <a:lstStyle/>
          <a:p>
            <a:pPr>
              <a:spcAft>
                <a:spcPts val="600"/>
              </a:spcAft>
            </a:pPr>
            <a:fld id="{8D0AFDD5-844D-364D-8AEC-50CF4D36D55D}" type="slidenum">
              <a:rPr lang="en-US" noProof="0" smtClean="0"/>
              <a:pPr>
                <a:spcAft>
                  <a:spcPts val="600"/>
                </a:spcAft>
              </a:pPr>
              <a:t>20</a:t>
            </a:fld>
            <a:endParaRPr lang="en-US" noProof="0"/>
          </a:p>
        </p:txBody>
      </p:sp>
      <p:sp>
        <p:nvSpPr>
          <p:cNvPr id="5" name="Footer Placeholder 4">
            <a:extLst>
              <a:ext uri="{FF2B5EF4-FFF2-40B4-BE49-F238E27FC236}">
                <a16:creationId xmlns:a16="http://schemas.microsoft.com/office/drawing/2014/main" id="{4E3993D9-B63A-2934-8280-CDBBEEB981EE}"/>
              </a:ext>
            </a:extLst>
          </p:cNvPr>
          <p:cNvSpPr>
            <a:spLocks noGrp="1"/>
          </p:cNvSpPr>
          <p:nvPr>
            <p:ph type="ftr" sz="quarter" idx="11"/>
          </p:nvPr>
        </p:nvSpPr>
        <p:spPr/>
        <p:txBody>
          <a:bodyPr/>
          <a:lstStyle/>
          <a:p>
            <a:pPr>
              <a:spcAft>
                <a:spcPts val="600"/>
              </a:spcAft>
            </a:pPr>
            <a:r>
              <a:rPr lang="en-US" noProof="0"/>
              <a:t>Presentation title</a:t>
            </a:r>
          </a:p>
        </p:txBody>
      </p:sp>
      <p:sp>
        <p:nvSpPr>
          <p:cNvPr id="6" name="Date Placeholder 5" hidden="1">
            <a:extLst>
              <a:ext uri="{FF2B5EF4-FFF2-40B4-BE49-F238E27FC236}">
                <a16:creationId xmlns:a16="http://schemas.microsoft.com/office/drawing/2014/main" id="{0D2428D1-CD49-A6EB-8C93-F3D8289B3EEA}"/>
              </a:ext>
            </a:extLst>
          </p:cNvPr>
          <p:cNvSpPr>
            <a:spLocks noGrp="1"/>
          </p:cNvSpPr>
          <p:nvPr>
            <p:ph type="dt" sz="half" idx="10"/>
          </p:nvPr>
        </p:nvSpPr>
        <p:spPr/>
        <p:txBody>
          <a:bodyPr/>
          <a:lstStyle/>
          <a:p>
            <a:pPr>
              <a:spcAft>
                <a:spcPts val="600"/>
              </a:spcAft>
            </a:pPr>
            <a:r>
              <a:rPr lang="en-US" noProof="0"/>
              <a:t>20XX</a:t>
            </a:r>
          </a:p>
        </p:txBody>
      </p:sp>
    </p:spTree>
    <p:extLst>
      <p:ext uri="{BB962C8B-B14F-4D97-AF65-F5344CB8AC3E}">
        <p14:creationId xmlns:p14="http://schemas.microsoft.com/office/powerpoint/2010/main" val="2740897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94CE-B7B6-6D25-9875-870D3EE59D80}"/>
              </a:ext>
            </a:extLst>
          </p:cNvPr>
          <p:cNvSpPr>
            <a:spLocks noGrp="1"/>
          </p:cNvSpPr>
          <p:nvPr>
            <p:ph type="title"/>
          </p:nvPr>
        </p:nvSpPr>
        <p:spPr>
          <a:xfrm>
            <a:off x="1139952" y="512064"/>
            <a:ext cx="9912096" cy="1014984"/>
          </a:xfrm>
        </p:spPr>
        <p:txBody>
          <a:bodyPr anchor="t">
            <a:normAutofit/>
          </a:bodyPr>
          <a:lstStyle/>
          <a:p>
            <a:r>
              <a:rPr lang="en-US" dirty="0"/>
              <a:t>Hardware</a:t>
            </a:r>
            <a:endParaRPr lang="en-MY" dirty="0"/>
          </a:p>
        </p:txBody>
      </p:sp>
      <p:sp>
        <p:nvSpPr>
          <p:cNvPr id="4" name="Slide Number Placeholder 3">
            <a:extLst>
              <a:ext uri="{FF2B5EF4-FFF2-40B4-BE49-F238E27FC236}">
                <a16:creationId xmlns:a16="http://schemas.microsoft.com/office/drawing/2014/main" id="{247CC474-30AE-0AB8-BE6A-6F3D2C9256A4}"/>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21</a:t>
            </a:fld>
            <a:endParaRPr lang="en-US" noProof="0"/>
          </a:p>
        </p:txBody>
      </p:sp>
      <p:sp>
        <p:nvSpPr>
          <p:cNvPr id="5" name="Footer Placeholder 4">
            <a:extLst>
              <a:ext uri="{FF2B5EF4-FFF2-40B4-BE49-F238E27FC236}">
                <a16:creationId xmlns:a16="http://schemas.microsoft.com/office/drawing/2014/main" id="{6F94F6E3-AA68-3AFC-1288-6BCBB6D27320}"/>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7549FE7E-D9C3-FDC6-65DB-247BC11FD21B}"/>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2">
            <a:extLst>
              <a:ext uri="{FF2B5EF4-FFF2-40B4-BE49-F238E27FC236}">
                <a16:creationId xmlns:a16="http://schemas.microsoft.com/office/drawing/2014/main" id="{9049B353-4C04-0BA9-E2BA-486168AD3BA8}"/>
              </a:ext>
            </a:extLst>
          </p:cNvPr>
          <p:cNvGraphicFramePr>
            <a:graphicFrameLocks noGrp="1"/>
          </p:cNvGraphicFramePr>
          <p:nvPr>
            <p:ph idx="1"/>
            <p:extLst>
              <p:ext uri="{D42A27DB-BD31-4B8C-83A1-F6EECF244321}">
                <p14:modId xmlns:p14="http://schemas.microsoft.com/office/powerpoint/2010/main" val="3006108326"/>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443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669CA19-DF77-D16A-CA53-AB0C77441044}"/>
              </a:ext>
            </a:extLst>
          </p:cNvPr>
          <p:cNvSpPr>
            <a:spLocks noGrp="1"/>
          </p:cNvSpPr>
          <p:nvPr>
            <p:ph type="title"/>
          </p:nvPr>
        </p:nvSpPr>
        <p:spPr>
          <a:xfrm>
            <a:off x="1139952" y="512064"/>
            <a:ext cx="9912096" cy="1014984"/>
          </a:xfrm>
        </p:spPr>
        <p:txBody>
          <a:bodyPr/>
          <a:lstStyle/>
          <a:p>
            <a:endParaRPr lang="en-US"/>
          </a:p>
        </p:txBody>
      </p:sp>
      <p:pic>
        <p:nvPicPr>
          <p:cNvPr id="7" name="Content Placeholder 6" descr="A diagram of a blockchain network">
            <a:extLst>
              <a:ext uri="{FF2B5EF4-FFF2-40B4-BE49-F238E27FC236}">
                <a16:creationId xmlns:a16="http://schemas.microsoft.com/office/drawing/2014/main" id="{0A37DC01-8C26-5078-31B7-1DACDDAF9EA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784350" y="1810512"/>
            <a:ext cx="6400795" cy="4160520"/>
          </a:xfrm>
          <a:prstGeom prst="rect">
            <a:avLst/>
          </a:prstGeom>
          <a:noFill/>
          <a:ln>
            <a:noFill/>
          </a:ln>
        </p:spPr>
      </p:pic>
      <p:sp>
        <p:nvSpPr>
          <p:cNvPr id="4" name="Slide Number Placeholder 3">
            <a:extLst>
              <a:ext uri="{FF2B5EF4-FFF2-40B4-BE49-F238E27FC236}">
                <a16:creationId xmlns:a16="http://schemas.microsoft.com/office/drawing/2014/main" id="{EFAA37B3-45ED-7C40-CF66-98A01C390A4D}"/>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22</a:t>
            </a:fld>
            <a:endParaRPr lang="en-US" noProof="0"/>
          </a:p>
        </p:txBody>
      </p:sp>
      <p:sp>
        <p:nvSpPr>
          <p:cNvPr id="5" name="Footer Placeholder 4">
            <a:extLst>
              <a:ext uri="{FF2B5EF4-FFF2-40B4-BE49-F238E27FC236}">
                <a16:creationId xmlns:a16="http://schemas.microsoft.com/office/drawing/2014/main" id="{9EF0D1D0-7FC4-2B0A-1CE4-6B810605125F}"/>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5B5ED782-CD8E-E161-196C-781A9CD18D17}"/>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spTree>
    <p:extLst>
      <p:ext uri="{BB962C8B-B14F-4D97-AF65-F5344CB8AC3E}">
        <p14:creationId xmlns:p14="http://schemas.microsoft.com/office/powerpoint/2010/main" val="3691685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B62B-45D4-2C07-3F74-C88E76C794C7}"/>
              </a:ext>
            </a:extLst>
          </p:cNvPr>
          <p:cNvSpPr>
            <a:spLocks noGrp="1"/>
          </p:cNvSpPr>
          <p:nvPr>
            <p:ph type="title"/>
          </p:nvPr>
        </p:nvSpPr>
        <p:spPr>
          <a:xfrm>
            <a:off x="1139952" y="512064"/>
            <a:ext cx="9912096" cy="1014984"/>
          </a:xfrm>
        </p:spPr>
        <p:txBody>
          <a:bodyPr anchor="t">
            <a:normAutofit/>
          </a:bodyPr>
          <a:lstStyle/>
          <a:p>
            <a:r>
              <a:rPr lang="en-US"/>
              <a:t>Blockchain Applications</a:t>
            </a:r>
            <a:endParaRPr lang="en-MY" dirty="0"/>
          </a:p>
        </p:txBody>
      </p:sp>
      <p:sp>
        <p:nvSpPr>
          <p:cNvPr id="4" name="Slide Number Placeholder 3">
            <a:extLst>
              <a:ext uri="{FF2B5EF4-FFF2-40B4-BE49-F238E27FC236}">
                <a16:creationId xmlns:a16="http://schemas.microsoft.com/office/drawing/2014/main" id="{6DBC19DA-D554-A3C8-E058-C2679AE51CB6}"/>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23</a:t>
            </a:fld>
            <a:endParaRPr lang="en-US" noProof="0"/>
          </a:p>
        </p:txBody>
      </p:sp>
      <p:sp>
        <p:nvSpPr>
          <p:cNvPr id="5" name="Footer Placeholder 4">
            <a:extLst>
              <a:ext uri="{FF2B5EF4-FFF2-40B4-BE49-F238E27FC236}">
                <a16:creationId xmlns:a16="http://schemas.microsoft.com/office/drawing/2014/main" id="{558786A6-5138-8EB4-4244-83FD99183BC2}"/>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73F29A0B-A4BA-BFB0-AB84-483F46E1E38B}"/>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7">
            <a:extLst>
              <a:ext uri="{FF2B5EF4-FFF2-40B4-BE49-F238E27FC236}">
                <a16:creationId xmlns:a16="http://schemas.microsoft.com/office/drawing/2014/main" id="{DA62DE29-38B5-E820-6569-7EC2268DCE5D}"/>
              </a:ext>
            </a:extLst>
          </p:cNvPr>
          <p:cNvGraphicFramePr>
            <a:graphicFrameLocks noGrp="1"/>
          </p:cNvGraphicFramePr>
          <p:nvPr>
            <p:ph idx="1"/>
            <p:extLst>
              <p:ext uri="{D42A27DB-BD31-4B8C-83A1-F6EECF244321}">
                <p14:modId xmlns:p14="http://schemas.microsoft.com/office/powerpoint/2010/main" val="1413871220"/>
              </p:ext>
            </p:extLst>
          </p:nvPr>
        </p:nvGraphicFramePr>
        <p:xfrm>
          <a:off x="484188" y="1809750"/>
          <a:ext cx="11001375" cy="4160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2141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1AAB310-036B-B003-A182-E748428AEBED}"/>
              </a:ext>
            </a:extLst>
          </p:cNvPr>
          <p:cNvSpPr>
            <a:spLocks noGrp="1"/>
          </p:cNvSpPr>
          <p:nvPr>
            <p:ph type="title"/>
          </p:nvPr>
        </p:nvSpPr>
        <p:spPr>
          <a:xfrm>
            <a:off x="1139952" y="512064"/>
            <a:ext cx="9912096" cy="1014984"/>
          </a:xfrm>
        </p:spPr>
        <p:txBody>
          <a:bodyPr/>
          <a:lstStyle/>
          <a:p>
            <a:r>
              <a:rPr lang="en-US" dirty="0"/>
              <a:t>Attacks on Blockchain</a:t>
            </a:r>
          </a:p>
        </p:txBody>
      </p:sp>
      <p:sp>
        <p:nvSpPr>
          <p:cNvPr id="4" name="Slide Number Placeholder 3">
            <a:extLst>
              <a:ext uri="{FF2B5EF4-FFF2-40B4-BE49-F238E27FC236}">
                <a16:creationId xmlns:a16="http://schemas.microsoft.com/office/drawing/2014/main" id="{23E5D818-1397-B7E4-F1A5-837D7C60E2A0}"/>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24</a:t>
            </a:fld>
            <a:endParaRPr lang="en-US" noProof="0"/>
          </a:p>
        </p:txBody>
      </p:sp>
      <p:sp>
        <p:nvSpPr>
          <p:cNvPr id="5" name="Footer Placeholder 4">
            <a:extLst>
              <a:ext uri="{FF2B5EF4-FFF2-40B4-BE49-F238E27FC236}">
                <a16:creationId xmlns:a16="http://schemas.microsoft.com/office/drawing/2014/main" id="{D7987A42-0D6E-74D4-31E4-2756D481E2F7}"/>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1FE7AAB2-EBDB-0D26-4C7B-FA23E5550FFA}"/>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2">
            <a:extLst>
              <a:ext uri="{FF2B5EF4-FFF2-40B4-BE49-F238E27FC236}">
                <a16:creationId xmlns:a16="http://schemas.microsoft.com/office/drawing/2014/main" id="{0A57B879-6D68-8FB5-2073-BF392804ABB5}"/>
              </a:ext>
            </a:extLst>
          </p:cNvPr>
          <p:cNvGraphicFramePr>
            <a:graphicFrameLocks noGrp="1"/>
          </p:cNvGraphicFramePr>
          <p:nvPr>
            <p:ph idx="1"/>
            <p:extLst>
              <p:ext uri="{D42A27DB-BD31-4B8C-83A1-F6EECF244321}">
                <p14:modId xmlns:p14="http://schemas.microsoft.com/office/powerpoint/2010/main" val="807246816"/>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2786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7FAB0A0-63DD-05AE-B52C-4641927E854C}"/>
              </a:ext>
            </a:extLst>
          </p:cNvPr>
          <p:cNvSpPr>
            <a:spLocks noGrp="1"/>
          </p:cNvSpPr>
          <p:nvPr>
            <p:ph type="title"/>
          </p:nvPr>
        </p:nvSpPr>
        <p:spPr>
          <a:xfrm>
            <a:off x="1139952" y="512064"/>
            <a:ext cx="9912096" cy="1014984"/>
          </a:xfrm>
        </p:spPr>
        <p:txBody>
          <a:bodyPr/>
          <a:lstStyle/>
          <a:p>
            <a:r>
              <a:rPr lang="en-US" sz="4800" dirty="0"/>
              <a:t>Fraudulent Activities on Blockchain</a:t>
            </a:r>
          </a:p>
        </p:txBody>
      </p:sp>
      <p:sp>
        <p:nvSpPr>
          <p:cNvPr id="4" name="Slide Number Placeholder 3">
            <a:extLst>
              <a:ext uri="{FF2B5EF4-FFF2-40B4-BE49-F238E27FC236}">
                <a16:creationId xmlns:a16="http://schemas.microsoft.com/office/drawing/2014/main" id="{2D72A999-6FFD-951B-E67F-D316A62C18F5}"/>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25</a:t>
            </a:fld>
            <a:endParaRPr lang="en-US" noProof="0"/>
          </a:p>
        </p:txBody>
      </p:sp>
      <p:sp>
        <p:nvSpPr>
          <p:cNvPr id="5" name="Footer Placeholder 4">
            <a:extLst>
              <a:ext uri="{FF2B5EF4-FFF2-40B4-BE49-F238E27FC236}">
                <a16:creationId xmlns:a16="http://schemas.microsoft.com/office/drawing/2014/main" id="{86A1ADBF-178A-AEE1-6C4B-3EFBF5027C39}"/>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A4B77E18-3BA0-16BF-72D7-034AFF097D95}"/>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2">
            <a:extLst>
              <a:ext uri="{FF2B5EF4-FFF2-40B4-BE49-F238E27FC236}">
                <a16:creationId xmlns:a16="http://schemas.microsoft.com/office/drawing/2014/main" id="{9AD07BCD-0BDE-8092-6858-EDB656ED5ED6}"/>
              </a:ext>
            </a:extLst>
          </p:cNvPr>
          <p:cNvGraphicFramePr>
            <a:graphicFrameLocks noGrp="1"/>
          </p:cNvGraphicFramePr>
          <p:nvPr>
            <p:ph idx="1"/>
            <p:extLst>
              <p:ext uri="{D42A27DB-BD31-4B8C-83A1-F6EECF244321}">
                <p14:modId xmlns:p14="http://schemas.microsoft.com/office/powerpoint/2010/main" val="812004646"/>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3309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8ADE77-0342-92BF-4840-665D1DD3733C}"/>
              </a:ext>
            </a:extLst>
          </p:cNvPr>
          <p:cNvSpPr>
            <a:spLocks noGrp="1"/>
          </p:cNvSpPr>
          <p:nvPr>
            <p:ph type="title"/>
          </p:nvPr>
        </p:nvSpPr>
        <p:spPr>
          <a:xfrm>
            <a:off x="1389888" y="1719072"/>
            <a:ext cx="5038344" cy="1709928"/>
          </a:xfrm>
        </p:spPr>
        <p:txBody>
          <a:bodyPr anchor="t">
            <a:normAutofit/>
          </a:bodyPr>
          <a:lstStyle/>
          <a:p>
            <a:r>
              <a:rPr lang="en-US" dirty="0"/>
              <a:t>Ethereum</a:t>
            </a:r>
            <a:endParaRPr lang="en-MY" dirty="0"/>
          </a:p>
        </p:txBody>
      </p:sp>
      <p:pic>
        <p:nvPicPr>
          <p:cNvPr id="11" name="Picture Placeholder 10" descr="A lit up ethereum coin&#10;&#10;Description automatically generated">
            <a:extLst>
              <a:ext uri="{FF2B5EF4-FFF2-40B4-BE49-F238E27FC236}">
                <a16:creationId xmlns:a16="http://schemas.microsoft.com/office/drawing/2014/main" id="{FB72D840-1370-C423-A983-A9F1DEF20D45}"/>
              </a:ext>
            </a:extLst>
          </p:cNvPr>
          <p:cNvPicPr>
            <a:picLocks noGrp="1" noChangeAspect="1"/>
          </p:cNvPicPr>
          <p:nvPr>
            <p:ph type="pic" sz="quarter" idx="13"/>
          </p:nvPr>
        </p:nvPicPr>
        <p:blipFill rotWithShape="1">
          <a:blip r:embed="rId2"/>
          <a:srcRect l="28684" r="35106"/>
          <a:stretch/>
        </p:blipFill>
        <p:spPr>
          <a:xfrm>
            <a:off x="8296656" y="10"/>
            <a:ext cx="3895344" cy="6857990"/>
          </a:xfrm>
          <a:noFill/>
        </p:spPr>
      </p:pic>
      <p:sp>
        <p:nvSpPr>
          <p:cNvPr id="16" name="Content Placeholder 3">
            <a:extLst>
              <a:ext uri="{FF2B5EF4-FFF2-40B4-BE49-F238E27FC236}">
                <a16:creationId xmlns:a16="http://schemas.microsoft.com/office/drawing/2014/main" id="{7874D4C4-8F0F-8A09-F05B-BEB1F9E19664}"/>
              </a:ext>
            </a:extLst>
          </p:cNvPr>
          <p:cNvSpPr>
            <a:spLocks noGrp="1"/>
          </p:cNvSpPr>
          <p:nvPr>
            <p:ph idx="1"/>
          </p:nvPr>
        </p:nvSpPr>
        <p:spPr>
          <a:xfrm>
            <a:off x="1389888" y="3054096"/>
            <a:ext cx="5010912" cy="2130552"/>
          </a:xfrm>
        </p:spPr>
        <p:txBody>
          <a:bodyPr/>
          <a:lstStyle/>
          <a:p>
            <a:endParaRPr lang="en-US" dirty="0"/>
          </a:p>
        </p:txBody>
      </p:sp>
      <p:sp>
        <p:nvSpPr>
          <p:cNvPr id="4" name="Slide Number Placeholder 3">
            <a:extLst>
              <a:ext uri="{FF2B5EF4-FFF2-40B4-BE49-F238E27FC236}">
                <a16:creationId xmlns:a16="http://schemas.microsoft.com/office/drawing/2014/main" id="{3110E4E6-BCAC-0DD7-588D-F0E644524C40}"/>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noProof="0" smtClean="0"/>
              <a:pPr>
                <a:spcAft>
                  <a:spcPts val="600"/>
                </a:spcAft>
              </a:pPr>
              <a:t>26</a:t>
            </a:fld>
            <a:endParaRPr lang="en-US" noProof="0"/>
          </a:p>
        </p:txBody>
      </p:sp>
      <p:sp>
        <p:nvSpPr>
          <p:cNvPr id="5" name="Footer Placeholder 4">
            <a:extLst>
              <a:ext uri="{FF2B5EF4-FFF2-40B4-BE49-F238E27FC236}">
                <a16:creationId xmlns:a16="http://schemas.microsoft.com/office/drawing/2014/main" id="{90373971-44FB-8E3E-7CDE-6D7FFECA3D40}"/>
              </a:ext>
            </a:extLst>
          </p:cNvPr>
          <p:cNvSpPr>
            <a:spLocks noGrp="1"/>
          </p:cNvSpPr>
          <p:nvPr>
            <p:ph type="ftr" sz="quarter" idx="4294967295"/>
          </p:nvPr>
        </p:nvSpPr>
        <p:spPr>
          <a:xfrm>
            <a:off x="0" y="6400800"/>
            <a:ext cx="1463675" cy="247650"/>
          </a:xfrm>
        </p:spPr>
        <p:txBody>
          <a:bodyPr/>
          <a:lstStyle/>
          <a:p>
            <a:pPr>
              <a:spcAft>
                <a:spcPts val="600"/>
              </a:spcAft>
            </a:pPr>
            <a:r>
              <a:rPr lang="en-US" noProof="0"/>
              <a:t>Presentation title</a:t>
            </a:r>
          </a:p>
        </p:txBody>
      </p:sp>
      <p:sp>
        <p:nvSpPr>
          <p:cNvPr id="6" name="Date Placeholder 5" hidden="1">
            <a:extLst>
              <a:ext uri="{FF2B5EF4-FFF2-40B4-BE49-F238E27FC236}">
                <a16:creationId xmlns:a16="http://schemas.microsoft.com/office/drawing/2014/main" id="{EE2E97C9-0EB3-4DDF-1104-8BEB6DDFCD8A}"/>
              </a:ext>
            </a:extLst>
          </p:cNvPr>
          <p:cNvSpPr>
            <a:spLocks noGrp="1"/>
          </p:cNvSpPr>
          <p:nvPr>
            <p:ph type="dt" sz="half" idx="4294967295"/>
          </p:nvPr>
        </p:nvSpPr>
        <p:spPr>
          <a:xfrm>
            <a:off x="11552238" y="6400800"/>
            <a:ext cx="639762" cy="247650"/>
          </a:xfrm>
        </p:spPr>
        <p:txBody>
          <a:bodyPr/>
          <a:lstStyle/>
          <a:p>
            <a:pPr>
              <a:spcAft>
                <a:spcPts val="600"/>
              </a:spcAft>
            </a:pPr>
            <a:r>
              <a:rPr lang="en-US" noProof="0"/>
              <a:t>20XX</a:t>
            </a:r>
          </a:p>
        </p:txBody>
      </p:sp>
    </p:spTree>
    <p:extLst>
      <p:ext uri="{BB962C8B-B14F-4D97-AF65-F5344CB8AC3E}">
        <p14:creationId xmlns:p14="http://schemas.microsoft.com/office/powerpoint/2010/main" val="707029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650E725-652E-8F4B-598A-076B17EA6CE4}"/>
              </a:ext>
            </a:extLst>
          </p:cNvPr>
          <p:cNvSpPr>
            <a:spLocks noGrp="1"/>
          </p:cNvSpPr>
          <p:nvPr>
            <p:ph type="title"/>
          </p:nvPr>
        </p:nvSpPr>
        <p:spPr>
          <a:xfrm>
            <a:off x="1139952" y="512064"/>
            <a:ext cx="9912096" cy="1014984"/>
          </a:xfrm>
        </p:spPr>
        <p:txBody>
          <a:bodyPr/>
          <a:lstStyle/>
          <a:p>
            <a:r>
              <a:rPr lang="en-US" dirty="0"/>
              <a:t>Ethereum</a:t>
            </a:r>
          </a:p>
        </p:txBody>
      </p:sp>
      <p:sp>
        <p:nvSpPr>
          <p:cNvPr id="5" name="Slide Number Placeholder 4">
            <a:extLst>
              <a:ext uri="{FF2B5EF4-FFF2-40B4-BE49-F238E27FC236}">
                <a16:creationId xmlns:a16="http://schemas.microsoft.com/office/drawing/2014/main" id="{FACBE322-F30B-8134-DE20-737FE7D0E2F8}"/>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27</a:t>
            </a:fld>
            <a:endParaRPr lang="en-US" noProof="0"/>
          </a:p>
        </p:txBody>
      </p:sp>
      <p:sp>
        <p:nvSpPr>
          <p:cNvPr id="15" name="Footer Placeholder 4">
            <a:extLst>
              <a:ext uri="{FF2B5EF4-FFF2-40B4-BE49-F238E27FC236}">
                <a16:creationId xmlns:a16="http://schemas.microsoft.com/office/drawing/2014/main" id="{0270F7DA-54C3-4FDB-CDEB-D53E0A092FA8}"/>
              </a:ext>
            </a:extLst>
          </p:cNvPr>
          <p:cNvSpPr>
            <a:spLocks noGrp="1"/>
          </p:cNvSpPr>
          <p:nvPr>
            <p:ph type="ftr" sz="quarter" idx="11"/>
          </p:nvPr>
        </p:nvSpPr>
        <p:spPr>
          <a:xfrm>
            <a:off x="5364480" y="6400904"/>
            <a:ext cx="1463040" cy="246888"/>
          </a:xfrm>
        </p:spPr>
        <p:txBody>
          <a:bodyPr/>
          <a:lstStyle/>
          <a:p>
            <a:pPr>
              <a:spcAft>
                <a:spcPts val="600"/>
              </a:spcAft>
            </a:pPr>
            <a:r>
              <a:rPr lang="en-US" noProof="0"/>
              <a:t>Presentation title</a:t>
            </a:r>
          </a:p>
        </p:txBody>
      </p:sp>
      <p:sp>
        <p:nvSpPr>
          <p:cNvPr id="17" name="Date Placeholder 5">
            <a:extLst>
              <a:ext uri="{FF2B5EF4-FFF2-40B4-BE49-F238E27FC236}">
                <a16:creationId xmlns:a16="http://schemas.microsoft.com/office/drawing/2014/main" id="{E1F33EF8-16C8-1259-E517-A8C5874D0C7C}"/>
              </a:ext>
            </a:extLst>
          </p:cNvPr>
          <p:cNvSpPr>
            <a:spLocks noGrp="1"/>
          </p:cNvSpPr>
          <p:nvPr>
            <p:ph type="dt" sz="half" idx="10"/>
          </p:nvPr>
        </p:nvSpPr>
        <p:spPr>
          <a:xfrm>
            <a:off x="10629145" y="6400904"/>
            <a:ext cx="640080" cy="246888"/>
          </a:xfrm>
        </p:spPr>
        <p:txBody>
          <a:bodyPr/>
          <a:lstStyle/>
          <a:p>
            <a:pPr>
              <a:spcAft>
                <a:spcPts val="600"/>
              </a:spcAft>
            </a:pPr>
            <a:r>
              <a:rPr lang="en-US" noProof="0"/>
              <a:t>20XX</a:t>
            </a:r>
          </a:p>
        </p:txBody>
      </p:sp>
      <p:graphicFrame>
        <p:nvGraphicFramePr>
          <p:cNvPr id="9" name="Content Placeholder 6">
            <a:extLst>
              <a:ext uri="{FF2B5EF4-FFF2-40B4-BE49-F238E27FC236}">
                <a16:creationId xmlns:a16="http://schemas.microsoft.com/office/drawing/2014/main" id="{391EDCB7-B3D0-D6B6-081C-024E5EF74F1F}"/>
              </a:ext>
            </a:extLst>
          </p:cNvPr>
          <p:cNvGraphicFramePr>
            <a:graphicFrameLocks noGrp="1"/>
          </p:cNvGraphicFramePr>
          <p:nvPr>
            <p:ph idx="1"/>
            <p:extLst>
              <p:ext uri="{D42A27DB-BD31-4B8C-83A1-F6EECF244321}">
                <p14:modId xmlns:p14="http://schemas.microsoft.com/office/powerpoint/2010/main" val="1837646952"/>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8566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85D33D9-36BD-D1DF-1EE5-083B0A2E8386}"/>
              </a:ext>
            </a:extLst>
          </p:cNvPr>
          <p:cNvSpPr>
            <a:spLocks noGrp="1"/>
          </p:cNvSpPr>
          <p:nvPr>
            <p:ph type="title"/>
          </p:nvPr>
        </p:nvSpPr>
        <p:spPr>
          <a:xfrm>
            <a:off x="1139952" y="512064"/>
            <a:ext cx="9912096" cy="1014984"/>
          </a:xfrm>
        </p:spPr>
        <p:txBody>
          <a:bodyPr/>
          <a:lstStyle/>
          <a:p>
            <a:r>
              <a:rPr lang="en-US" sz="4800" dirty="0"/>
              <a:t>Ethereum Virtual Machine (EVM)</a:t>
            </a:r>
          </a:p>
        </p:txBody>
      </p:sp>
      <p:sp>
        <p:nvSpPr>
          <p:cNvPr id="4" name="Slide Number Placeholder 3">
            <a:extLst>
              <a:ext uri="{FF2B5EF4-FFF2-40B4-BE49-F238E27FC236}">
                <a16:creationId xmlns:a16="http://schemas.microsoft.com/office/drawing/2014/main" id="{E9FEF0FD-8844-79A4-9BCA-B9E46EB4F323}"/>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28</a:t>
            </a:fld>
            <a:endParaRPr lang="en-US" noProof="0"/>
          </a:p>
        </p:txBody>
      </p:sp>
      <p:sp>
        <p:nvSpPr>
          <p:cNvPr id="5" name="Footer Placeholder 4">
            <a:extLst>
              <a:ext uri="{FF2B5EF4-FFF2-40B4-BE49-F238E27FC236}">
                <a16:creationId xmlns:a16="http://schemas.microsoft.com/office/drawing/2014/main" id="{F4310636-DECE-22AE-4B04-F857A9565495}"/>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67F6D616-14FB-F706-2FD2-F50A5DFAD70E}"/>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2">
            <a:extLst>
              <a:ext uri="{FF2B5EF4-FFF2-40B4-BE49-F238E27FC236}">
                <a16:creationId xmlns:a16="http://schemas.microsoft.com/office/drawing/2014/main" id="{FED77533-99E7-08D4-E252-15AACB3ABAE5}"/>
              </a:ext>
            </a:extLst>
          </p:cNvPr>
          <p:cNvGraphicFramePr>
            <a:graphicFrameLocks noGrp="1"/>
          </p:cNvGraphicFramePr>
          <p:nvPr>
            <p:ph idx="1"/>
            <p:extLst>
              <p:ext uri="{D42A27DB-BD31-4B8C-83A1-F6EECF244321}">
                <p14:modId xmlns:p14="http://schemas.microsoft.com/office/powerpoint/2010/main" val="3169292642"/>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0510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8B3E-CD6A-0D55-F5BF-F9C771F4B0D8}"/>
              </a:ext>
            </a:extLst>
          </p:cNvPr>
          <p:cNvSpPr>
            <a:spLocks noGrp="1"/>
          </p:cNvSpPr>
          <p:nvPr>
            <p:ph type="title"/>
          </p:nvPr>
        </p:nvSpPr>
        <p:spPr>
          <a:xfrm>
            <a:off x="1139952" y="512064"/>
            <a:ext cx="9912096" cy="1014984"/>
          </a:xfrm>
        </p:spPr>
        <p:txBody>
          <a:bodyPr anchor="t">
            <a:normAutofit/>
          </a:bodyPr>
          <a:lstStyle/>
          <a:p>
            <a:r>
              <a:rPr lang="en-US" dirty="0"/>
              <a:t>Gas &amp; Transactions</a:t>
            </a:r>
            <a:endParaRPr lang="en-MY" dirty="0"/>
          </a:p>
        </p:txBody>
      </p:sp>
      <p:sp>
        <p:nvSpPr>
          <p:cNvPr id="4" name="Slide Number Placeholder 3">
            <a:extLst>
              <a:ext uri="{FF2B5EF4-FFF2-40B4-BE49-F238E27FC236}">
                <a16:creationId xmlns:a16="http://schemas.microsoft.com/office/drawing/2014/main" id="{F2F93210-D418-FEF0-589A-949F0112EDA1}"/>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29</a:t>
            </a:fld>
            <a:endParaRPr lang="en-US" noProof="0"/>
          </a:p>
        </p:txBody>
      </p:sp>
      <p:sp>
        <p:nvSpPr>
          <p:cNvPr id="5" name="Footer Placeholder 4">
            <a:extLst>
              <a:ext uri="{FF2B5EF4-FFF2-40B4-BE49-F238E27FC236}">
                <a16:creationId xmlns:a16="http://schemas.microsoft.com/office/drawing/2014/main" id="{48FBD730-317D-0D34-3EB3-2CC9B372E249}"/>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307A2402-8F85-3327-8A9A-AAA10FFF16BA}"/>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2">
            <a:extLst>
              <a:ext uri="{FF2B5EF4-FFF2-40B4-BE49-F238E27FC236}">
                <a16:creationId xmlns:a16="http://schemas.microsoft.com/office/drawing/2014/main" id="{0DB008DA-998A-4EAF-16C8-D93C67DDD01E}"/>
              </a:ext>
            </a:extLst>
          </p:cNvPr>
          <p:cNvGraphicFramePr>
            <a:graphicFrameLocks noGrp="1"/>
          </p:cNvGraphicFramePr>
          <p:nvPr>
            <p:ph idx="1"/>
            <p:extLst>
              <p:ext uri="{D42A27DB-BD31-4B8C-83A1-F6EECF244321}">
                <p14:modId xmlns:p14="http://schemas.microsoft.com/office/powerpoint/2010/main" val="1879013159"/>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8174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a:lstStyle/>
          <a:p>
            <a:r>
              <a:rPr lang="en-US" dirty="0"/>
              <a:t>Blockchain is acknowledged as a groundbreaking method for transaction execution.</a:t>
            </a:r>
          </a:p>
          <a:p>
            <a:r>
              <a:rPr lang="en-US" dirty="0"/>
              <a:t>Originating from a white paper by Satoshi in 2008, it introduced a decentralized peer-to-peer electronic cash system.</a:t>
            </a:r>
          </a:p>
          <a:p>
            <a:r>
              <a:rPr lang="en-US" dirty="0"/>
              <a:t>Blockchain technology extends beyond transactions to various applications based on specific requirements.</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Tree>
    <p:extLst>
      <p:ext uri="{BB962C8B-B14F-4D97-AF65-F5344CB8AC3E}">
        <p14:creationId xmlns:p14="http://schemas.microsoft.com/office/powerpoint/2010/main" val="378000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7AA2E-494E-FB47-B1C5-98BDD833EC36}"/>
              </a:ext>
            </a:extLst>
          </p:cNvPr>
          <p:cNvSpPr>
            <a:spLocks noGrp="1"/>
          </p:cNvSpPr>
          <p:nvPr>
            <p:ph type="title"/>
          </p:nvPr>
        </p:nvSpPr>
        <p:spPr/>
        <p:txBody>
          <a:bodyPr/>
          <a:lstStyle/>
          <a:p>
            <a:r>
              <a:rPr lang="en-US" dirty="0"/>
              <a:t>Ecosystem</a:t>
            </a:r>
            <a:endParaRPr lang="en-MY" dirty="0"/>
          </a:p>
        </p:txBody>
      </p:sp>
      <p:graphicFrame>
        <p:nvGraphicFramePr>
          <p:cNvPr id="7" name="Content Placeholder 6">
            <a:extLst>
              <a:ext uri="{FF2B5EF4-FFF2-40B4-BE49-F238E27FC236}">
                <a16:creationId xmlns:a16="http://schemas.microsoft.com/office/drawing/2014/main" id="{197F8584-6E08-124D-05ED-18317A4D4AA4}"/>
              </a:ext>
            </a:extLst>
          </p:cNvPr>
          <p:cNvGraphicFramePr>
            <a:graphicFrameLocks noGrp="1"/>
          </p:cNvGraphicFramePr>
          <p:nvPr>
            <p:ph idx="1"/>
            <p:extLst>
              <p:ext uri="{D42A27DB-BD31-4B8C-83A1-F6EECF244321}">
                <p14:modId xmlns:p14="http://schemas.microsoft.com/office/powerpoint/2010/main" val="3396365133"/>
              </p:ext>
            </p:extLst>
          </p:nvPr>
        </p:nvGraphicFramePr>
        <p:xfrm>
          <a:off x="484188" y="1809750"/>
          <a:ext cx="11001375" cy="4160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6B2E240-176E-2438-A3E8-421BB9E67585}"/>
              </a:ext>
            </a:extLst>
          </p:cNvPr>
          <p:cNvSpPr>
            <a:spLocks noGrp="1"/>
          </p:cNvSpPr>
          <p:nvPr>
            <p:ph type="sldNum" sz="quarter" idx="12"/>
          </p:nvPr>
        </p:nvSpPr>
        <p:spPr/>
        <p:txBody>
          <a:bodyPr/>
          <a:lstStyle/>
          <a:p>
            <a:fld id="{8D0AFDD5-844D-364D-8AEC-50CF4D36D55D}" type="slidenum">
              <a:rPr lang="en-US" noProof="0" smtClean="0"/>
              <a:t>30</a:t>
            </a:fld>
            <a:endParaRPr lang="en-US" noProof="0"/>
          </a:p>
        </p:txBody>
      </p:sp>
      <p:sp>
        <p:nvSpPr>
          <p:cNvPr id="5" name="Footer Placeholder 4">
            <a:extLst>
              <a:ext uri="{FF2B5EF4-FFF2-40B4-BE49-F238E27FC236}">
                <a16:creationId xmlns:a16="http://schemas.microsoft.com/office/drawing/2014/main" id="{4088001D-4220-9D4D-C13B-6020228371F0}"/>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05942BCF-F9B3-C55B-A47F-B98E392302C3}"/>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226784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2FC3-0BCD-BCFF-D538-99852A3618C4}"/>
              </a:ext>
            </a:extLst>
          </p:cNvPr>
          <p:cNvSpPr>
            <a:spLocks noGrp="1"/>
          </p:cNvSpPr>
          <p:nvPr>
            <p:ph type="title"/>
          </p:nvPr>
        </p:nvSpPr>
        <p:spPr/>
        <p:txBody>
          <a:bodyPr/>
          <a:lstStyle/>
          <a:p>
            <a:r>
              <a:rPr lang="en-US" dirty="0"/>
              <a:t>Ethereum Account Type</a:t>
            </a:r>
            <a:endParaRPr lang="en-MY" dirty="0"/>
          </a:p>
        </p:txBody>
      </p:sp>
      <p:sp>
        <p:nvSpPr>
          <p:cNvPr id="3" name="Content Placeholder 2">
            <a:extLst>
              <a:ext uri="{FF2B5EF4-FFF2-40B4-BE49-F238E27FC236}">
                <a16:creationId xmlns:a16="http://schemas.microsoft.com/office/drawing/2014/main" id="{E72D2D3F-B6FC-9C03-8575-370BF02C6F77}"/>
              </a:ext>
            </a:extLst>
          </p:cNvPr>
          <p:cNvSpPr>
            <a:spLocks noGrp="1"/>
          </p:cNvSpPr>
          <p:nvPr>
            <p:ph idx="1"/>
          </p:nvPr>
        </p:nvSpPr>
        <p:spPr/>
        <p:txBody>
          <a:bodyPr/>
          <a:lstStyle/>
          <a:p>
            <a:pPr marL="285750" indent="-285750">
              <a:buFont typeface="+mj-lt"/>
              <a:buAutoNum type="arabicPeriod"/>
            </a:pPr>
            <a:r>
              <a:rPr lang="en-US" sz="1800" dirty="0"/>
              <a:t>Ethereum accounts are classified into two main types:</a:t>
            </a:r>
          </a:p>
          <a:p>
            <a:pPr>
              <a:buFont typeface="+mj-lt"/>
              <a:buAutoNum type="arabicPeriod"/>
            </a:pPr>
            <a:r>
              <a:rPr lang="en-US" sz="1600" b="1" dirty="0"/>
              <a:t>Externally Owned Accounts (EOA):</a:t>
            </a:r>
            <a:endParaRPr lang="en-US" sz="1600" dirty="0"/>
          </a:p>
          <a:p>
            <a:pPr marL="742950" lvl="1" indent="-285750">
              <a:buFont typeface="+mj-lt"/>
              <a:buAutoNum type="arabicPeriod"/>
            </a:pPr>
            <a:r>
              <a:rPr lang="en-US" sz="1400" dirty="0"/>
              <a:t>EOAs are controlled by private keys and operated by individuals.</a:t>
            </a:r>
          </a:p>
          <a:p>
            <a:pPr marL="742950" lvl="1" indent="-285750">
              <a:buFont typeface="+mj-lt"/>
              <a:buAutoNum type="arabicPeriod"/>
            </a:pPr>
            <a:r>
              <a:rPr lang="en-US" sz="1400" dirty="0"/>
              <a:t>They are used for initiating transactions, deploying smart contracts, and interacting with decentralized applications.</a:t>
            </a:r>
          </a:p>
          <a:p>
            <a:pPr marL="742950" lvl="1" indent="-285750">
              <a:buFont typeface="+mj-lt"/>
              <a:buAutoNum type="arabicPeriod"/>
            </a:pPr>
            <a:r>
              <a:rPr lang="en-US" sz="1400" dirty="0"/>
              <a:t>The control of an EOA lies entirely with the private key holder, ensuring a high level of personal control and security.</a:t>
            </a:r>
          </a:p>
          <a:p>
            <a:pPr>
              <a:buFont typeface="+mj-lt"/>
              <a:buAutoNum type="arabicPeriod"/>
            </a:pPr>
            <a:r>
              <a:rPr lang="en-US" sz="1600" b="1" dirty="0"/>
              <a:t>Contract Accounts (CA):</a:t>
            </a:r>
            <a:endParaRPr lang="en-US" sz="1600" dirty="0"/>
          </a:p>
          <a:p>
            <a:pPr marL="742950" lvl="1" indent="-285750">
              <a:buFont typeface="+mj-lt"/>
              <a:buAutoNum type="arabicPeriod"/>
            </a:pPr>
            <a:r>
              <a:rPr lang="en-US" sz="1400" dirty="0"/>
              <a:t>Contract Accounts are controlled by their code rather than a private key.</a:t>
            </a:r>
          </a:p>
          <a:p>
            <a:pPr marL="742950" lvl="1" indent="-285750">
              <a:buFont typeface="+mj-lt"/>
              <a:buAutoNum type="arabicPeriod"/>
            </a:pPr>
            <a:r>
              <a:rPr lang="en-US" sz="1400" dirty="0"/>
              <a:t>They are responsible for executing smart contracts and managing their state.</a:t>
            </a:r>
          </a:p>
          <a:p>
            <a:pPr marL="742950" lvl="1" indent="-285750">
              <a:buFont typeface="+mj-lt"/>
              <a:buAutoNum type="arabicPeriod"/>
            </a:pPr>
            <a:r>
              <a:rPr lang="en-US" sz="1400" dirty="0"/>
              <a:t>Contract Accounts are created when a smart contract is deployed on the Ethereum network.</a:t>
            </a:r>
          </a:p>
          <a:p>
            <a:pPr marL="742950" lvl="1" indent="-285750">
              <a:buFont typeface="+mj-lt"/>
              <a:buAutoNum type="arabicPeriod"/>
            </a:pPr>
            <a:r>
              <a:rPr lang="en-US" sz="1400" dirty="0"/>
              <a:t>The code within Contract Accounts defines rules, stores data, and interacts with other smart contracts and EOAs.</a:t>
            </a:r>
          </a:p>
          <a:p>
            <a:pPr>
              <a:buFont typeface="+mj-lt"/>
              <a:buAutoNum type="arabicPeriod"/>
            </a:pPr>
            <a:r>
              <a:rPr lang="en-US" sz="1600" b="1" dirty="0"/>
              <a:t>Distinct Roles:</a:t>
            </a:r>
            <a:endParaRPr lang="en-US" sz="1600" dirty="0"/>
          </a:p>
          <a:p>
            <a:pPr marL="742950" lvl="1" indent="-285750">
              <a:buFont typeface="+mj-lt"/>
              <a:buAutoNum type="arabicPeriod"/>
            </a:pPr>
            <a:r>
              <a:rPr lang="en-US" sz="1400" dirty="0"/>
              <a:t>EOAs serve as conduits for human interaction, while Contract Accounts facilitate the execution of automated processes and smart contracts.</a:t>
            </a:r>
          </a:p>
          <a:p>
            <a:pPr marL="742950" lvl="1" indent="-285750">
              <a:buFont typeface="+mj-lt"/>
              <a:buAutoNum type="arabicPeriod"/>
            </a:pPr>
            <a:r>
              <a:rPr lang="en-US" sz="1400" dirty="0"/>
              <a:t>Both account types contribute to the programmable nature of the Ethereum blockchain, enabling a wide range of decentralized applications and financial instruments.</a:t>
            </a:r>
          </a:p>
          <a:p>
            <a:endParaRPr lang="en-MY" sz="1600" dirty="0"/>
          </a:p>
        </p:txBody>
      </p:sp>
      <p:sp>
        <p:nvSpPr>
          <p:cNvPr id="4" name="Slide Number Placeholder 3">
            <a:extLst>
              <a:ext uri="{FF2B5EF4-FFF2-40B4-BE49-F238E27FC236}">
                <a16:creationId xmlns:a16="http://schemas.microsoft.com/office/drawing/2014/main" id="{D08F40AF-D719-DF60-1BF7-71FB26F2BBDD}"/>
              </a:ext>
            </a:extLst>
          </p:cNvPr>
          <p:cNvSpPr>
            <a:spLocks noGrp="1"/>
          </p:cNvSpPr>
          <p:nvPr>
            <p:ph type="sldNum" sz="quarter" idx="12"/>
          </p:nvPr>
        </p:nvSpPr>
        <p:spPr/>
        <p:txBody>
          <a:bodyPr/>
          <a:lstStyle/>
          <a:p>
            <a:fld id="{8D0AFDD5-844D-364D-8AEC-50CF4D36D55D}" type="slidenum">
              <a:rPr lang="en-US" noProof="0" smtClean="0"/>
              <a:t>31</a:t>
            </a:fld>
            <a:endParaRPr lang="en-US" noProof="0" dirty="0"/>
          </a:p>
        </p:txBody>
      </p:sp>
      <p:sp>
        <p:nvSpPr>
          <p:cNvPr id="5" name="Footer Placeholder 4">
            <a:extLst>
              <a:ext uri="{FF2B5EF4-FFF2-40B4-BE49-F238E27FC236}">
                <a16:creationId xmlns:a16="http://schemas.microsoft.com/office/drawing/2014/main" id="{BC52C22E-E010-6112-97DD-6A92127AC07A}"/>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CEFF9875-064C-E06D-D90B-2017AAC41DA8}"/>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372963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A6A41-1312-F303-B96F-BF2CF5AB0F3F}"/>
              </a:ext>
            </a:extLst>
          </p:cNvPr>
          <p:cNvSpPr>
            <a:spLocks noGrp="1"/>
          </p:cNvSpPr>
          <p:nvPr>
            <p:ph type="title"/>
          </p:nvPr>
        </p:nvSpPr>
        <p:spPr/>
        <p:txBody>
          <a:bodyPr/>
          <a:lstStyle/>
          <a:p>
            <a:r>
              <a:rPr lang="en-US" dirty="0"/>
              <a:t>Ethereum Token Types</a:t>
            </a:r>
            <a:endParaRPr lang="en-MY" dirty="0"/>
          </a:p>
        </p:txBody>
      </p:sp>
      <p:sp>
        <p:nvSpPr>
          <p:cNvPr id="3" name="Content Placeholder 2">
            <a:extLst>
              <a:ext uri="{FF2B5EF4-FFF2-40B4-BE49-F238E27FC236}">
                <a16:creationId xmlns:a16="http://schemas.microsoft.com/office/drawing/2014/main" id="{6331B39C-1DFD-2FE1-CDBD-CEBCE1830453}"/>
              </a:ext>
            </a:extLst>
          </p:cNvPr>
          <p:cNvSpPr>
            <a:spLocks noGrp="1"/>
          </p:cNvSpPr>
          <p:nvPr>
            <p:ph idx="1"/>
          </p:nvPr>
        </p:nvSpPr>
        <p:spPr/>
        <p:txBody>
          <a:bodyPr/>
          <a:lstStyle/>
          <a:p>
            <a:pPr>
              <a:buFont typeface="+mj-lt"/>
              <a:buAutoNum type="arabicPeriod"/>
            </a:pPr>
            <a:r>
              <a:rPr lang="en-US" sz="1100" dirty="0"/>
              <a:t>Ethereum tokens come in different types, each serving specific purposes within the ecosystem.</a:t>
            </a:r>
          </a:p>
          <a:p>
            <a:pPr>
              <a:buFont typeface="+mj-lt"/>
              <a:buAutoNum type="arabicPeriod"/>
            </a:pPr>
            <a:r>
              <a:rPr lang="en-US" sz="1200" b="1" dirty="0"/>
              <a:t>Utility Tokens:</a:t>
            </a:r>
            <a:endParaRPr lang="en-US" sz="1200" dirty="0"/>
          </a:p>
          <a:p>
            <a:pPr marL="742950" lvl="1" indent="-285750">
              <a:buFont typeface="+mj-lt"/>
              <a:buAutoNum type="arabicPeriod"/>
            </a:pPr>
            <a:r>
              <a:rPr lang="en-US" sz="1100" dirty="0"/>
              <a:t>Utility tokens provide access to products or services within a particular platform.</a:t>
            </a:r>
          </a:p>
          <a:p>
            <a:pPr marL="742950" lvl="1" indent="-285750">
              <a:buFont typeface="+mj-lt"/>
              <a:buAutoNum type="arabicPeriod"/>
            </a:pPr>
            <a:r>
              <a:rPr lang="en-US" sz="1100" dirty="0"/>
              <a:t>They facilitate transactions and interactions within decentralized applications (</a:t>
            </a:r>
            <a:r>
              <a:rPr lang="en-US" sz="1100" dirty="0" err="1"/>
              <a:t>DApps</a:t>
            </a:r>
            <a:r>
              <a:rPr lang="en-US" sz="1100" dirty="0"/>
              <a:t>).</a:t>
            </a:r>
          </a:p>
          <a:p>
            <a:pPr marL="742950" lvl="1" indent="-285750">
              <a:buFont typeface="+mj-lt"/>
              <a:buAutoNum type="arabicPeriod"/>
            </a:pPr>
            <a:r>
              <a:rPr lang="en-US" sz="1100" dirty="0"/>
              <a:t>Utility tokens hold intrinsic value within the ecosystem and are used for accessing premium features, paying for services, or participating in governance mechanisms of </a:t>
            </a:r>
            <a:r>
              <a:rPr lang="en-US" sz="1100" dirty="0" err="1"/>
              <a:t>DApps</a:t>
            </a:r>
            <a:r>
              <a:rPr lang="en-US" sz="1100" dirty="0"/>
              <a:t>.</a:t>
            </a:r>
          </a:p>
          <a:p>
            <a:pPr>
              <a:buFont typeface="+mj-lt"/>
              <a:buAutoNum type="arabicPeriod"/>
            </a:pPr>
            <a:r>
              <a:rPr lang="en-US" sz="1200" b="1" dirty="0"/>
              <a:t>Security Tokens:</a:t>
            </a:r>
            <a:endParaRPr lang="en-US" sz="1200" dirty="0"/>
          </a:p>
          <a:p>
            <a:pPr marL="742950" lvl="1" indent="-285750">
              <a:buFont typeface="+mj-lt"/>
              <a:buAutoNum type="arabicPeriod"/>
            </a:pPr>
            <a:r>
              <a:rPr lang="en-US" sz="1100" dirty="0"/>
              <a:t>Security tokens represent ownership of real-world assets, such as equity in a company or debt.</a:t>
            </a:r>
          </a:p>
          <a:p>
            <a:pPr marL="742950" lvl="1" indent="-285750">
              <a:buFont typeface="+mj-lt"/>
              <a:buAutoNum type="arabicPeriod"/>
            </a:pPr>
            <a:r>
              <a:rPr lang="en-US" sz="1100" dirty="0"/>
              <a:t>They are subject to regulations and legal compliance and offer investors financial interests or dividends.</a:t>
            </a:r>
          </a:p>
          <a:p>
            <a:pPr marL="742950" lvl="1" indent="-285750">
              <a:buFont typeface="+mj-lt"/>
              <a:buAutoNum type="arabicPeriod"/>
            </a:pPr>
            <a:r>
              <a:rPr lang="en-US" sz="1100" dirty="0"/>
              <a:t>Smart contracts govern security tokens to ensure regulatory compliance and enable automated distribution of dividends or other financial instruments.</a:t>
            </a:r>
          </a:p>
          <a:p>
            <a:pPr>
              <a:buFont typeface="+mj-lt"/>
              <a:buAutoNum type="arabicPeriod"/>
            </a:pPr>
            <a:r>
              <a:rPr lang="en-US" sz="1200" b="1" dirty="0"/>
              <a:t>Non-Fungible Tokens (NFTs):</a:t>
            </a:r>
            <a:endParaRPr lang="en-US" sz="1200" dirty="0"/>
          </a:p>
          <a:p>
            <a:pPr marL="742950" lvl="1" indent="-285750">
              <a:buFont typeface="+mj-lt"/>
              <a:buAutoNum type="arabicPeriod"/>
            </a:pPr>
            <a:r>
              <a:rPr lang="en-US" sz="1100" dirty="0"/>
              <a:t>NFTs are unique digital assets that represent ownership or proof of authenticity of a specific item or piece of content.</a:t>
            </a:r>
          </a:p>
          <a:p>
            <a:pPr marL="742950" lvl="1" indent="-285750">
              <a:buFont typeface="+mj-lt"/>
              <a:buAutoNum type="arabicPeriod"/>
            </a:pPr>
            <a:r>
              <a:rPr lang="en-US" sz="1100" dirty="0"/>
              <a:t>They are indivisible and not interchangeable, making each NFT distinct and irreplaceable.</a:t>
            </a:r>
          </a:p>
          <a:p>
            <a:pPr marL="742950" lvl="1" indent="-285750">
              <a:buFont typeface="+mj-lt"/>
              <a:buAutoNum type="arabicPeriod"/>
            </a:pPr>
            <a:r>
              <a:rPr lang="en-US" sz="1100" dirty="0"/>
              <a:t>NFTs have applications in digital art, collectibles, virtual real estate, and in-game assets within the Ethereum ecosystem.</a:t>
            </a:r>
          </a:p>
          <a:p>
            <a:pPr>
              <a:buFont typeface="+mj-lt"/>
              <a:buAutoNum type="arabicPeriod"/>
            </a:pPr>
            <a:r>
              <a:rPr lang="en-US" sz="1200" b="1" dirty="0"/>
              <a:t>ERC-20 Tokens:</a:t>
            </a:r>
            <a:endParaRPr lang="en-US" sz="1200" dirty="0"/>
          </a:p>
          <a:p>
            <a:pPr marL="742950" lvl="1" indent="-285750">
              <a:buFont typeface="+mj-lt"/>
              <a:buAutoNum type="arabicPeriod"/>
            </a:pPr>
            <a:r>
              <a:rPr lang="en-US" sz="1100" dirty="0"/>
              <a:t>ERC-20 is a standard for fungible tokens on the Ethereum network.</a:t>
            </a:r>
          </a:p>
          <a:p>
            <a:pPr marL="742950" lvl="1" indent="-285750">
              <a:buFont typeface="+mj-lt"/>
              <a:buAutoNum type="arabicPeriod"/>
            </a:pPr>
            <a:r>
              <a:rPr lang="en-US" sz="1100" dirty="0"/>
              <a:t>These tokens are interchangeable and can be subdivided into smaller units.</a:t>
            </a:r>
          </a:p>
          <a:p>
            <a:pPr marL="742950" lvl="1" indent="-285750">
              <a:buFont typeface="+mj-lt"/>
              <a:buAutoNum type="arabicPeriod"/>
            </a:pPr>
            <a:r>
              <a:rPr lang="en-US" sz="1100" dirty="0"/>
              <a:t>ERC-20 tokens serve as the foundation for initial coin offerings, crowdfunding campaigns, and the creation of tokenized assets.</a:t>
            </a:r>
          </a:p>
          <a:p>
            <a:pPr marL="742950" lvl="1" indent="-285750">
              <a:buFont typeface="+mj-lt"/>
              <a:buAutoNum type="arabicPeriod"/>
            </a:pPr>
            <a:r>
              <a:rPr lang="en-US" sz="1100" dirty="0"/>
              <a:t>They adhere to predefined functions, ensuring interoperability and compatibility with Ethereum-based services and </a:t>
            </a:r>
            <a:r>
              <a:rPr lang="en-US" sz="1100" dirty="0" err="1"/>
              <a:t>DApps</a:t>
            </a:r>
            <a:r>
              <a:rPr lang="en-US" sz="1100" dirty="0"/>
              <a:t>.</a:t>
            </a:r>
          </a:p>
          <a:p>
            <a:endParaRPr lang="en-MY" sz="1200" dirty="0"/>
          </a:p>
        </p:txBody>
      </p:sp>
      <p:sp>
        <p:nvSpPr>
          <p:cNvPr id="4" name="Slide Number Placeholder 3">
            <a:extLst>
              <a:ext uri="{FF2B5EF4-FFF2-40B4-BE49-F238E27FC236}">
                <a16:creationId xmlns:a16="http://schemas.microsoft.com/office/drawing/2014/main" id="{7CCC4D85-33DA-C120-D193-CD57A016028D}"/>
              </a:ext>
            </a:extLst>
          </p:cNvPr>
          <p:cNvSpPr>
            <a:spLocks noGrp="1"/>
          </p:cNvSpPr>
          <p:nvPr>
            <p:ph type="sldNum" sz="quarter" idx="12"/>
          </p:nvPr>
        </p:nvSpPr>
        <p:spPr/>
        <p:txBody>
          <a:bodyPr/>
          <a:lstStyle/>
          <a:p>
            <a:fld id="{8D0AFDD5-844D-364D-8AEC-50CF4D36D55D}" type="slidenum">
              <a:rPr lang="en-US" noProof="0" smtClean="0"/>
              <a:t>32</a:t>
            </a:fld>
            <a:endParaRPr lang="en-US" noProof="0"/>
          </a:p>
        </p:txBody>
      </p:sp>
      <p:sp>
        <p:nvSpPr>
          <p:cNvPr id="5" name="Footer Placeholder 4">
            <a:extLst>
              <a:ext uri="{FF2B5EF4-FFF2-40B4-BE49-F238E27FC236}">
                <a16:creationId xmlns:a16="http://schemas.microsoft.com/office/drawing/2014/main" id="{2421E08F-DCE6-3493-7A13-50AA19E75DE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D7D3610-D0DD-50C8-A39F-BBB9E0E86E81}"/>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44689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ADEAB9-5B1D-DAF4-5AEA-028086131473}"/>
              </a:ext>
            </a:extLst>
          </p:cNvPr>
          <p:cNvSpPr>
            <a:spLocks noGrp="1"/>
          </p:cNvSpPr>
          <p:nvPr>
            <p:ph type="title"/>
          </p:nvPr>
        </p:nvSpPr>
        <p:spPr>
          <a:xfrm>
            <a:off x="1389888" y="1719072"/>
            <a:ext cx="5038344" cy="1709928"/>
          </a:xfrm>
        </p:spPr>
        <p:txBody>
          <a:bodyPr anchor="t">
            <a:normAutofit/>
          </a:bodyPr>
          <a:lstStyle/>
          <a:p>
            <a:r>
              <a:rPr lang="en-US" sz="5600"/>
              <a:t>Main Research</a:t>
            </a:r>
            <a:endParaRPr lang="en-MY" sz="5600"/>
          </a:p>
        </p:txBody>
      </p:sp>
      <p:pic>
        <p:nvPicPr>
          <p:cNvPr id="11" name="Video 10" descr="Person In A Lab">
            <a:extLst>
              <a:ext uri="{FF2B5EF4-FFF2-40B4-BE49-F238E27FC236}">
                <a16:creationId xmlns:a16="http://schemas.microsoft.com/office/drawing/2014/main" id="{7CC298BB-84C2-86BF-0AF8-B797CA7A5EF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7825" r="30134" b="-1"/>
          <a:stretch/>
        </p:blipFill>
        <p:spPr>
          <a:xfrm>
            <a:off x="8296656" y="10"/>
            <a:ext cx="3895344" cy="6857990"/>
          </a:xfrm>
          <a:prstGeom prst="rect">
            <a:avLst/>
          </a:prstGeom>
          <a:noFill/>
        </p:spPr>
      </p:pic>
      <p:sp>
        <p:nvSpPr>
          <p:cNvPr id="15" name="Content Placeholder 3">
            <a:extLst>
              <a:ext uri="{FF2B5EF4-FFF2-40B4-BE49-F238E27FC236}">
                <a16:creationId xmlns:a16="http://schemas.microsoft.com/office/drawing/2014/main" id="{C798C8BE-9451-BB69-C51E-C0D8D4FED67C}"/>
              </a:ext>
            </a:extLst>
          </p:cNvPr>
          <p:cNvSpPr>
            <a:spLocks noGrp="1"/>
          </p:cNvSpPr>
          <p:nvPr>
            <p:ph idx="1"/>
          </p:nvPr>
        </p:nvSpPr>
        <p:spPr>
          <a:xfrm>
            <a:off x="1389888" y="3054096"/>
            <a:ext cx="5010912" cy="2130552"/>
          </a:xfrm>
        </p:spPr>
        <p:txBody>
          <a:bodyPr/>
          <a:lstStyle/>
          <a:p>
            <a:endParaRPr lang="en-US"/>
          </a:p>
        </p:txBody>
      </p:sp>
      <p:sp>
        <p:nvSpPr>
          <p:cNvPr id="4" name="Slide Number Placeholder 3">
            <a:extLst>
              <a:ext uri="{FF2B5EF4-FFF2-40B4-BE49-F238E27FC236}">
                <a16:creationId xmlns:a16="http://schemas.microsoft.com/office/drawing/2014/main" id="{72132727-50B9-9C30-D81A-BFD2258EFBB9}"/>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noProof="0" smtClean="0"/>
              <a:pPr>
                <a:spcAft>
                  <a:spcPts val="600"/>
                </a:spcAft>
              </a:pPr>
              <a:t>33</a:t>
            </a:fld>
            <a:endParaRPr lang="en-US" noProof="0"/>
          </a:p>
        </p:txBody>
      </p:sp>
      <p:sp>
        <p:nvSpPr>
          <p:cNvPr id="5" name="Footer Placeholder 4">
            <a:extLst>
              <a:ext uri="{FF2B5EF4-FFF2-40B4-BE49-F238E27FC236}">
                <a16:creationId xmlns:a16="http://schemas.microsoft.com/office/drawing/2014/main" id="{AE633AA6-A26A-4D60-CF66-71A4D8189981}"/>
              </a:ext>
            </a:extLst>
          </p:cNvPr>
          <p:cNvSpPr>
            <a:spLocks noGrp="1"/>
          </p:cNvSpPr>
          <p:nvPr>
            <p:ph type="ftr" sz="quarter" idx="4294967295"/>
          </p:nvPr>
        </p:nvSpPr>
        <p:spPr>
          <a:xfrm>
            <a:off x="0" y="6400800"/>
            <a:ext cx="1463675" cy="247650"/>
          </a:xfrm>
        </p:spPr>
        <p:txBody>
          <a:bodyPr/>
          <a:lstStyle/>
          <a:p>
            <a:pPr>
              <a:spcAft>
                <a:spcPts val="600"/>
              </a:spcAft>
            </a:pPr>
            <a:r>
              <a:rPr lang="en-US" noProof="0"/>
              <a:t>Presentation title</a:t>
            </a:r>
          </a:p>
        </p:txBody>
      </p:sp>
      <p:sp>
        <p:nvSpPr>
          <p:cNvPr id="6" name="Date Placeholder 5" hidden="1">
            <a:extLst>
              <a:ext uri="{FF2B5EF4-FFF2-40B4-BE49-F238E27FC236}">
                <a16:creationId xmlns:a16="http://schemas.microsoft.com/office/drawing/2014/main" id="{FFAE87F7-92C8-E56D-E50E-3A09AD7DA017}"/>
              </a:ext>
            </a:extLst>
          </p:cNvPr>
          <p:cNvSpPr>
            <a:spLocks noGrp="1"/>
          </p:cNvSpPr>
          <p:nvPr>
            <p:ph type="dt" sz="half" idx="4294967295"/>
          </p:nvPr>
        </p:nvSpPr>
        <p:spPr>
          <a:xfrm>
            <a:off x="11552238" y="6400800"/>
            <a:ext cx="639762" cy="247650"/>
          </a:xfrm>
        </p:spPr>
        <p:txBody>
          <a:bodyPr/>
          <a:lstStyle/>
          <a:p>
            <a:pPr>
              <a:spcAft>
                <a:spcPts val="600"/>
              </a:spcAft>
            </a:pPr>
            <a:r>
              <a:rPr lang="en-US" noProof="0"/>
              <a:t>20XX</a:t>
            </a:r>
          </a:p>
        </p:txBody>
      </p:sp>
    </p:spTree>
    <p:extLst>
      <p:ext uri="{BB962C8B-B14F-4D97-AF65-F5344CB8AC3E}">
        <p14:creationId xmlns:p14="http://schemas.microsoft.com/office/powerpoint/2010/main" val="231067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82CA-CECF-E651-CB94-B92552D67FF3}"/>
              </a:ext>
            </a:extLst>
          </p:cNvPr>
          <p:cNvSpPr>
            <a:spLocks noGrp="1"/>
          </p:cNvSpPr>
          <p:nvPr>
            <p:ph type="title"/>
          </p:nvPr>
        </p:nvSpPr>
        <p:spPr/>
        <p:txBody>
          <a:bodyPr/>
          <a:lstStyle/>
          <a:p>
            <a:r>
              <a:rPr lang="en-MY" sz="4800" dirty="0"/>
              <a:t>Cryptocurrency Fraud Detection</a:t>
            </a:r>
            <a:endParaRPr lang="en-MY" dirty="0"/>
          </a:p>
        </p:txBody>
      </p:sp>
      <p:sp>
        <p:nvSpPr>
          <p:cNvPr id="3" name="Content Placeholder 2">
            <a:extLst>
              <a:ext uri="{FF2B5EF4-FFF2-40B4-BE49-F238E27FC236}">
                <a16:creationId xmlns:a16="http://schemas.microsoft.com/office/drawing/2014/main" id="{B6240930-34D3-E498-49A4-689D039A8C40}"/>
              </a:ext>
            </a:extLst>
          </p:cNvPr>
          <p:cNvSpPr>
            <a:spLocks noGrp="1"/>
          </p:cNvSpPr>
          <p:nvPr>
            <p:ph idx="1"/>
          </p:nvPr>
        </p:nvSpPr>
        <p:spPr/>
        <p:txBody>
          <a:bodyPr/>
          <a:lstStyle/>
          <a:p>
            <a:pPr>
              <a:buFont typeface="Arial" panose="020B0604020202020204" pitchFamily="34" charset="0"/>
              <a:buChar char="•"/>
            </a:pPr>
            <a:r>
              <a:rPr lang="en-US" sz="2000" dirty="0"/>
              <a:t>Farrugia et al. (2020) conducted significant research on detecting illicit activities on the Ethereum blockchain using machine learning.</a:t>
            </a:r>
          </a:p>
          <a:p>
            <a:pPr>
              <a:buFont typeface="Arial" panose="020B0604020202020204" pitchFamily="34" charset="0"/>
              <a:buChar char="•"/>
            </a:pPr>
            <a:r>
              <a:rPr lang="en-US" sz="2000" dirty="0"/>
              <a:t>They identified crucial features and patterns in Ethereum transactions indicative of illegal account activities.</a:t>
            </a:r>
          </a:p>
          <a:p>
            <a:pPr>
              <a:buFont typeface="Arial" panose="020B0604020202020204" pitchFamily="34" charset="0"/>
              <a:buChar char="•"/>
            </a:pPr>
            <a:r>
              <a:rPr lang="en-US" sz="2000" dirty="0"/>
              <a:t>Features included interaction and transaction values, node degree features, transaction amount variance, smart contract features, successful transactions, and illicit identification markers.</a:t>
            </a:r>
          </a:p>
          <a:p>
            <a:pPr>
              <a:buFont typeface="Arial" panose="020B0604020202020204" pitchFamily="34" charset="0"/>
              <a:buChar char="•"/>
            </a:pPr>
            <a:r>
              <a:rPr lang="en-US" sz="2000" dirty="0"/>
              <a:t>They curated a dataset comprising flagged accounts for illicit activities and achieved an average accuracy of 96.3% with an AUC of 0.994 using the XGBoost classifier.</a:t>
            </a:r>
          </a:p>
          <a:p>
            <a:pPr>
              <a:buFont typeface="Arial" panose="020B0604020202020204" pitchFamily="34" charset="0"/>
              <a:buChar char="•"/>
            </a:pPr>
            <a:r>
              <a:rPr lang="en-US" sz="2000" dirty="0"/>
              <a:t>Three features, namely the time interval between transactions, total Ether balance, and minimum value received, were highlighted as influential in the predictive model.</a:t>
            </a:r>
          </a:p>
          <a:p>
            <a:pPr>
              <a:buFont typeface="Arial" panose="020B0604020202020204" pitchFamily="34" charset="0"/>
              <a:buChar char="•"/>
            </a:pPr>
            <a:r>
              <a:rPr lang="en-US" sz="2000" dirty="0"/>
              <a:t>Farrugia et al.'s study offers a robust methodological framework and benchmark dataset for future research in financial security, setting a precedent for fraud detection on the Ethereum blockchain.</a:t>
            </a:r>
          </a:p>
          <a:p>
            <a:endParaRPr lang="en-MY" sz="2000" dirty="0"/>
          </a:p>
        </p:txBody>
      </p:sp>
      <p:sp>
        <p:nvSpPr>
          <p:cNvPr id="4" name="Slide Number Placeholder 3">
            <a:extLst>
              <a:ext uri="{FF2B5EF4-FFF2-40B4-BE49-F238E27FC236}">
                <a16:creationId xmlns:a16="http://schemas.microsoft.com/office/drawing/2014/main" id="{0E58BE4E-BFBA-B779-5624-33588E29A22E}"/>
              </a:ext>
            </a:extLst>
          </p:cNvPr>
          <p:cNvSpPr>
            <a:spLocks noGrp="1"/>
          </p:cNvSpPr>
          <p:nvPr>
            <p:ph type="sldNum" sz="quarter" idx="12"/>
          </p:nvPr>
        </p:nvSpPr>
        <p:spPr/>
        <p:txBody>
          <a:bodyPr/>
          <a:lstStyle/>
          <a:p>
            <a:fld id="{8D0AFDD5-844D-364D-8AEC-50CF4D36D55D}" type="slidenum">
              <a:rPr lang="en-US" noProof="0" smtClean="0"/>
              <a:t>34</a:t>
            </a:fld>
            <a:endParaRPr lang="en-US" noProof="0"/>
          </a:p>
        </p:txBody>
      </p:sp>
      <p:sp>
        <p:nvSpPr>
          <p:cNvPr id="5" name="Footer Placeholder 4">
            <a:extLst>
              <a:ext uri="{FF2B5EF4-FFF2-40B4-BE49-F238E27FC236}">
                <a16:creationId xmlns:a16="http://schemas.microsoft.com/office/drawing/2014/main" id="{62394F9B-2D98-D0A6-66B3-CECD9F73CDD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B00B54F-BE4D-3C63-6AAF-38FF109D5EE8}"/>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781567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3041-B589-6F68-0339-5A307F453A23}"/>
              </a:ext>
            </a:extLst>
          </p:cNvPr>
          <p:cNvSpPr>
            <a:spLocks noGrp="1"/>
          </p:cNvSpPr>
          <p:nvPr>
            <p:ph type="title"/>
          </p:nvPr>
        </p:nvSpPr>
        <p:spPr/>
        <p:txBody>
          <a:bodyPr/>
          <a:lstStyle/>
          <a:p>
            <a:r>
              <a:rPr lang="en-US" sz="3600" dirty="0"/>
              <a:t>Metrics of XGBoost in n fold of cross validation (Farrugia et al., 2020).</a:t>
            </a:r>
            <a:endParaRPr lang="en-MY" sz="3600" dirty="0"/>
          </a:p>
        </p:txBody>
      </p:sp>
      <p:graphicFrame>
        <p:nvGraphicFramePr>
          <p:cNvPr id="9" name="Content Placeholder 8">
            <a:extLst>
              <a:ext uri="{FF2B5EF4-FFF2-40B4-BE49-F238E27FC236}">
                <a16:creationId xmlns:a16="http://schemas.microsoft.com/office/drawing/2014/main" id="{1559612F-0920-039D-0013-E8F49CD496A7}"/>
              </a:ext>
            </a:extLst>
          </p:cNvPr>
          <p:cNvGraphicFramePr>
            <a:graphicFrameLocks noGrp="1"/>
          </p:cNvGraphicFramePr>
          <p:nvPr>
            <p:ph idx="1"/>
            <p:extLst>
              <p:ext uri="{D42A27DB-BD31-4B8C-83A1-F6EECF244321}">
                <p14:modId xmlns:p14="http://schemas.microsoft.com/office/powerpoint/2010/main" val="3429136553"/>
              </p:ext>
            </p:extLst>
          </p:nvPr>
        </p:nvGraphicFramePr>
        <p:xfrm>
          <a:off x="1172095" y="1837112"/>
          <a:ext cx="9272847" cy="3807229"/>
        </p:xfrm>
        <a:graphic>
          <a:graphicData uri="http://schemas.openxmlformats.org/drawingml/2006/table">
            <a:tbl>
              <a:tblPr firstRow="1" firstCol="1" bandRow="1"/>
              <a:tblGrid>
                <a:gridCol w="945161">
                  <a:extLst>
                    <a:ext uri="{9D8B030D-6E8A-4147-A177-3AD203B41FA5}">
                      <a16:colId xmlns:a16="http://schemas.microsoft.com/office/drawing/2014/main" val="2098143118"/>
                    </a:ext>
                  </a:extLst>
                </a:gridCol>
                <a:gridCol w="1275966">
                  <a:extLst>
                    <a:ext uri="{9D8B030D-6E8A-4147-A177-3AD203B41FA5}">
                      <a16:colId xmlns:a16="http://schemas.microsoft.com/office/drawing/2014/main" val="555973008"/>
                    </a:ext>
                  </a:extLst>
                </a:gridCol>
                <a:gridCol w="1704371">
                  <a:extLst>
                    <a:ext uri="{9D8B030D-6E8A-4147-A177-3AD203B41FA5}">
                      <a16:colId xmlns:a16="http://schemas.microsoft.com/office/drawing/2014/main" val="3756695624"/>
                    </a:ext>
                  </a:extLst>
                </a:gridCol>
                <a:gridCol w="1231791">
                  <a:extLst>
                    <a:ext uri="{9D8B030D-6E8A-4147-A177-3AD203B41FA5}">
                      <a16:colId xmlns:a16="http://schemas.microsoft.com/office/drawing/2014/main" val="1336768637"/>
                    </a:ext>
                  </a:extLst>
                </a:gridCol>
                <a:gridCol w="1271858">
                  <a:extLst>
                    <a:ext uri="{9D8B030D-6E8A-4147-A177-3AD203B41FA5}">
                      <a16:colId xmlns:a16="http://schemas.microsoft.com/office/drawing/2014/main" val="557294847"/>
                    </a:ext>
                  </a:extLst>
                </a:gridCol>
                <a:gridCol w="1311923">
                  <a:extLst>
                    <a:ext uri="{9D8B030D-6E8A-4147-A177-3AD203B41FA5}">
                      <a16:colId xmlns:a16="http://schemas.microsoft.com/office/drawing/2014/main" val="2970194967"/>
                    </a:ext>
                  </a:extLst>
                </a:gridCol>
                <a:gridCol w="1531777">
                  <a:extLst>
                    <a:ext uri="{9D8B030D-6E8A-4147-A177-3AD203B41FA5}">
                      <a16:colId xmlns:a16="http://schemas.microsoft.com/office/drawing/2014/main" val="507392457"/>
                    </a:ext>
                  </a:extLst>
                </a:gridCol>
              </a:tblGrid>
              <a:tr h="758858">
                <a:tc>
                  <a:txBody>
                    <a:bodyPr/>
                    <a:lstStyle/>
                    <a:p>
                      <a:pPr algn="just">
                        <a:lnSpc>
                          <a:spcPct val="150000"/>
                        </a:lnSpc>
                      </a:pPr>
                      <a:r>
                        <a:rPr lang="en-MY" sz="1300" b="1" i="1" kern="100">
                          <a:solidFill>
                            <a:srgbClr val="000000"/>
                          </a:solidFill>
                          <a:effectLst/>
                          <a:highlight>
                            <a:srgbClr val="FFFFFF"/>
                          </a:highlight>
                          <a:latin typeface="Aptos" panose="020B0004020202020204" pitchFamily="34" charset="0"/>
                          <a:ea typeface="Times New Roman" panose="02020603050405020304" pitchFamily="18" charset="0"/>
                        </a:rPr>
                        <a:t># of Folds</a:t>
                      </a:r>
                      <a:endParaRPr lang="en-MY" sz="1200" kern="100">
                        <a:effectLst/>
                        <a:highlight>
                          <a:srgbClr val="FFFFFF"/>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just">
                        <a:lnSpc>
                          <a:spcPct val="150000"/>
                        </a:lnSpc>
                      </a:pPr>
                      <a:r>
                        <a:rPr lang="en-MY" sz="1300" b="1" i="1" kern="100">
                          <a:solidFill>
                            <a:srgbClr val="000000"/>
                          </a:solidFill>
                          <a:effectLst/>
                          <a:highlight>
                            <a:srgbClr val="FFFFFF"/>
                          </a:highlight>
                          <a:latin typeface="Aptos" panose="020B0004020202020204" pitchFamily="34" charset="0"/>
                          <a:ea typeface="Times New Roman" panose="02020603050405020304" pitchFamily="18" charset="0"/>
                        </a:rPr>
                        <a:t>Optimal Depth</a:t>
                      </a:r>
                      <a:endParaRPr lang="en-MY" sz="1200" kern="100">
                        <a:effectLst/>
                        <a:highlight>
                          <a:srgbClr val="FFFFFF"/>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just">
                        <a:lnSpc>
                          <a:spcPct val="150000"/>
                        </a:lnSpc>
                      </a:pPr>
                      <a:r>
                        <a:rPr lang="en-MY" sz="1300" b="1" i="1" kern="100">
                          <a:solidFill>
                            <a:srgbClr val="000000"/>
                          </a:solidFill>
                          <a:effectLst/>
                          <a:highlight>
                            <a:srgbClr val="FFFFFF"/>
                          </a:highlight>
                          <a:latin typeface="Aptos" panose="020B0004020202020204" pitchFamily="34" charset="0"/>
                          <a:ea typeface="Times New Roman" panose="02020603050405020304" pitchFamily="18" charset="0"/>
                        </a:rPr>
                        <a:t>Optimal # estimators</a:t>
                      </a:r>
                      <a:endParaRPr lang="en-MY" sz="1200" kern="100">
                        <a:effectLst/>
                        <a:highlight>
                          <a:srgbClr val="FFFFFF"/>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just">
                        <a:lnSpc>
                          <a:spcPct val="150000"/>
                        </a:lnSpc>
                      </a:pPr>
                      <a:r>
                        <a:rPr lang="en-MY" sz="1300" b="1" i="1" kern="100">
                          <a:solidFill>
                            <a:srgbClr val="000000"/>
                          </a:solidFill>
                          <a:effectLst/>
                          <a:highlight>
                            <a:srgbClr val="FFFFFF"/>
                          </a:highlight>
                          <a:latin typeface="Aptos" panose="020B0004020202020204" pitchFamily="34" charset="0"/>
                          <a:ea typeface="Times New Roman" panose="02020603050405020304" pitchFamily="18" charset="0"/>
                        </a:rPr>
                        <a:t>Accuracy</a:t>
                      </a:r>
                      <a:endParaRPr lang="en-MY" sz="1200" kern="100">
                        <a:effectLst/>
                        <a:highlight>
                          <a:srgbClr val="FFFFFF"/>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just">
                        <a:lnSpc>
                          <a:spcPct val="150000"/>
                        </a:lnSpc>
                      </a:pPr>
                      <a:r>
                        <a:rPr lang="en-MY" sz="1300" b="1" i="1" kern="100">
                          <a:solidFill>
                            <a:srgbClr val="000000"/>
                          </a:solidFill>
                          <a:effectLst/>
                          <a:highlight>
                            <a:srgbClr val="FFFFFF"/>
                          </a:highlight>
                          <a:latin typeface="Aptos" panose="020B0004020202020204" pitchFamily="34" charset="0"/>
                          <a:ea typeface="Times New Roman" panose="02020603050405020304" pitchFamily="18" charset="0"/>
                        </a:rPr>
                        <a:t>FI</a:t>
                      </a:r>
                      <a:endParaRPr lang="en-MY" sz="1200" kern="100">
                        <a:effectLst/>
                        <a:highlight>
                          <a:srgbClr val="FFFFFF"/>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just">
                        <a:lnSpc>
                          <a:spcPct val="150000"/>
                        </a:lnSpc>
                      </a:pPr>
                      <a:r>
                        <a:rPr lang="en-MY" sz="1300" b="1" i="1" kern="100">
                          <a:solidFill>
                            <a:srgbClr val="000000"/>
                          </a:solidFill>
                          <a:effectLst/>
                          <a:highlight>
                            <a:srgbClr val="FFFFFF"/>
                          </a:highlight>
                          <a:latin typeface="Aptos" panose="020B0004020202020204" pitchFamily="34" charset="0"/>
                          <a:ea typeface="Times New Roman" panose="02020603050405020304" pitchFamily="18" charset="0"/>
                        </a:rPr>
                        <a:t>AUC</a:t>
                      </a:r>
                      <a:endParaRPr lang="en-MY" sz="1200" kern="100">
                        <a:effectLst/>
                        <a:highlight>
                          <a:srgbClr val="FFFFFF"/>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just">
                        <a:lnSpc>
                          <a:spcPct val="150000"/>
                        </a:lnSpc>
                      </a:pPr>
                      <a:r>
                        <a:rPr lang="en-MY" sz="1300" b="1" i="1" kern="100">
                          <a:solidFill>
                            <a:srgbClr val="000000"/>
                          </a:solidFill>
                          <a:effectLst/>
                          <a:highlight>
                            <a:srgbClr val="FFFFFF"/>
                          </a:highlight>
                          <a:latin typeface="Aptos" panose="020B0004020202020204" pitchFamily="34" charset="0"/>
                          <a:ea typeface="Times New Roman" panose="02020603050405020304" pitchFamily="18" charset="0"/>
                        </a:rPr>
                        <a:t>Execution time (s)</a:t>
                      </a:r>
                      <a:endParaRPr lang="en-MY" sz="1200" kern="100">
                        <a:effectLst/>
                        <a:highlight>
                          <a:srgbClr val="FFFFFF"/>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2296767200"/>
                  </a:ext>
                </a:extLst>
              </a:tr>
              <a:tr h="246963">
                <a:tc>
                  <a:txBody>
                    <a:bodyPr/>
                    <a:lstStyle/>
                    <a:p>
                      <a:endParaRPr lang="en-MY" sz="1200" kern="100">
                        <a:effectLst/>
                        <a:highlight>
                          <a:srgbClr val="FFFFFF"/>
                        </a:highlight>
                        <a:latin typeface="Aptos" panose="020B0004020202020204" pitchFamily="34"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endParaRPr lang="en-MY" sz="1200" kern="100">
                        <a:effectLst/>
                        <a:highlight>
                          <a:srgbClr val="F2F2F2"/>
                        </a:highlight>
                        <a:latin typeface="Aptos" panose="020B0004020202020204" pitchFamily="34" charset="0"/>
                      </a:endParaRP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endParaRPr lang="en-MY" sz="1200" kern="100">
                        <a:effectLst/>
                        <a:highlight>
                          <a:srgbClr val="F2F2F2"/>
                        </a:highlight>
                        <a:latin typeface="Aptos" panose="020B0004020202020204" pitchFamily="34"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endParaRPr lang="en-MY" sz="1200" kern="100">
                        <a:effectLst/>
                        <a:highlight>
                          <a:srgbClr val="F2F2F2"/>
                        </a:highlight>
                        <a:latin typeface="Aptos" panose="020B0004020202020204" pitchFamily="34"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endParaRPr lang="en-MY" sz="1200" kern="100">
                        <a:effectLst/>
                        <a:highlight>
                          <a:srgbClr val="F2F2F2"/>
                        </a:highlight>
                        <a:latin typeface="Aptos" panose="020B0004020202020204" pitchFamily="34"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endParaRPr lang="en-MY" sz="1200" kern="100">
                        <a:effectLst/>
                        <a:highlight>
                          <a:srgbClr val="F2F2F2"/>
                        </a:highlight>
                        <a:latin typeface="Aptos" panose="020B0004020202020204" pitchFamily="34"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endParaRPr lang="en-MY" sz="1200" kern="100">
                        <a:effectLst/>
                        <a:highlight>
                          <a:srgbClr val="F2F2F2"/>
                        </a:highlight>
                        <a:latin typeface="Aptos" panose="020B0004020202020204" pitchFamily="34"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120526507"/>
                  </a:ext>
                </a:extLst>
              </a:tr>
              <a:tr h="700352">
                <a:tc>
                  <a:txBody>
                    <a:bodyPr/>
                    <a:lstStyle/>
                    <a:p>
                      <a:pPr algn="just">
                        <a:lnSpc>
                          <a:spcPct val="150000"/>
                        </a:lnSpc>
                      </a:pPr>
                      <a:r>
                        <a:rPr lang="en-MY" sz="1300" i="1" kern="100">
                          <a:solidFill>
                            <a:srgbClr val="000000"/>
                          </a:solidFill>
                          <a:effectLst/>
                          <a:highlight>
                            <a:srgbClr val="FFFFFF"/>
                          </a:highlight>
                          <a:latin typeface="Aptos" panose="020B0004020202020204" pitchFamily="34" charset="0"/>
                          <a:ea typeface="Times New Roman" panose="02020603050405020304" pitchFamily="18" charset="0"/>
                        </a:rPr>
                        <a:t>3</a:t>
                      </a:r>
                      <a:endParaRPr lang="en-MY" sz="1200" kern="100">
                        <a:effectLst/>
                        <a:highlight>
                          <a:srgbClr val="FFFFFF"/>
                        </a:highlight>
                        <a:latin typeface="Aptos" panose="020B0004020202020204" pitchFamily="34" charset="0"/>
                        <a:ea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4</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300</a:t>
                      </a:r>
                    </a:p>
                  </a:txBody>
                  <a:tcPr marL="68580" marR="68580" marT="0" marB="0">
                    <a:lnL>
                      <a:noFill/>
                    </a:lnL>
                    <a:lnR>
                      <a:noFill/>
                    </a:lnR>
                    <a:lnT>
                      <a:noFill/>
                    </a:lnT>
                    <a:lnB>
                      <a:noFill/>
                    </a:lnB>
                    <a:no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0.960 (+-0.002)</a:t>
                      </a:r>
                    </a:p>
                  </a:txBody>
                  <a:tcPr marL="68580" marR="68580" marT="0" marB="0">
                    <a:lnL>
                      <a:noFill/>
                    </a:lnL>
                    <a:lnR>
                      <a:noFill/>
                    </a:lnR>
                    <a:lnT>
                      <a:noFill/>
                    </a:lnT>
                    <a:lnB>
                      <a:noFill/>
                    </a:lnB>
                    <a:no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0.957 (+-0.002)</a:t>
                      </a:r>
                    </a:p>
                  </a:txBody>
                  <a:tcPr marL="68580" marR="68580" marT="0" marB="0">
                    <a:lnL>
                      <a:noFill/>
                    </a:lnL>
                    <a:lnR>
                      <a:noFill/>
                    </a:lnR>
                    <a:lnT>
                      <a:noFill/>
                    </a:lnT>
                    <a:lnB>
                      <a:noFill/>
                    </a:lnB>
                    <a:no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0.993 (+-0.0005)</a:t>
                      </a:r>
                    </a:p>
                  </a:txBody>
                  <a:tcPr marL="68580" marR="68580" marT="0" marB="0">
                    <a:lnL>
                      <a:noFill/>
                    </a:lnL>
                    <a:lnR>
                      <a:noFill/>
                    </a:lnR>
                    <a:lnT>
                      <a:noFill/>
                    </a:lnT>
                    <a:lnB>
                      <a:noFill/>
                    </a:lnB>
                    <a:no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62.03</a:t>
                      </a:r>
                    </a:p>
                  </a:txBody>
                  <a:tcPr marL="68580" marR="68580" marT="0" marB="0">
                    <a:lnL>
                      <a:noFill/>
                    </a:lnL>
                    <a:lnR>
                      <a:noFill/>
                    </a:lnR>
                    <a:lnT>
                      <a:noFill/>
                    </a:lnT>
                    <a:lnB>
                      <a:noFill/>
                    </a:lnB>
                    <a:noFill/>
                  </a:tcPr>
                </a:tc>
                <a:extLst>
                  <a:ext uri="{0D108BD9-81ED-4DB2-BD59-A6C34878D82A}">
                    <a16:rowId xmlns:a16="http://schemas.microsoft.com/office/drawing/2014/main" val="3273212916"/>
                  </a:ext>
                </a:extLst>
              </a:tr>
              <a:tr h="700352">
                <a:tc>
                  <a:txBody>
                    <a:bodyPr/>
                    <a:lstStyle/>
                    <a:p>
                      <a:pPr algn="just">
                        <a:lnSpc>
                          <a:spcPct val="150000"/>
                        </a:lnSpc>
                      </a:pPr>
                      <a:r>
                        <a:rPr lang="en-MY" sz="1300" i="1" kern="100">
                          <a:solidFill>
                            <a:srgbClr val="000000"/>
                          </a:solidFill>
                          <a:effectLst/>
                          <a:highlight>
                            <a:srgbClr val="FFFFFF"/>
                          </a:highlight>
                          <a:latin typeface="Aptos" panose="020B0004020202020204" pitchFamily="34" charset="0"/>
                          <a:ea typeface="Times New Roman" panose="02020603050405020304" pitchFamily="18" charset="0"/>
                        </a:rPr>
                        <a:t>4</a:t>
                      </a:r>
                      <a:endParaRPr lang="en-MY" sz="1200" kern="100">
                        <a:effectLst/>
                        <a:highlight>
                          <a:srgbClr val="FFFFFF"/>
                        </a:highlight>
                        <a:latin typeface="Aptos" panose="020B0004020202020204" pitchFamily="34" charset="0"/>
                        <a:ea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just">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4</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just">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200</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algn="just">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0.960 (+-0.002)</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algn="just">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0.957 (+-0.002)</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algn="just">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0.993 (+-0.0003)</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algn="just">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91.13</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192753925"/>
                  </a:ext>
                </a:extLst>
              </a:tr>
              <a:tr h="700352">
                <a:tc>
                  <a:txBody>
                    <a:bodyPr/>
                    <a:lstStyle/>
                    <a:p>
                      <a:pPr algn="just">
                        <a:lnSpc>
                          <a:spcPct val="150000"/>
                        </a:lnSpc>
                      </a:pPr>
                      <a:r>
                        <a:rPr lang="en-MY" sz="1300" i="1" kern="100">
                          <a:solidFill>
                            <a:srgbClr val="000000"/>
                          </a:solidFill>
                          <a:effectLst/>
                          <a:highlight>
                            <a:srgbClr val="FFFFFF"/>
                          </a:highlight>
                          <a:latin typeface="Aptos" panose="020B0004020202020204" pitchFamily="34" charset="0"/>
                          <a:ea typeface="Times New Roman" panose="02020603050405020304" pitchFamily="18" charset="0"/>
                        </a:rPr>
                        <a:t>5</a:t>
                      </a:r>
                      <a:endParaRPr lang="en-MY" sz="1200" kern="100">
                        <a:effectLst/>
                        <a:highlight>
                          <a:srgbClr val="FFFFFF"/>
                        </a:highlight>
                        <a:latin typeface="Aptos" panose="020B0004020202020204" pitchFamily="34" charset="0"/>
                        <a:ea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3</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250</a:t>
                      </a:r>
                    </a:p>
                  </a:txBody>
                  <a:tcPr marL="68580" marR="68580" marT="0" marB="0">
                    <a:lnL>
                      <a:noFill/>
                    </a:lnL>
                    <a:lnR>
                      <a:noFill/>
                    </a:lnR>
                    <a:lnT>
                      <a:noFill/>
                    </a:lnT>
                    <a:lnB>
                      <a:noFill/>
                    </a:lnB>
                    <a:no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0.962 (+-0.004)</a:t>
                      </a:r>
                    </a:p>
                  </a:txBody>
                  <a:tcPr marL="68580" marR="68580" marT="0" marB="0">
                    <a:lnL>
                      <a:noFill/>
                    </a:lnL>
                    <a:lnR>
                      <a:noFill/>
                    </a:lnR>
                    <a:lnT>
                      <a:noFill/>
                    </a:lnT>
                    <a:lnB>
                      <a:noFill/>
                    </a:lnB>
                    <a:no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0.959 (+- 0.005)</a:t>
                      </a:r>
                    </a:p>
                  </a:txBody>
                  <a:tcPr marL="68580" marR="68580" marT="0" marB="0">
                    <a:lnL>
                      <a:noFill/>
                    </a:lnL>
                    <a:lnR>
                      <a:noFill/>
                    </a:lnR>
                    <a:lnT>
                      <a:noFill/>
                    </a:lnT>
                    <a:lnB>
                      <a:noFill/>
                    </a:lnB>
                    <a:no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0.994 (+-0.0008)</a:t>
                      </a:r>
                    </a:p>
                  </a:txBody>
                  <a:tcPr marL="68580" marR="68580" marT="0" marB="0">
                    <a:lnL>
                      <a:noFill/>
                    </a:lnL>
                    <a:lnR>
                      <a:noFill/>
                    </a:lnR>
                    <a:lnT>
                      <a:noFill/>
                    </a:lnT>
                    <a:lnB>
                      <a:noFill/>
                    </a:lnB>
                    <a:noFill/>
                  </a:tcPr>
                </a:tc>
                <a:tc>
                  <a:txBody>
                    <a:bodyPr/>
                    <a:lstStyle/>
                    <a:p>
                      <a:pPr algn="just">
                        <a:lnSpc>
                          <a:spcPct val="150000"/>
                        </a:lnSpc>
                      </a:pPr>
                      <a:r>
                        <a:rPr lang="en-MY" sz="1200" kern="100">
                          <a:effectLst/>
                          <a:latin typeface="Aptos" panose="020B0004020202020204" pitchFamily="34" charset="0"/>
                          <a:ea typeface="Times New Roman" panose="02020603050405020304" pitchFamily="18" charset="0"/>
                        </a:rPr>
                        <a:t>105.4</a:t>
                      </a:r>
                    </a:p>
                  </a:txBody>
                  <a:tcPr marL="68580" marR="68580" marT="0" marB="0">
                    <a:lnL>
                      <a:noFill/>
                    </a:lnL>
                    <a:lnR>
                      <a:noFill/>
                    </a:lnR>
                    <a:lnT>
                      <a:noFill/>
                    </a:lnT>
                    <a:lnB>
                      <a:noFill/>
                    </a:lnB>
                    <a:noFill/>
                  </a:tcPr>
                </a:tc>
                <a:extLst>
                  <a:ext uri="{0D108BD9-81ED-4DB2-BD59-A6C34878D82A}">
                    <a16:rowId xmlns:a16="http://schemas.microsoft.com/office/drawing/2014/main" val="1398136098"/>
                  </a:ext>
                </a:extLst>
              </a:tr>
              <a:tr h="700352">
                <a:tc>
                  <a:txBody>
                    <a:bodyPr/>
                    <a:lstStyle/>
                    <a:p>
                      <a:pPr algn="just">
                        <a:lnSpc>
                          <a:spcPct val="150000"/>
                        </a:lnSpc>
                      </a:pPr>
                      <a:r>
                        <a:rPr lang="en-MY" sz="1300" i="1" kern="100">
                          <a:solidFill>
                            <a:srgbClr val="000000"/>
                          </a:solidFill>
                          <a:effectLst/>
                          <a:highlight>
                            <a:srgbClr val="FFFFFF"/>
                          </a:highlight>
                          <a:latin typeface="Aptos" panose="020B0004020202020204" pitchFamily="34" charset="0"/>
                          <a:ea typeface="Times New Roman" panose="02020603050405020304" pitchFamily="18" charset="0"/>
                        </a:rPr>
                        <a:t>10</a:t>
                      </a:r>
                      <a:endParaRPr lang="en-MY" sz="1200" kern="100">
                        <a:effectLst/>
                        <a:highlight>
                          <a:srgbClr val="FFFFFF"/>
                        </a:highlight>
                        <a:latin typeface="Aptos" panose="020B0004020202020204" pitchFamily="34" charset="0"/>
                        <a:ea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just">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4</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just">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150</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algn="just">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0.963 (+-0.006)</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algn="just">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0.960 (+- 0.006)</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algn="just">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0.994 (E 0.0007)</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algn="just">
                        <a:lnSpc>
                          <a:spcPct val="150000"/>
                        </a:lnSpc>
                      </a:pPr>
                      <a:r>
                        <a:rPr lang="en-MY" sz="1200" kern="100" dirty="0">
                          <a:solidFill>
                            <a:srgbClr val="000000"/>
                          </a:solidFill>
                          <a:effectLst/>
                          <a:highlight>
                            <a:srgbClr val="F2F2F2"/>
                          </a:highlight>
                          <a:latin typeface="Aptos" panose="020B0004020202020204" pitchFamily="34" charset="0"/>
                          <a:ea typeface="Times New Roman" panose="02020603050405020304" pitchFamily="18" charset="0"/>
                        </a:rPr>
                        <a:t>230.6</a:t>
                      </a:r>
                      <a:endParaRPr lang="en-MY" sz="1200" kern="100" dirty="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3917542534"/>
                  </a:ext>
                </a:extLst>
              </a:tr>
            </a:tbl>
          </a:graphicData>
        </a:graphic>
      </p:graphicFrame>
      <p:sp>
        <p:nvSpPr>
          <p:cNvPr id="4" name="Slide Number Placeholder 3">
            <a:extLst>
              <a:ext uri="{FF2B5EF4-FFF2-40B4-BE49-F238E27FC236}">
                <a16:creationId xmlns:a16="http://schemas.microsoft.com/office/drawing/2014/main" id="{D2AA4DB0-5ABE-A839-CEE7-9E8A968A2BD0}"/>
              </a:ext>
            </a:extLst>
          </p:cNvPr>
          <p:cNvSpPr>
            <a:spLocks noGrp="1"/>
          </p:cNvSpPr>
          <p:nvPr>
            <p:ph type="sldNum" sz="quarter" idx="12"/>
          </p:nvPr>
        </p:nvSpPr>
        <p:spPr/>
        <p:txBody>
          <a:bodyPr/>
          <a:lstStyle/>
          <a:p>
            <a:fld id="{8D0AFDD5-844D-364D-8AEC-50CF4D36D55D}" type="slidenum">
              <a:rPr lang="en-US" noProof="0" smtClean="0"/>
              <a:t>35</a:t>
            </a:fld>
            <a:endParaRPr lang="en-US" noProof="0"/>
          </a:p>
        </p:txBody>
      </p:sp>
      <p:sp>
        <p:nvSpPr>
          <p:cNvPr id="5" name="Footer Placeholder 4">
            <a:extLst>
              <a:ext uri="{FF2B5EF4-FFF2-40B4-BE49-F238E27FC236}">
                <a16:creationId xmlns:a16="http://schemas.microsoft.com/office/drawing/2014/main" id="{93226193-C7BF-AAAA-4E64-41EE9757FC4F}"/>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C460D075-7682-C36A-CEAB-704E1B2AC01C}"/>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383969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5070-2BBD-1725-44DE-A685E679B1A5}"/>
              </a:ext>
            </a:extLst>
          </p:cNvPr>
          <p:cNvSpPr>
            <a:spLocks noGrp="1"/>
          </p:cNvSpPr>
          <p:nvPr>
            <p:ph type="title"/>
          </p:nvPr>
        </p:nvSpPr>
        <p:spPr/>
        <p:txBody>
          <a:bodyPr/>
          <a:lstStyle/>
          <a:p>
            <a:r>
              <a:rPr lang="en-US" sz="3600" dirty="0"/>
              <a:t>Feature Importance Ranking from the dataset (Farrugia et al., 2020)</a:t>
            </a:r>
            <a:endParaRPr lang="en-MY" sz="3600" dirty="0"/>
          </a:p>
        </p:txBody>
      </p:sp>
      <p:sp>
        <p:nvSpPr>
          <p:cNvPr id="4" name="Slide Number Placeholder 3">
            <a:extLst>
              <a:ext uri="{FF2B5EF4-FFF2-40B4-BE49-F238E27FC236}">
                <a16:creationId xmlns:a16="http://schemas.microsoft.com/office/drawing/2014/main" id="{CEA3127F-8A2C-8A75-A33D-7F3BEC855004}"/>
              </a:ext>
            </a:extLst>
          </p:cNvPr>
          <p:cNvSpPr>
            <a:spLocks noGrp="1"/>
          </p:cNvSpPr>
          <p:nvPr>
            <p:ph type="sldNum" sz="quarter" idx="12"/>
          </p:nvPr>
        </p:nvSpPr>
        <p:spPr/>
        <p:txBody>
          <a:bodyPr/>
          <a:lstStyle/>
          <a:p>
            <a:fld id="{8D0AFDD5-844D-364D-8AEC-50CF4D36D55D}" type="slidenum">
              <a:rPr lang="en-US" noProof="0" smtClean="0"/>
              <a:t>36</a:t>
            </a:fld>
            <a:endParaRPr lang="en-US" noProof="0"/>
          </a:p>
        </p:txBody>
      </p:sp>
      <p:sp>
        <p:nvSpPr>
          <p:cNvPr id="5" name="Footer Placeholder 4">
            <a:extLst>
              <a:ext uri="{FF2B5EF4-FFF2-40B4-BE49-F238E27FC236}">
                <a16:creationId xmlns:a16="http://schemas.microsoft.com/office/drawing/2014/main" id="{55841109-02AA-6201-A9E1-1F691C2C5058}"/>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F8669D7B-7008-2647-C65B-F69A75E5EC17}"/>
              </a:ext>
            </a:extLst>
          </p:cNvPr>
          <p:cNvSpPr>
            <a:spLocks noGrp="1"/>
          </p:cNvSpPr>
          <p:nvPr>
            <p:ph type="dt" sz="half" idx="10"/>
          </p:nvPr>
        </p:nvSpPr>
        <p:spPr/>
        <p:txBody>
          <a:bodyPr/>
          <a:lstStyle/>
          <a:p>
            <a:r>
              <a:rPr lang="en-US" noProof="0"/>
              <a:t>20XX</a:t>
            </a:r>
          </a:p>
        </p:txBody>
      </p:sp>
      <p:pic>
        <p:nvPicPr>
          <p:cNvPr id="7" name="Content Placeholder 6" descr="A graph with blue and white text&#10;&#10;Description automatically generated">
            <a:extLst>
              <a:ext uri="{FF2B5EF4-FFF2-40B4-BE49-F238E27FC236}">
                <a16:creationId xmlns:a16="http://schemas.microsoft.com/office/drawing/2014/main" id="{5F4C0D48-AB57-9448-E928-A20B58D71C1F}"/>
              </a:ext>
            </a:extLst>
          </p:cNvPr>
          <p:cNvPicPr>
            <a:picLocks noGrp="1" noChangeAspect="1"/>
          </p:cNvPicPr>
          <p:nvPr>
            <p:ph idx="1"/>
          </p:nvPr>
        </p:nvPicPr>
        <p:blipFill>
          <a:blip r:embed="rId2"/>
          <a:stretch>
            <a:fillRect/>
          </a:stretch>
        </p:blipFill>
        <p:spPr>
          <a:xfrm>
            <a:off x="1853083" y="1809750"/>
            <a:ext cx="8263584" cy="4160838"/>
          </a:xfrm>
          <a:prstGeom prst="rect">
            <a:avLst/>
          </a:prstGeom>
        </p:spPr>
      </p:pic>
    </p:spTree>
    <p:extLst>
      <p:ext uri="{BB962C8B-B14F-4D97-AF65-F5344CB8AC3E}">
        <p14:creationId xmlns:p14="http://schemas.microsoft.com/office/powerpoint/2010/main" val="1967857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7A71-5F7B-58AF-F8C0-E11BD32E3002}"/>
              </a:ext>
            </a:extLst>
          </p:cNvPr>
          <p:cNvSpPr>
            <a:spLocks noGrp="1"/>
          </p:cNvSpPr>
          <p:nvPr>
            <p:ph type="title"/>
          </p:nvPr>
        </p:nvSpPr>
        <p:spPr/>
        <p:txBody>
          <a:bodyPr/>
          <a:lstStyle/>
          <a:p>
            <a:r>
              <a:rPr lang="en-MY" sz="4000" dirty="0"/>
              <a:t>Confusion Matrix of Proposed XGBoost algorithm (Farrugia et al., 2020)</a:t>
            </a:r>
            <a:endParaRPr lang="en-MY" dirty="0"/>
          </a:p>
        </p:txBody>
      </p:sp>
      <p:sp>
        <p:nvSpPr>
          <p:cNvPr id="4" name="Slide Number Placeholder 3">
            <a:extLst>
              <a:ext uri="{FF2B5EF4-FFF2-40B4-BE49-F238E27FC236}">
                <a16:creationId xmlns:a16="http://schemas.microsoft.com/office/drawing/2014/main" id="{40C86C35-569A-1103-3A7D-90B529E901FE}"/>
              </a:ext>
            </a:extLst>
          </p:cNvPr>
          <p:cNvSpPr>
            <a:spLocks noGrp="1"/>
          </p:cNvSpPr>
          <p:nvPr>
            <p:ph type="sldNum" sz="quarter" idx="12"/>
          </p:nvPr>
        </p:nvSpPr>
        <p:spPr/>
        <p:txBody>
          <a:bodyPr/>
          <a:lstStyle/>
          <a:p>
            <a:fld id="{8D0AFDD5-844D-364D-8AEC-50CF4D36D55D}" type="slidenum">
              <a:rPr lang="en-US" noProof="0" smtClean="0"/>
              <a:t>37</a:t>
            </a:fld>
            <a:endParaRPr lang="en-US" noProof="0"/>
          </a:p>
        </p:txBody>
      </p:sp>
      <p:sp>
        <p:nvSpPr>
          <p:cNvPr id="5" name="Footer Placeholder 4">
            <a:extLst>
              <a:ext uri="{FF2B5EF4-FFF2-40B4-BE49-F238E27FC236}">
                <a16:creationId xmlns:a16="http://schemas.microsoft.com/office/drawing/2014/main" id="{18D4180B-F0F6-5FEB-8530-12C972B74770}"/>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EC8FDEE0-501F-D356-28E4-2F71EE222A38}"/>
              </a:ext>
            </a:extLst>
          </p:cNvPr>
          <p:cNvSpPr>
            <a:spLocks noGrp="1"/>
          </p:cNvSpPr>
          <p:nvPr>
            <p:ph type="dt" sz="half" idx="10"/>
          </p:nvPr>
        </p:nvSpPr>
        <p:spPr/>
        <p:txBody>
          <a:bodyPr/>
          <a:lstStyle/>
          <a:p>
            <a:r>
              <a:rPr lang="en-US" noProof="0"/>
              <a:t>20XX</a:t>
            </a:r>
          </a:p>
        </p:txBody>
      </p:sp>
      <p:pic>
        <p:nvPicPr>
          <p:cNvPr id="7" name="Content Placeholder 6" descr="A diagram of a normal and predictive label&#10;&#10;Description automatically generated">
            <a:extLst>
              <a:ext uri="{FF2B5EF4-FFF2-40B4-BE49-F238E27FC236}">
                <a16:creationId xmlns:a16="http://schemas.microsoft.com/office/drawing/2014/main" id="{79585638-607E-14F2-334F-06185D164C24}"/>
              </a:ext>
            </a:extLst>
          </p:cNvPr>
          <p:cNvPicPr>
            <a:picLocks noGrp="1" noChangeAspect="1"/>
          </p:cNvPicPr>
          <p:nvPr>
            <p:ph idx="1"/>
          </p:nvPr>
        </p:nvPicPr>
        <p:blipFill>
          <a:blip r:embed="rId2"/>
          <a:stretch>
            <a:fillRect/>
          </a:stretch>
        </p:blipFill>
        <p:spPr>
          <a:xfrm>
            <a:off x="3628904" y="2023173"/>
            <a:ext cx="4711942" cy="3733992"/>
          </a:xfrm>
          <a:prstGeom prst="rect">
            <a:avLst/>
          </a:prstGeom>
        </p:spPr>
      </p:pic>
    </p:spTree>
    <p:extLst>
      <p:ext uri="{BB962C8B-B14F-4D97-AF65-F5344CB8AC3E}">
        <p14:creationId xmlns:p14="http://schemas.microsoft.com/office/powerpoint/2010/main" val="955773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76AE-2896-6752-F2FD-C28F05FF4C11}"/>
              </a:ext>
            </a:extLst>
          </p:cNvPr>
          <p:cNvSpPr>
            <a:spLocks noGrp="1"/>
          </p:cNvSpPr>
          <p:nvPr>
            <p:ph type="title"/>
          </p:nvPr>
        </p:nvSpPr>
        <p:spPr/>
        <p:txBody>
          <a:bodyPr/>
          <a:lstStyle/>
          <a:p>
            <a:r>
              <a:rPr lang="en-US" sz="4000" dirty="0"/>
              <a:t>Pioneering Approach in Fraudulent Account Identification</a:t>
            </a:r>
            <a:endParaRPr lang="en-MY" sz="4000" dirty="0"/>
          </a:p>
        </p:txBody>
      </p:sp>
      <p:sp>
        <p:nvSpPr>
          <p:cNvPr id="3" name="Content Placeholder 2">
            <a:extLst>
              <a:ext uri="{FF2B5EF4-FFF2-40B4-BE49-F238E27FC236}">
                <a16:creationId xmlns:a16="http://schemas.microsoft.com/office/drawing/2014/main" id="{F0FD3843-68D4-DAE7-4177-D5C44FA8DC49}"/>
              </a:ext>
            </a:extLst>
          </p:cNvPr>
          <p:cNvSpPr>
            <a:spLocks noGrp="1"/>
          </p:cNvSpPr>
          <p:nvPr>
            <p:ph idx="1"/>
          </p:nvPr>
        </p:nvSpPr>
        <p:spPr/>
        <p:txBody>
          <a:bodyPr/>
          <a:lstStyle/>
          <a:p>
            <a:pPr>
              <a:buFont typeface="Arial" panose="020B0604020202020204" pitchFamily="34" charset="0"/>
              <a:buChar char="•"/>
            </a:pPr>
            <a:r>
              <a:rPr lang="en-US" sz="2400" dirty="0" err="1"/>
              <a:t>Sallam</a:t>
            </a:r>
            <a:r>
              <a:rPr lang="en-US" sz="2400" dirty="0"/>
              <a:t> et al. conducted research aimed at identifying fraudulent accounts on the Ethereum blockchain.</a:t>
            </a:r>
          </a:p>
          <a:p>
            <a:pPr>
              <a:buFont typeface="Arial" panose="020B0604020202020204" pitchFamily="34" charset="0"/>
              <a:buChar char="•"/>
            </a:pPr>
            <a:r>
              <a:rPr lang="en-US" sz="2400" dirty="0"/>
              <a:t>They employed machine learning techniques, including K-Nearest </a:t>
            </a:r>
            <a:r>
              <a:rPr lang="en-US" sz="2400" dirty="0" err="1"/>
              <a:t>Neighbour</a:t>
            </a:r>
            <a:r>
              <a:rPr lang="en-US" sz="2400" dirty="0"/>
              <a:t>, Random Forest, and XGBoost, on a dataset of 4,681 instances.</a:t>
            </a:r>
          </a:p>
          <a:p>
            <a:pPr>
              <a:buFont typeface="Arial" panose="020B0604020202020204" pitchFamily="34" charset="0"/>
              <a:buChar char="•"/>
            </a:pPr>
            <a:r>
              <a:rPr lang="en-US" sz="2400" dirty="0"/>
              <a:t>The XGBoost model achieved an average accuracy of 96.80% and an average AUC of 0.995, demonstrating high efficacy in fraud detection.</a:t>
            </a:r>
          </a:p>
          <a:p>
            <a:pPr>
              <a:buFont typeface="Arial" panose="020B0604020202020204" pitchFamily="34" charset="0"/>
              <a:buChar char="•"/>
            </a:pPr>
            <a:r>
              <a:rPr lang="en-US" sz="2400" dirty="0"/>
              <a:t>Results from Random Forest and K-Nearest </a:t>
            </a:r>
            <a:r>
              <a:rPr lang="en-US" sz="2400" dirty="0" err="1"/>
              <a:t>Neighbour</a:t>
            </a:r>
            <a:r>
              <a:rPr lang="en-US" sz="2400" dirty="0"/>
              <a:t> models also showed robust performance, with average accuracies of 94.88% and 87.85%, respectively.</a:t>
            </a:r>
          </a:p>
          <a:p>
            <a:pPr>
              <a:buFont typeface="Arial" panose="020B0604020202020204" pitchFamily="34" charset="0"/>
              <a:buChar char="•"/>
            </a:pPr>
            <a:r>
              <a:rPr lang="en-US" sz="2400" dirty="0" err="1"/>
              <a:t>Sallam</a:t>
            </a:r>
            <a:r>
              <a:rPr lang="en-US" sz="2400" dirty="0"/>
              <a:t> et al.'s findings contribute to enhancing the safety and integrity of the Ethereum network, marking a significant advancement in blockchain security measures.</a:t>
            </a:r>
          </a:p>
          <a:p>
            <a:pPr>
              <a:buFont typeface="Arial" panose="020B0604020202020204" pitchFamily="34" charset="0"/>
              <a:buChar char="•"/>
            </a:pPr>
            <a:r>
              <a:rPr lang="en-US" sz="2400" dirty="0"/>
              <a:t>Their methodologies and outcomes offer valuable insights into the potential applicability of machine learning techniques for fraud detection in other blockchain environments.</a:t>
            </a:r>
          </a:p>
        </p:txBody>
      </p:sp>
      <p:sp>
        <p:nvSpPr>
          <p:cNvPr id="4" name="Slide Number Placeholder 3">
            <a:extLst>
              <a:ext uri="{FF2B5EF4-FFF2-40B4-BE49-F238E27FC236}">
                <a16:creationId xmlns:a16="http://schemas.microsoft.com/office/drawing/2014/main" id="{6CF2DF70-E4C0-4508-F536-F92CB21A7535}"/>
              </a:ext>
            </a:extLst>
          </p:cNvPr>
          <p:cNvSpPr>
            <a:spLocks noGrp="1"/>
          </p:cNvSpPr>
          <p:nvPr>
            <p:ph type="sldNum" sz="quarter" idx="12"/>
          </p:nvPr>
        </p:nvSpPr>
        <p:spPr/>
        <p:txBody>
          <a:bodyPr/>
          <a:lstStyle/>
          <a:p>
            <a:fld id="{8D0AFDD5-844D-364D-8AEC-50CF4D36D55D}" type="slidenum">
              <a:rPr lang="en-US" noProof="0" smtClean="0"/>
              <a:t>38</a:t>
            </a:fld>
            <a:endParaRPr lang="en-US" noProof="0"/>
          </a:p>
        </p:txBody>
      </p:sp>
      <p:sp>
        <p:nvSpPr>
          <p:cNvPr id="5" name="Footer Placeholder 4">
            <a:extLst>
              <a:ext uri="{FF2B5EF4-FFF2-40B4-BE49-F238E27FC236}">
                <a16:creationId xmlns:a16="http://schemas.microsoft.com/office/drawing/2014/main" id="{ED49F8D3-B0A4-75B7-9339-5A82D296D20C}"/>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08E63EEF-AC0F-FCA4-D8D2-E795F9F2372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851378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3063EFF-C6B2-D9FE-CC8F-CF17C498D7FF}"/>
              </a:ext>
            </a:extLst>
          </p:cNvPr>
          <p:cNvSpPr>
            <a:spLocks noGrp="1"/>
          </p:cNvSpPr>
          <p:nvPr>
            <p:ph type="title"/>
          </p:nvPr>
        </p:nvSpPr>
        <p:spPr>
          <a:xfrm>
            <a:off x="1139952" y="512064"/>
            <a:ext cx="9912096" cy="1014984"/>
          </a:xfrm>
        </p:spPr>
        <p:txBody>
          <a:bodyPr/>
          <a:lstStyle/>
          <a:p>
            <a:r>
              <a:rPr lang="en-US" dirty="0"/>
              <a:t>t-SNE Scatter Plots </a:t>
            </a:r>
          </a:p>
        </p:txBody>
      </p:sp>
      <p:sp>
        <p:nvSpPr>
          <p:cNvPr id="15" name="Text Placeholder 2">
            <a:extLst>
              <a:ext uri="{FF2B5EF4-FFF2-40B4-BE49-F238E27FC236}">
                <a16:creationId xmlns:a16="http://schemas.microsoft.com/office/drawing/2014/main" id="{4D440B5E-9892-BC98-87E1-1DB47B9D9D73}"/>
              </a:ext>
            </a:extLst>
          </p:cNvPr>
          <p:cNvSpPr>
            <a:spLocks noGrp="1"/>
          </p:cNvSpPr>
          <p:nvPr>
            <p:ph type="body" sz="quarter" idx="14"/>
          </p:nvPr>
        </p:nvSpPr>
        <p:spPr>
          <a:xfrm>
            <a:off x="685800" y="1956816"/>
            <a:ext cx="5048882" cy="3986784"/>
          </a:xfrm>
        </p:spPr>
        <p:txBody>
          <a:bodyPr/>
          <a:lstStyle/>
          <a:p>
            <a:r>
              <a:rPr lang="en-MY" dirty="0"/>
              <a:t>2D t-SNE </a:t>
            </a:r>
            <a:endParaRPr lang="en-US" dirty="0"/>
          </a:p>
        </p:txBody>
      </p:sp>
      <p:sp>
        <p:nvSpPr>
          <p:cNvPr id="17" name="Text Placeholder 4">
            <a:extLst>
              <a:ext uri="{FF2B5EF4-FFF2-40B4-BE49-F238E27FC236}">
                <a16:creationId xmlns:a16="http://schemas.microsoft.com/office/drawing/2014/main" id="{2FB5EA60-A46C-92C2-8A8A-825B5EB26584}"/>
              </a:ext>
            </a:extLst>
          </p:cNvPr>
          <p:cNvSpPr>
            <a:spLocks noGrp="1"/>
          </p:cNvSpPr>
          <p:nvPr>
            <p:ph type="body" sz="quarter" idx="19"/>
          </p:nvPr>
        </p:nvSpPr>
        <p:spPr>
          <a:xfrm>
            <a:off x="6358128" y="1956816"/>
            <a:ext cx="5047488" cy="3986784"/>
          </a:xfrm>
        </p:spPr>
        <p:txBody>
          <a:bodyPr/>
          <a:lstStyle/>
          <a:p>
            <a:r>
              <a:rPr lang="en-US" dirty="0"/>
              <a:t>3D</a:t>
            </a:r>
          </a:p>
        </p:txBody>
      </p:sp>
      <p:sp>
        <p:nvSpPr>
          <p:cNvPr id="4" name="Slide Number Placeholder 3">
            <a:extLst>
              <a:ext uri="{FF2B5EF4-FFF2-40B4-BE49-F238E27FC236}">
                <a16:creationId xmlns:a16="http://schemas.microsoft.com/office/drawing/2014/main" id="{D5F7BE69-0F2F-8DE3-854E-DF65E3637994}"/>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39</a:t>
            </a:fld>
            <a:endParaRPr lang="en-US" noProof="0"/>
          </a:p>
        </p:txBody>
      </p:sp>
      <p:sp>
        <p:nvSpPr>
          <p:cNvPr id="5" name="Footer Placeholder 4">
            <a:extLst>
              <a:ext uri="{FF2B5EF4-FFF2-40B4-BE49-F238E27FC236}">
                <a16:creationId xmlns:a16="http://schemas.microsoft.com/office/drawing/2014/main" id="{0BC34426-AFBB-8518-F43F-BDCC5FB3DB7C}"/>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FDE280B8-BFDE-21D6-A778-C7BFFA938CF1}"/>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pic>
        <p:nvPicPr>
          <p:cNvPr id="11" name="Content Placeholder 10" descr="A diagram of a scatter plot">
            <a:extLst>
              <a:ext uri="{FF2B5EF4-FFF2-40B4-BE49-F238E27FC236}">
                <a16:creationId xmlns:a16="http://schemas.microsoft.com/office/drawing/2014/main" id="{38F7961D-8C2A-AD76-6829-0198F96CA84D}"/>
              </a:ext>
            </a:extLst>
          </p:cNvPr>
          <p:cNvPicPr>
            <a:picLocks noGrp="1" noChangeAspect="1"/>
          </p:cNvPicPr>
          <p:nvPr>
            <p:ph sz="half" idx="2"/>
          </p:nvPr>
        </p:nvPicPr>
        <p:blipFill>
          <a:blip r:embed="rId3"/>
          <a:stretch>
            <a:fillRect/>
          </a:stretch>
        </p:blipFill>
        <p:spPr>
          <a:xfrm>
            <a:off x="1599446" y="2944813"/>
            <a:ext cx="3271757" cy="2784475"/>
          </a:xfrm>
          <a:prstGeom prst="rect">
            <a:avLst/>
          </a:prstGeom>
        </p:spPr>
      </p:pic>
      <p:pic>
        <p:nvPicPr>
          <p:cNvPr id="12" name="Picture 11" descr="A diagram of a scatter plot">
            <a:extLst>
              <a:ext uri="{FF2B5EF4-FFF2-40B4-BE49-F238E27FC236}">
                <a16:creationId xmlns:a16="http://schemas.microsoft.com/office/drawing/2014/main" id="{3DA6B98E-58FA-A434-0B65-5076FEAB2651}"/>
              </a:ext>
            </a:extLst>
          </p:cNvPr>
          <p:cNvPicPr>
            <a:picLocks noChangeAspect="1"/>
          </p:cNvPicPr>
          <p:nvPr/>
        </p:nvPicPr>
        <p:blipFill>
          <a:blip r:embed="rId4"/>
          <a:stretch>
            <a:fillRect/>
          </a:stretch>
        </p:blipFill>
        <p:spPr>
          <a:xfrm>
            <a:off x="7215915" y="2993227"/>
            <a:ext cx="3254182" cy="2769625"/>
          </a:xfrm>
          <a:prstGeom prst="rect">
            <a:avLst/>
          </a:prstGeom>
        </p:spPr>
      </p:pic>
      <p:sp>
        <p:nvSpPr>
          <p:cNvPr id="19" name="TextBox 18">
            <a:extLst>
              <a:ext uri="{FF2B5EF4-FFF2-40B4-BE49-F238E27FC236}">
                <a16:creationId xmlns:a16="http://schemas.microsoft.com/office/drawing/2014/main" id="{C1F9AE26-CD58-5815-FB39-507555FD1ADC}"/>
              </a:ext>
            </a:extLst>
          </p:cNvPr>
          <p:cNvSpPr txBox="1"/>
          <p:nvPr/>
        </p:nvSpPr>
        <p:spPr>
          <a:xfrm>
            <a:off x="10077907" y="6120538"/>
            <a:ext cx="1742555" cy="369332"/>
          </a:xfrm>
          <a:prstGeom prst="rect">
            <a:avLst/>
          </a:prstGeom>
          <a:noFill/>
        </p:spPr>
        <p:txBody>
          <a:bodyPr wrap="square">
            <a:spAutoFit/>
          </a:bodyPr>
          <a:lstStyle/>
          <a:p>
            <a:r>
              <a:rPr lang="en-MY" dirty="0" err="1"/>
              <a:t>Sallam</a:t>
            </a:r>
            <a:r>
              <a:rPr lang="en-MY" dirty="0"/>
              <a:t> et al., 2022</a:t>
            </a:r>
          </a:p>
        </p:txBody>
      </p:sp>
    </p:spTree>
    <p:extLst>
      <p:ext uri="{BB962C8B-B14F-4D97-AF65-F5344CB8AC3E}">
        <p14:creationId xmlns:p14="http://schemas.microsoft.com/office/powerpoint/2010/main" val="221058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87B9-6A27-DA3B-6455-AF6BEDC2D15E}"/>
              </a:ext>
            </a:extLst>
          </p:cNvPr>
          <p:cNvSpPr>
            <a:spLocks noGrp="1"/>
          </p:cNvSpPr>
          <p:nvPr>
            <p:ph type="title"/>
          </p:nvPr>
        </p:nvSpPr>
        <p:spPr>
          <a:xfrm>
            <a:off x="1139952" y="512064"/>
            <a:ext cx="9912096" cy="1014984"/>
          </a:xfrm>
        </p:spPr>
        <p:txBody>
          <a:bodyPr anchor="t">
            <a:normAutofit/>
          </a:bodyPr>
          <a:lstStyle/>
          <a:p>
            <a:r>
              <a:rPr lang="en-US" dirty="0"/>
              <a:t>Applications</a:t>
            </a:r>
            <a:endParaRPr lang="en-MY" dirty="0"/>
          </a:p>
        </p:txBody>
      </p:sp>
      <p:sp>
        <p:nvSpPr>
          <p:cNvPr id="5" name="Slide Number Placeholder 4">
            <a:extLst>
              <a:ext uri="{FF2B5EF4-FFF2-40B4-BE49-F238E27FC236}">
                <a16:creationId xmlns:a16="http://schemas.microsoft.com/office/drawing/2014/main" id="{EEAD4593-C40C-933E-BB12-AF9EA8B48EBB}"/>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4</a:t>
            </a:fld>
            <a:endParaRPr lang="en-US" noProof="0"/>
          </a:p>
        </p:txBody>
      </p:sp>
      <p:sp>
        <p:nvSpPr>
          <p:cNvPr id="11" name="Footer Placeholder 4">
            <a:extLst>
              <a:ext uri="{FF2B5EF4-FFF2-40B4-BE49-F238E27FC236}">
                <a16:creationId xmlns:a16="http://schemas.microsoft.com/office/drawing/2014/main" id="{9D6FCF0F-6622-6F3F-2E73-A18D2BC62C7F}"/>
              </a:ext>
            </a:extLst>
          </p:cNvPr>
          <p:cNvSpPr>
            <a:spLocks noGrp="1"/>
          </p:cNvSpPr>
          <p:nvPr>
            <p:ph type="ftr" sz="quarter" idx="11"/>
          </p:nvPr>
        </p:nvSpPr>
        <p:spPr>
          <a:xfrm>
            <a:off x="2689167" y="6321102"/>
            <a:ext cx="7094913" cy="246888"/>
          </a:xfrm>
        </p:spPr>
        <p:txBody>
          <a:bodyPr/>
          <a:lstStyle/>
          <a:p>
            <a:pPr>
              <a:spcAft>
                <a:spcPts val="600"/>
              </a:spcAft>
            </a:pPr>
            <a:r>
              <a:rPr lang="en-US" noProof="0" dirty="0"/>
              <a:t>IDENTIFYING FRAUDULENT ACTIVITY IN BLOCKCHAIN TRANSACTIONS USING MACHINE LEARNING ALGORITHMS </a:t>
            </a:r>
          </a:p>
        </p:txBody>
      </p:sp>
      <p:sp>
        <p:nvSpPr>
          <p:cNvPr id="13" name="Date Placeholder 5">
            <a:extLst>
              <a:ext uri="{FF2B5EF4-FFF2-40B4-BE49-F238E27FC236}">
                <a16:creationId xmlns:a16="http://schemas.microsoft.com/office/drawing/2014/main" id="{521CCE1C-0D56-EFAA-E406-D25DAA282DFA}"/>
              </a:ext>
            </a:extLst>
          </p:cNvPr>
          <p:cNvSpPr>
            <a:spLocks noGrp="1"/>
          </p:cNvSpPr>
          <p:nvPr>
            <p:ph type="dt" sz="half" idx="10"/>
          </p:nvPr>
        </p:nvSpPr>
        <p:spPr>
          <a:xfrm>
            <a:off x="10629145" y="6400904"/>
            <a:ext cx="640080" cy="246888"/>
          </a:xfrm>
        </p:spPr>
        <p:txBody>
          <a:bodyPr/>
          <a:lstStyle/>
          <a:p>
            <a:pPr>
              <a:spcAft>
                <a:spcPts val="600"/>
              </a:spcAft>
            </a:pPr>
            <a:r>
              <a:rPr lang="en-US" noProof="0" dirty="0"/>
              <a:t>2024</a:t>
            </a:r>
          </a:p>
        </p:txBody>
      </p:sp>
      <p:graphicFrame>
        <p:nvGraphicFramePr>
          <p:cNvPr id="6" name="Content Placeholder 5">
            <a:extLst>
              <a:ext uri="{FF2B5EF4-FFF2-40B4-BE49-F238E27FC236}">
                <a16:creationId xmlns:a16="http://schemas.microsoft.com/office/drawing/2014/main" id="{DC24BE9A-E43D-9697-8342-8D19ECC7C313}"/>
              </a:ext>
            </a:extLst>
          </p:cNvPr>
          <p:cNvGraphicFramePr>
            <a:graphicFrameLocks noGrp="1"/>
          </p:cNvGraphicFramePr>
          <p:nvPr>
            <p:ph idx="1"/>
            <p:extLst>
              <p:ext uri="{D42A27DB-BD31-4B8C-83A1-F6EECF244321}">
                <p14:modId xmlns:p14="http://schemas.microsoft.com/office/powerpoint/2010/main" val="4278760869"/>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7638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3E06D283-804C-3207-1085-1994132A8DF7}"/>
              </a:ext>
            </a:extLst>
          </p:cNvPr>
          <p:cNvSpPr>
            <a:spLocks noGrp="1"/>
          </p:cNvSpPr>
          <p:nvPr>
            <p:ph type="title"/>
          </p:nvPr>
        </p:nvSpPr>
        <p:spPr>
          <a:xfrm>
            <a:off x="1139952" y="512064"/>
            <a:ext cx="9912096" cy="1014984"/>
          </a:xfrm>
        </p:spPr>
        <p:txBody>
          <a:bodyPr/>
          <a:lstStyle/>
          <a:p>
            <a:r>
              <a:rPr lang="en-US" sz="3200" dirty="0"/>
              <a:t>Evaluation of the machine algorithm models</a:t>
            </a:r>
          </a:p>
        </p:txBody>
      </p:sp>
      <p:sp>
        <p:nvSpPr>
          <p:cNvPr id="7" name="Slide Number Placeholder 6">
            <a:extLst>
              <a:ext uri="{FF2B5EF4-FFF2-40B4-BE49-F238E27FC236}">
                <a16:creationId xmlns:a16="http://schemas.microsoft.com/office/drawing/2014/main" id="{76F55CD4-6139-DEC9-452A-E5FD394BDF41}"/>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40</a:t>
            </a:fld>
            <a:endParaRPr lang="en-US" noProof="0"/>
          </a:p>
        </p:txBody>
      </p:sp>
      <p:sp>
        <p:nvSpPr>
          <p:cNvPr id="8" name="Footer Placeholder 7">
            <a:extLst>
              <a:ext uri="{FF2B5EF4-FFF2-40B4-BE49-F238E27FC236}">
                <a16:creationId xmlns:a16="http://schemas.microsoft.com/office/drawing/2014/main" id="{2D383C72-4DCD-3BC7-8992-2DCC602557E6}"/>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9" name="Date Placeholder 8">
            <a:extLst>
              <a:ext uri="{FF2B5EF4-FFF2-40B4-BE49-F238E27FC236}">
                <a16:creationId xmlns:a16="http://schemas.microsoft.com/office/drawing/2014/main" id="{19058B00-DD3E-BC77-A2D7-A4A38FDF46DB}"/>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pic>
        <p:nvPicPr>
          <p:cNvPr id="15" name="Picture 14">
            <a:extLst>
              <a:ext uri="{FF2B5EF4-FFF2-40B4-BE49-F238E27FC236}">
                <a16:creationId xmlns:a16="http://schemas.microsoft.com/office/drawing/2014/main" id="{55E14BF9-95C9-01A3-9063-7321A9777056}"/>
              </a:ext>
            </a:extLst>
          </p:cNvPr>
          <p:cNvPicPr>
            <a:picLocks noChangeAspect="1"/>
          </p:cNvPicPr>
          <p:nvPr/>
        </p:nvPicPr>
        <p:blipFill>
          <a:blip r:embed="rId2"/>
          <a:stretch>
            <a:fillRect/>
          </a:stretch>
        </p:blipFill>
        <p:spPr>
          <a:xfrm>
            <a:off x="442033" y="3080020"/>
            <a:ext cx="13752992" cy="2189696"/>
          </a:xfrm>
          <a:prstGeom prst="rect">
            <a:avLst/>
          </a:prstGeom>
        </p:spPr>
      </p:pic>
      <p:sp>
        <p:nvSpPr>
          <p:cNvPr id="21" name="TextBox 20">
            <a:extLst>
              <a:ext uri="{FF2B5EF4-FFF2-40B4-BE49-F238E27FC236}">
                <a16:creationId xmlns:a16="http://schemas.microsoft.com/office/drawing/2014/main" id="{B01F56A0-7F85-8B69-AB95-7C96D2F36B0C}"/>
              </a:ext>
            </a:extLst>
          </p:cNvPr>
          <p:cNvSpPr txBox="1"/>
          <p:nvPr/>
        </p:nvSpPr>
        <p:spPr>
          <a:xfrm>
            <a:off x="10101792" y="5932501"/>
            <a:ext cx="1865841" cy="369332"/>
          </a:xfrm>
          <a:prstGeom prst="rect">
            <a:avLst/>
          </a:prstGeom>
          <a:noFill/>
        </p:spPr>
        <p:txBody>
          <a:bodyPr wrap="square">
            <a:spAutoFit/>
          </a:bodyPr>
          <a:lstStyle/>
          <a:p>
            <a:r>
              <a:rPr lang="en-MY" dirty="0" err="1"/>
              <a:t>Sallam</a:t>
            </a:r>
            <a:r>
              <a:rPr lang="en-MY" dirty="0"/>
              <a:t> et al., 2022</a:t>
            </a:r>
          </a:p>
        </p:txBody>
      </p:sp>
    </p:spTree>
    <p:extLst>
      <p:ext uri="{BB962C8B-B14F-4D97-AF65-F5344CB8AC3E}">
        <p14:creationId xmlns:p14="http://schemas.microsoft.com/office/powerpoint/2010/main" val="2397942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B705-8FEF-DDD3-C908-B7B6998FF511}"/>
              </a:ext>
            </a:extLst>
          </p:cNvPr>
          <p:cNvSpPr>
            <a:spLocks noGrp="1"/>
          </p:cNvSpPr>
          <p:nvPr>
            <p:ph type="title"/>
          </p:nvPr>
        </p:nvSpPr>
        <p:spPr/>
        <p:txBody>
          <a:bodyPr/>
          <a:lstStyle/>
          <a:p>
            <a:r>
              <a:rPr lang="en-US" sz="3200" dirty="0"/>
              <a:t>Hyperparameters of machine learning algorithms </a:t>
            </a:r>
            <a:endParaRPr lang="en-MY" sz="3200" dirty="0"/>
          </a:p>
        </p:txBody>
      </p:sp>
      <p:pic>
        <p:nvPicPr>
          <p:cNvPr id="8" name="Content Placeholder 7">
            <a:extLst>
              <a:ext uri="{FF2B5EF4-FFF2-40B4-BE49-F238E27FC236}">
                <a16:creationId xmlns:a16="http://schemas.microsoft.com/office/drawing/2014/main" id="{3FB6282F-A687-AB69-C894-F091515E8DCA}"/>
              </a:ext>
            </a:extLst>
          </p:cNvPr>
          <p:cNvPicPr>
            <a:picLocks noGrp="1" noChangeAspect="1"/>
          </p:cNvPicPr>
          <p:nvPr>
            <p:ph idx="1"/>
          </p:nvPr>
        </p:nvPicPr>
        <p:blipFill>
          <a:blip r:embed="rId2"/>
          <a:stretch>
            <a:fillRect/>
          </a:stretch>
        </p:blipFill>
        <p:spPr>
          <a:xfrm>
            <a:off x="1708507" y="2209799"/>
            <a:ext cx="15257896" cy="3184850"/>
          </a:xfrm>
          <a:prstGeom prst="rect">
            <a:avLst/>
          </a:prstGeom>
        </p:spPr>
      </p:pic>
      <p:sp>
        <p:nvSpPr>
          <p:cNvPr id="4" name="Slide Number Placeholder 3">
            <a:extLst>
              <a:ext uri="{FF2B5EF4-FFF2-40B4-BE49-F238E27FC236}">
                <a16:creationId xmlns:a16="http://schemas.microsoft.com/office/drawing/2014/main" id="{A3B6DA53-B279-8DE8-B44D-03FB00EEE166}"/>
              </a:ext>
            </a:extLst>
          </p:cNvPr>
          <p:cNvSpPr>
            <a:spLocks noGrp="1"/>
          </p:cNvSpPr>
          <p:nvPr>
            <p:ph type="sldNum" sz="quarter" idx="12"/>
          </p:nvPr>
        </p:nvSpPr>
        <p:spPr/>
        <p:txBody>
          <a:bodyPr/>
          <a:lstStyle/>
          <a:p>
            <a:fld id="{8D0AFDD5-844D-364D-8AEC-50CF4D36D55D}" type="slidenum">
              <a:rPr lang="en-US" noProof="0" smtClean="0"/>
              <a:t>41</a:t>
            </a:fld>
            <a:endParaRPr lang="en-US" noProof="0"/>
          </a:p>
        </p:txBody>
      </p:sp>
      <p:sp>
        <p:nvSpPr>
          <p:cNvPr id="5" name="Footer Placeholder 4">
            <a:extLst>
              <a:ext uri="{FF2B5EF4-FFF2-40B4-BE49-F238E27FC236}">
                <a16:creationId xmlns:a16="http://schemas.microsoft.com/office/drawing/2014/main" id="{6D5DF2F9-35DE-9CAF-A114-BBE8A5B4C22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94675702-99CE-BA94-934B-B19F0337FF2E}"/>
              </a:ext>
            </a:extLst>
          </p:cNvPr>
          <p:cNvSpPr>
            <a:spLocks noGrp="1"/>
          </p:cNvSpPr>
          <p:nvPr>
            <p:ph type="dt" sz="half" idx="10"/>
          </p:nvPr>
        </p:nvSpPr>
        <p:spPr/>
        <p:txBody>
          <a:bodyPr/>
          <a:lstStyle/>
          <a:p>
            <a:r>
              <a:rPr lang="en-US" noProof="0"/>
              <a:t>20XX</a:t>
            </a:r>
          </a:p>
        </p:txBody>
      </p:sp>
      <p:sp>
        <p:nvSpPr>
          <p:cNvPr id="10" name="TextBox 9">
            <a:extLst>
              <a:ext uri="{FF2B5EF4-FFF2-40B4-BE49-F238E27FC236}">
                <a16:creationId xmlns:a16="http://schemas.microsoft.com/office/drawing/2014/main" id="{15EA7553-EA74-4CF1-2A67-0A832A4AE62C}"/>
              </a:ext>
            </a:extLst>
          </p:cNvPr>
          <p:cNvSpPr txBox="1"/>
          <p:nvPr/>
        </p:nvSpPr>
        <p:spPr>
          <a:xfrm>
            <a:off x="10101792" y="5932501"/>
            <a:ext cx="1865841" cy="369332"/>
          </a:xfrm>
          <a:prstGeom prst="rect">
            <a:avLst/>
          </a:prstGeom>
          <a:noFill/>
        </p:spPr>
        <p:txBody>
          <a:bodyPr wrap="square">
            <a:spAutoFit/>
          </a:bodyPr>
          <a:lstStyle/>
          <a:p>
            <a:r>
              <a:rPr lang="en-MY" dirty="0" err="1"/>
              <a:t>Sallam</a:t>
            </a:r>
            <a:r>
              <a:rPr lang="en-MY" dirty="0"/>
              <a:t> et al., 2022</a:t>
            </a:r>
          </a:p>
        </p:txBody>
      </p:sp>
    </p:spTree>
    <p:extLst>
      <p:ext uri="{BB962C8B-B14F-4D97-AF65-F5344CB8AC3E}">
        <p14:creationId xmlns:p14="http://schemas.microsoft.com/office/powerpoint/2010/main" val="3486969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4F688-6207-8258-B9B6-D2D10892B483}"/>
              </a:ext>
            </a:extLst>
          </p:cNvPr>
          <p:cNvSpPr>
            <a:spLocks noGrp="1"/>
          </p:cNvSpPr>
          <p:nvPr>
            <p:ph type="title"/>
          </p:nvPr>
        </p:nvSpPr>
        <p:spPr/>
        <p:txBody>
          <a:bodyPr/>
          <a:lstStyle/>
          <a:p>
            <a:r>
              <a:rPr lang="en-US" sz="4000" dirty="0"/>
              <a:t>AUC performance of different machine algorithm models </a:t>
            </a:r>
            <a:endParaRPr lang="en-MY" sz="4000" dirty="0"/>
          </a:p>
        </p:txBody>
      </p:sp>
      <p:sp>
        <p:nvSpPr>
          <p:cNvPr id="4" name="Slide Number Placeholder 3">
            <a:extLst>
              <a:ext uri="{FF2B5EF4-FFF2-40B4-BE49-F238E27FC236}">
                <a16:creationId xmlns:a16="http://schemas.microsoft.com/office/drawing/2014/main" id="{1902EFE2-4D77-0A76-6EAB-A3847E894548}"/>
              </a:ext>
            </a:extLst>
          </p:cNvPr>
          <p:cNvSpPr>
            <a:spLocks noGrp="1"/>
          </p:cNvSpPr>
          <p:nvPr>
            <p:ph type="sldNum" sz="quarter" idx="12"/>
          </p:nvPr>
        </p:nvSpPr>
        <p:spPr/>
        <p:txBody>
          <a:bodyPr/>
          <a:lstStyle/>
          <a:p>
            <a:fld id="{8D0AFDD5-844D-364D-8AEC-50CF4D36D55D}" type="slidenum">
              <a:rPr lang="en-US" noProof="0" smtClean="0"/>
              <a:t>42</a:t>
            </a:fld>
            <a:endParaRPr lang="en-US" noProof="0"/>
          </a:p>
        </p:txBody>
      </p:sp>
      <p:sp>
        <p:nvSpPr>
          <p:cNvPr id="5" name="Footer Placeholder 4">
            <a:extLst>
              <a:ext uri="{FF2B5EF4-FFF2-40B4-BE49-F238E27FC236}">
                <a16:creationId xmlns:a16="http://schemas.microsoft.com/office/drawing/2014/main" id="{B8636212-65BA-1F06-1329-3CDD127F439A}"/>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9BACBC7A-5AE6-C7FC-D11B-9414C2467954}"/>
              </a:ext>
            </a:extLst>
          </p:cNvPr>
          <p:cNvSpPr>
            <a:spLocks noGrp="1"/>
          </p:cNvSpPr>
          <p:nvPr>
            <p:ph type="dt" sz="half" idx="10"/>
          </p:nvPr>
        </p:nvSpPr>
        <p:spPr/>
        <p:txBody>
          <a:bodyPr/>
          <a:lstStyle/>
          <a:p>
            <a:r>
              <a:rPr lang="en-US" noProof="0"/>
              <a:t>20XX</a:t>
            </a:r>
          </a:p>
        </p:txBody>
      </p:sp>
      <p:pic>
        <p:nvPicPr>
          <p:cNvPr id="7" name="Content Placeholder 6" descr="A graph of a function&#10;&#10;Description automatically generated with medium confidence">
            <a:extLst>
              <a:ext uri="{FF2B5EF4-FFF2-40B4-BE49-F238E27FC236}">
                <a16:creationId xmlns:a16="http://schemas.microsoft.com/office/drawing/2014/main" id="{5695D784-09A4-0D87-427F-90F6AF939928}"/>
              </a:ext>
            </a:extLst>
          </p:cNvPr>
          <p:cNvPicPr>
            <a:picLocks noGrp="1" noChangeAspect="1"/>
          </p:cNvPicPr>
          <p:nvPr>
            <p:ph idx="1"/>
          </p:nvPr>
        </p:nvPicPr>
        <p:blipFill>
          <a:blip r:embed="rId2"/>
          <a:stretch>
            <a:fillRect/>
          </a:stretch>
        </p:blipFill>
        <p:spPr>
          <a:xfrm>
            <a:off x="3704964" y="1809750"/>
            <a:ext cx="4559822" cy="4160838"/>
          </a:xfrm>
          <a:prstGeom prst="rect">
            <a:avLst/>
          </a:prstGeom>
        </p:spPr>
      </p:pic>
      <p:sp>
        <p:nvSpPr>
          <p:cNvPr id="8" name="TextBox 7">
            <a:extLst>
              <a:ext uri="{FF2B5EF4-FFF2-40B4-BE49-F238E27FC236}">
                <a16:creationId xmlns:a16="http://schemas.microsoft.com/office/drawing/2014/main" id="{AFD1A371-A291-9BEC-05A3-67BCA29DD3F3}"/>
              </a:ext>
            </a:extLst>
          </p:cNvPr>
          <p:cNvSpPr txBox="1"/>
          <p:nvPr/>
        </p:nvSpPr>
        <p:spPr>
          <a:xfrm>
            <a:off x="10101792" y="5932501"/>
            <a:ext cx="1865841" cy="369332"/>
          </a:xfrm>
          <a:prstGeom prst="rect">
            <a:avLst/>
          </a:prstGeom>
          <a:noFill/>
        </p:spPr>
        <p:txBody>
          <a:bodyPr wrap="square">
            <a:spAutoFit/>
          </a:bodyPr>
          <a:lstStyle/>
          <a:p>
            <a:r>
              <a:rPr lang="en-MY" dirty="0" err="1"/>
              <a:t>Sallam</a:t>
            </a:r>
            <a:r>
              <a:rPr lang="en-MY" dirty="0"/>
              <a:t> et al., 2022</a:t>
            </a:r>
          </a:p>
        </p:txBody>
      </p:sp>
    </p:spTree>
    <p:extLst>
      <p:ext uri="{BB962C8B-B14F-4D97-AF65-F5344CB8AC3E}">
        <p14:creationId xmlns:p14="http://schemas.microsoft.com/office/powerpoint/2010/main" val="2693405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263D-47C4-7781-7DC5-9CCA3FEC56B8}"/>
              </a:ext>
            </a:extLst>
          </p:cNvPr>
          <p:cNvSpPr>
            <a:spLocks noGrp="1"/>
          </p:cNvSpPr>
          <p:nvPr>
            <p:ph type="title"/>
          </p:nvPr>
        </p:nvSpPr>
        <p:spPr/>
        <p:txBody>
          <a:bodyPr/>
          <a:lstStyle/>
          <a:p>
            <a:r>
              <a:rPr lang="en-US" sz="3600" dirty="0"/>
              <a:t>K-Nearest </a:t>
            </a:r>
            <a:r>
              <a:rPr lang="en-US" sz="3600" dirty="0" err="1"/>
              <a:t>Neighbour</a:t>
            </a:r>
            <a:r>
              <a:rPr lang="en-US" sz="3600" dirty="0"/>
              <a:t> and Supervised Machine Learning Models</a:t>
            </a:r>
            <a:endParaRPr lang="en-MY" sz="3600" dirty="0"/>
          </a:p>
        </p:txBody>
      </p:sp>
      <p:sp>
        <p:nvSpPr>
          <p:cNvPr id="3" name="Content Placeholder 2">
            <a:extLst>
              <a:ext uri="{FF2B5EF4-FFF2-40B4-BE49-F238E27FC236}">
                <a16:creationId xmlns:a16="http://schemas.microsoft.com/office/drawing/2014/main" id="{7087A846-39B7-32CC-7B4F-9F2B78F8AC59}"/>
              </a:ext>
            </a:extLst>
          </p:cNvPr>
          <p:cNvSpPr>
            <a:spLocks noGrp="1"/>
          </p:cNvSpPr>
          <p:nvPr>
            <p:ph idx="1"/>
          </p:nvPr>
        </p:nvSpPr>
        <p:spPr/>
        <p:txBody>
          <a:bodyPr/>
          <a:lstStyle/>
          <a:p>
            <a:r>
              <a:rPr lang="en-US" dirty="0"/>
              <a:t> K-nearest </a:t>
            </a:r>
            <a:r>
              <a:rPr lang="en-US" dirty="0" err="1"/>
              <a:t>neighbour</a:t>
            </a:r>
            <a:r>
              <a:rPr lang="en-US" dirty="0"/>
              <a:t> (KNN) is an unsupervised machine learning algorithm used for instance-based learning.</a:t>
            </a:r>
          </a:p>
          <a:p>
            <a:r>
              <a:rPr lang="en-US" dirty="0"/>
              <a:t>    While simple and intuitive, KNN may be sensitive to irrelevant features and computationally costly for large datasets.</a:t>
            </a:r>
          </a:p>
          <a:p>
            <a:r>
              <a:rPr lang="en-US" dirty="0"/>
              <a:t>    Studies by Farrugia et al. (2020) and </a:t>
            </a:r>
            <a:r>
              <a:rPr lang="en-US" dirty="0" err="1"/>
              <a:t>Sallam</a:t>
            </a:r>
            <a:r>
              <a:rPr lang="en-US" dirty="0"/>
              <a:t> et al. (2022) showcased the effectiveness of supervised machine learning models like XGBoost, Random Forest, and MLP for fraud detection on the Ethereum blockchain.</a:t>
            </a:r>
          </a:p>
          <a:p>
            <a:r>
              <a:rPr lang="en-US" dirty="0"/>
              <a:t>    Hyperparameter tuning, feature importance ranking, and cross-validation are essential steps in model preparation and evaluation.</a:t>
            </a:r>
            <a:endParaRPr lang="en-MY" dirty="0"/>
          </a:p>
        </p:txBody>
      </p:sp>
      <p:sp>
        <p:nvSpPr>
          <p:cNvPr id="4" name="Slide Number Placeholder 3">
            <a:extLst>
              <a:ext uri="{FF2B5EF4-FFF2-40B4-BE49-F238E27FC236}">
                <a16:creationId xmlns:a16="http://schemas.microsoft.com/office/drawing/2014/main" id="{1E58498E-F7D7-0C88-E66E-A3AB032E63F7}"/>
              </a:ext>
            </a:extLst>
          </p:cNvPr>
          <p:cNvSpPr>
            <a:spLocks noGrp="1"/>
          </p:cNvSpPr>
          <p:nvPr>
            <p:ph type="sldNum" sz="quarter" idx="12"/>
          </p:nvPr>
        </p:nvSpPr>
        <p:spPr/>
        <p:txBody>
          <a:bodyPr/>
          <a:lstStyle/>
          <a:p>
            <a:fld id="{8D0AFDD5-844D-364D-8AEC-50CF4D36D55D}" type="slidenum">
              <a:rPr lang="en-US" noProof="0" smtClean="0"/>
              <a:t>43</a:t>
            </a:fld>
            <a:endParaRPr lang="en-US" noProof="0"/>
          </a:p>
        </p:txBody>
      </p:sp>
      <p:sp>
        <p:nvSpPr>
          <p:cNvPr id="5" name="Footer Placeholder 4">
            <a:extLst>
              <a:ext uri="{FF2B5EF4-FFF2-40B4-BE49-F238E27FC236}">
                <a16:creationId xmlns:a16="http://schemas.microsoft.com/office/drawing/2014/main" id="{3CAD232B-D4BF-F17E-9437-41EB84448D56}"/>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7048F554-041F-FF14-8A2F-F8FBD95C5378}"/>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119512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3283-68D6-C23F-F1C8-92234040EF0D}"/>
              </a:ext>
            </a:extLst>
          </p:cNvPr>
          <p:cNvSpPr>
            <a:spLocks noGrp="1"/>
          </p:cNvSpPr>
          <p:nvPr>
            <p:ph type="title"/>
          </p:nvPr>
        </p:nvSpPr>
        <p:spPr/>
        <p:txBody>
          <a:bodyPr/>
          <a:lstStyle/>
          <a:p>
            <a:r>
              <a:rPr lang="en-US" sz="4000" dirty="0"/>
              <a:t>Recent Advances in Fraud Detection Research</a:t>
            </a:r>
            <a:endParaRPr lang="en-MY" sz="4000" dirty="0"/>
          </a:p>
        </p:txBody>
      </p:sp>
      <p:sp>
        <p:nvSpPr>
          <p:cNvPr id="3" name="Content Placeholder 2">
            <a:extLst>
              <a:ext uri="{FF2B5EF4-FFF2-40B4-BE49-F238E27FC236}">
                <a16:creationId xmlns:a16="http://schemas.microsoft.com/office/drawing/2014/main" id="{8BB5672E-128B-6A35-31D1-9AE9E979B9F1}"/>
              </a:ext>
            </a:extLst>
          </p:cNvPr>
          <p:cNvSpPr>
            <a:spLocks noGrp="1"/>
          </p:cNvSpPr>
          <p:nvPr>
            <p:ph idx="1"/>
          </p:nvPr>
        </p:nvSpPr>
        <p:spPr/>
        <p:txBody>
          <a:bodyPr/>
          <a:lstStyle/>
          <a:p>
            <a:pPr>
              <a:buFont typeface="Arial" panose="020B0604020202020204" pitchFamily="34" charset="0"/>
              <a:buChar char="•"/>
            </a:pPr>
            <a:r>
              <a:rPr lang="en-US" dirty="0" err="1"/>
              <a:t>Norouzi</a:t>
            </a:r>
            <a:r>
              <a:rPr lang="en-US" dirty="0"/>
              <a:t> (2023) introduced a novel feature selection method for fraud detection on Ethereum using Random Forest.</a:t>
            </a:r>
          </a:p>
          <a:p>
            <a:pPr>
              <a:buFont typeface="Arial" panose="020B0604020202020204" pitchFamily="34" charset="0"/>
              <a:buChar char="•"/>
            </a:pPr>
            <a:r>
              <a:rPr lang="en-US" dirty="0" err="1"/>
              <a:t>Norouzi's</a:t>
            </a:r>
            <a:r>
              <a:rPr lang="en-US" dirty="0"/>
              <a:t> study emphasized the exceptional performance of the Random Forest model, achieving an average AUC score of 0.998.</a:t>
            </a:r>
          </a:p>
          <a:p>
            <a:pPr>
              <a:buFont typeface="Arial" panose="020B0604020202020204" pitchFamily="34" charset="0"/>
              <a:buChar char="•"/>
            </a:pPr>
            <a:r>
              <a:rPr lang="en-US" dirty="0"/>
              <a:t>Taher et al. (2024) focused on ensemble learning techniques for detecting fraudulent transactions on the Ethereum network.</a:t>
            </a:r>
          </a:p>
          <a:p>
            <a:pPr>
              <a:buFont typeface="Arial" panose="020B0604020202020204" pitchFamily="34" charset="0"/>
              <a:buChar char="•"/>
            </a:pPr>
            <a:r>
              <a:rPr lang="en-US" dirty="0"/>
              <a:t>Their approach showcased a 99% accuracy rate using a hard voting ensemble model, which combined predictions from multiple machine learning models.</a:t>
            </a:r>
          </a:p>
          <a:p>
            <a:pPr>
              <a:buFont typeface="Arial" panose="020B0604020202020204" pitchFamily="34" charset="0"/>
              <a:buChar char="•"/>
            </a:pPr>
            <a:r>
              <a:rPr lang="en-US" dirty="0"/>
              <a:t>Both studies provide valuable insights into fraudulent account </a:t>
            </a:r>
            <a:r>
              <a:rPr lang="en-US" dirty="0" err="1"/>
              <a:t>behaviour</a:t>
            </a:r>
            <a:r>
              <a:rPr lang="en-US" dirty="0"/>
              <a:t> and contribute to the ongoing discourse on blockchain security.</a:t>
            </a:r>
          </a:p>
          <a:p>
            <a:endParaRPr lang="en-MY" dirty="0"/>
          </a:p>
        </p:txBody>
      </p:sp>
      <p:sp>
        <p:nvSpPr>
          <p:cNvPr id="4" name="Slide Number Placeholder 3">
            <a:extLst>
              <a:ext uri="{FF2B5EF4-FFF2-40B4-BE49-F238E27FC236}">
                <a16:creationId xmlns:a16="http://schemas.microsoft.com/office/drawing/2014/main" id="{11095E70-01F6-52C4-D9A8-07A0B5692390}"/>
              </a:ext>
            </a:extLst>
          </p:cNvPr>
          <p:cNvSpPr>
            <a:spLocks noGrp="1"/>
          </p:cNvSpPr>
          <p:nvPr>
            <p:ph type="sldNum" sz="quarter" idx="12"/>
          </p:nvPr>
        </p:nvSpPr>
        <p:spPr/>
        <p:txBody>
          <a:bodyPr/>
          <a:lstStyle/>
          <a:p>
            <a:fld id="{8D0AFDD5-844D-364D-8AEC-50CF4D36D55D}" type="slidenum">
              <a:rPr lang="en-US" noProof="0" smtClean="0"/>
              <a:t>44</a:t>
            </a:fld>
            <a:endParaRPr lang="en-US" noProof="0"/>
          </a:p>
        </p:txBody>
      </p:sp>
      <p:sp>
        <p:nvSpPr>
          <p:cNvPr id="5" name="Footer Placeholder 4">
            <a:extLst>
              <a:ext uri="{FF2B5EF4-FFF2-40B4-BE49-F238E27FC236}">
                <a16:creationId xmlns:a16="http://schemas.microsoft.com/office/drawing/2014/main" id="{84156FD3-DA7D-A5C4-A9A1-EF348B3E59E7}"/>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0621DC4-428F-4369-6D3B-F15A794EF414}"/>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88510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3045-856A-AE10-25CF-BB335F9324E5}"/>
              </a:ext>
            </a:extLst>
          </p:cNvPr>
          <p:cNvSpPr>
            <a:spLocks noGrp="1"/>
          </p:cNvSpPr>
          <p:nvPr>
            <p:ph type="title"/>
          </p:nvPr>
        </p:nvSpPr>
        <p:spPr/>
        <p:txBody>
          <a:bodyPr/>
          <a:lstStyle/>
          <a:p>
            <a:r>
              <a:rPr lang="en-US" sz="3200" dirty="0"/>
              <a:t>Performance of Machine Learning Models in Detecting Fraudulent Accounts on Ethereum </a:t>
            </a:r>
            <a:endParaRPr lang="en-MY" sz="3200" dirty="0"/>
          </a:p>
        </p:txBody>
      </p:sp>
      <p:pic>
        <p:nvPicPr>
          <p:cNvPr id="8" name="Content Placeholder 7">
            <a:extLst>
              <a:ext uri="{FF2B5EF4-FFF2-40B4-BE49-F238E27FC236}">
                <a16:creationId xmlns:a16="http://schemas.microsoft.com/office/drawing/2014/main" id="{D492ED33-1A78-1A3E-1D85-870FFA54781E}"/>
              </a:ext>
            </a:extLst>
          </p:cNvPr>
          <p:cNvPicPr>
            <a:picLocks noGrp="1" noChangeAspect="1"/>
          </p:cNvPicPr>
          <p:nvPr>
            <p:ph idx="1"/>
          </p:nvPr>
        </p:nvPicPr>
        <p:blipFill>
          <a:blip r:embed="rId2"/>
          <a:stretch>
            <a:fillRect/>
          </a:stretch>
        </p:blipFill>
        <p:spPr>
          <a:xfrm>
            <a:off x="537372" y="1787411"/>
            <a:ext cx="11592395" cy="4474712"/>
          </a:xfrm>
          <a:prstGeom prst="rect">
            <a:avLst/>
          </a:prstGeom>
        </p:spPr>
      </p:pic>
      <p:sp>
        <p:nvSpPr>
          <p:cNvPr id="4" name="Slide Number Placeholder 3">
            <a:extLst>
              <a:ext uri="{FF2B5EF4-FFF2-40B4-BE49-F238E27FC236}">
                <a16:creationId xmlns:a16="http://schemas.microsoft.com/office/drawing/2014/main" id="{A0DC77A3-47AE-1EEE-2AA1-0DBEEE5E8561}"/>
              </a:ext>
            </a:extLst>
          </p:cNvPr>
          <p:cNvSpPr>
            <a:spLocks noGrp="1"/>
          </p:cNvSpPr>
          <p:nvPr>
            <p:ph type="sldNum" sz="quarter" idx="12"/>
          </p:nvPr>
        </p:nvSpPr>
        <p:spPr/>
        <p:txBody>
          <a:bodyPr/>
          <a:lstStyle/>
          <a:p>
            <a:fld id="{8D0AFDD5-844D-364D-8AEC-50CF4D36D55D}" type="slidenum">
              <a:rPr lang="en-US" noProof="0" smtClean="0"/>
              <a:t>45</a:t>
            </a:fld>
            <a:endParaRPr lang="en-US" noProof="0"/>
          </a:p>
        </p:txBody>
      </p:sp>
      <p:sp>
        <p:nvSpPr>
          <p:cNvPr id="5" name="Footer Placeholder 4">
            <a:extLst>
              <a:ext uri="{FF2B5EF4-FFF2-40B4-BE49-F238E27FC236}">
                <a16:creationId xmlns:a16="http://schemas.microsoft.com/office/drawing/2014/main" id="{6FFC8072-0079-76D0-9C33-DC49B57B1A8E}"/>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2B732D1D-37DC-FBB4-F409-056CC18C2B00}"/>
              </a:ext>
            </a:extLst>
          </p:cNvPr>
          <p:cNvSpPr>
            <a:spLocks noGrp="1"/>
          </p:cNvSpPr>
          <p:nvPr>
            <p:ph type="dt" sz="half" idx="10"/>
          </p:nvPr>
        </p:nvSpPr>
        <p:spPr/>
        <p:txBody>
          <a:bodyPr/>
          <a:lstStyle/>
          <a:p>
            <a:r>
              <a:rPr lang="en-US" noProof="0"/>
              <a:t>20XX</a:t>
            </a:r>
          </a:p>
        </p:txBody>
      </p:sp>
      <p:sp>
        <p:nvSpPr>
          <p:cNvPr id="9" name="TextBox 8">
            <a:extLst>
              <a:ext uri="{FF2B5EF4-FFF2-40B4-BE49-F238E27FC236}">
                <a16:creationId xmlns:a16="http://schemas.microsoft.com/office/drawing/2014/main" id="{CC8FF6B1-AB78-0135-EEF6-A9B513667FA0}"/>
              </a:ext>
            </a:extLst>
          </p:cNvPr>
          <p:cNvSpPr txBox="1"/>
          <p:nvPr/>
        </p:nvSpPr>
        <p:spPr>
          <a:xfrm>
            <a:off x="10101792" y="5932501"/>
            <a:ext cx="1865841" cy="369332"/>
          </a:xfrm>
          <a:prstGeom prst="rect">
            <a:avLst/>
          </a:prstGeom>
          <a:noFill/>
        </p:spPr>
        <p:txBody>
          <a:bodyPr wrap="square">
            <a:spAutoFit/>
          </a:bodyPr>
          <a:lstStyle/>
          <a:p>
            <a:r>
              <a:rPr lang="en-MY" dirty="0" err="1"/>
              <a:t>Norouzi</a:t>
            </a:r>
            <a:r>
              <a:rPr lang="en-MY" dirty="0"/>
              <a:t>, 2023</a:t>
            </a:r>
          </a:p>
        </p:txBody>
      </p:sp>
    </p:spTree>
    <p:extLst>
      <p:ext uri="{BB962C8B-B14F-4D97-AF65-F5344CB8AC3E}">
        <p14:creationId xmlns:p14="http://schemas.microsoft.com/office/powerpoint/2010/main" val="1207639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D791-8FF1-0E51-458A-07A4863427D0}"/>
              </a:ext>
            </a:extLst>
          </p:cNvPr>
          <p:cNvSpPr>
            <a:spLocks noGrp="1"/>
          </p:cNvSpPr>
          <p:nvPr>
            <p:ph type="title"/>
          </p:nvPr>
        </p:nvSpPr>
        <p:spPr/>
        <p:txBody>
          <a:bodyPr/>
          <a:lstStyle/>
          <a:p>
            <a:r>
              <a:rPr lang="en-US" sz="4400" dirty="0"/>
              <a:t>Ethereum Fraud Detection Algorithms Results </a:t>
            </a:r>
            <a:endParaRPr lang="en-MY" sz="4400" dirty="0"/>
          </a:p>
        </p:txBody>
      </p:sp>
      <p:pic>
        <p:nvPicPr>
          <p:cNvPr id="8" name="Content Placeholder 7">
            <a:extLst>
              <a:ext uri="{FF2B5EF4-FFF2-40B4-BE49-F238E27FC236}">
                <a16:creationId xmlns:a16="http://schemas.microsoft.com/office/drawing/2014/main" id="{132CCEAD-7913-9236-8B24-94A0DD328001}"/>
              </a:ext>
            </a:extLst>
          </p:cNvPr>
          <p:cNvPicPr>
            <a:picLocks noGrp="1" noChangeAspect="1"/>
          </p:cNvPicPr>
          <p:nvPr>
            <p:ph idx="1"/>
          </p:nvPr>
        </p:nvPicPr>
        <p:blipFill>
          <a:blip r:embed="rId2"/>
          <a:stretch>
            <a:fillRect/>
          </a:stretch>
        </p:blipFill>
        <p:spPr>
          <a:xfrm>
            <a:off x="1553083" y="3023775"/>
            <a:ext cx="8863584" cy="1732788"/>
          </a:xfrm>
          <a:prstGeom prst="rect">
            <a:avLst/>
          </a:prstGeom>
        </p:spPr>
      </p:pic>
      <p:sp>
        <p:nvSpPr>
          <p:cNvPr id="4" name="Slide Number Placeholder 3">
            <a:extLst>
              <a:ext uri="{FF2B5EF4-FFF2-40B4-BE49-F238E27FC236}">
                <a16:creationId xmlns:a16="http://schemas.microsoft.com/office/drawing/2014/main" id="{F5FB7FC5-83DC-6018-7240-B24A2E0AD1D8}"/>
              </a:ext>
            </a:extLst>
          </p:cNvPr>
          <p:cNvSpPr>
            <a:spLocks noGrp="1"/>
          </p:cNvSpPr>
          <p:nvPr>
            <p:ph type="sldNum" sz="quarter" idx="12"/>
          </p:nvPr>
        </p:nvSpPr>
        <p:spPr/>
        <p:txBody>
          <a:bodyPr/>
          <a:lstStyle/>
          <a:p>
            <a:fld id="{8D0AFDD5-844D-364D-8AEC-50CF4D36D55D}" type="slidenum">
              <a:rPr lang="en-US" noProof="0" smtClean="0"/>
              <a:t>46</a:t>
            </a:fld>
            <a:endParaRPr lang="en-US" noProof="0"/>
          </a:p>
        </p:txBody>
      </p:sp>
      <p:sp>
        <p:nvSpPr>
          <p:cNvPr id="5" name="Footer Placeholder 4">
            <a:extLst>
              <a:ext uri="{FF2B5EF4-FFF2-40B4-BE49-F238E27FC236}">
                <a16:creationId xmlns:a16="http://schemas.microsoft.com/office/drawing/2014/main" id="{D1A40104-7D5D-82BE-4CF5-6F01A3C645EF}"/>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76D6386-45A9-FE91-5974-069472409543}"/>
              </a:ext>
            </a:extLst>
          </p:cNvPr>
          <p:cNvSpPr>
            <a:spLocks noGrp="1"/>
          </p:cNvSpPr>
          <p:nvPr>
            <p:ph type="dt" sz="half" idx="10"/>
          </p:nvPr>
        </p:nvSpPr>
        <p:spPr/>
        <p:txBody>
          <a:bodyPr/>
          <a:lstStyle/>
          <a:p>
            <a:r>
              <a:rPr lang="en-US" noProof="0"/>
              <a:t>20XX</a:t>
            </a:r>
          </a:p>
        </p:txBody>
      </p:sp>
      <p:sp>
        <p:nvSpPr>
          <p:cNvPr id="11" name="TextBox 10">
            <a:extLst>
              <a:ext uri="{FF2B5EF4-FFF2-40B4-BE49-F238E27FC236}">
                <a16:creationId xmlns:a16="http://schemas.microsoft.com/office/drawing/2014/main" id="{3D2E0738-CB7B-4E8E-5BAF-3653B8F9D280}"/>
              </a:ext>
            </a:extLst>
          </p:cNvPr>
          <p:cNvSpPr txBox="1"/>
          <p:nvPr/>
        </p:nvSpPr>
        <p:spPr>
          <a:xfrm>
            <a:off x="10101792" y="5932501"/>
            <a:ext cx="1865841" cy="369332"/>
          </a:xfrm>
          <a:prstGeom prst="rect">
            <a:avLst/>
          </a:prstGeom>
          <a:noFill/>
        </p:spPr>
        <p:txBody>
          <a:bodyPr wrap="square">
            <a:spAutoFit/>
          </a:bodyPr>
          <a:lstStyle/>
          <a:p>
            <a:r>
              <a:rPr lang="en-MY" dirty="0"/>
              <a:t>Taher et al., 2024</a:t>
            </a:r>
          </a:p>
        </p:txBody>
      </p:sp>
      <p:sp>
        <p:nvSpPr>
          <p:cNvPr id="15" name="TextBox 14">
            <a:extLst>
              <a:ext uri="{FF2B5EF4-FFF2-40B4-BE49-F238E27FC236}">
                <a16:creationId xmlns:a16="http://schemas.microsoft.com/office/drawing/2014/main" id="{161E89BF-61FD-1381-CFAE-7D5571648281}"/>
              </a:ext>
            </a:extLst>
          </p:cNvPr>
          <p:cNvSpPr txBox="1"/>
          <p:nvPr/>
        </p:nvSpPr>
        <p:spPr>
          <a:xfrm>
            <a:off x="1441220" y="5747835"/>
            <a:ext cx="6099462" cy="369332"/>
          </a:xfrm>
          <a:prstGeom prst="rect">
            <a:avLst/>
          </a:prstGeom>
          <a:noFill/>
        </p:spPr>
        <p:txBody>
          <a:bodyPr wrap="square">
            <a:spAutoFit/>
          </a:bodyPr>
          <a:lstStyle/>
          <a:p>
            <a:r>
              <a:rPr lang="en-US" dirty="0"/>
              <a:t>PREC = Precision, REC = Recall, ACC = Accuracy F-S = F1 Score</a:t>
            </a:r>
            <a:endParaRPr lang="en-MY" dirty="0"/>
          </a:p>
        </p:txBody>
      </p:sp>
    </p:spTree>
    <p:extLst>
      <p:ext uri="{BB962C8B-B14F-4D97-AF65-F5344CB8AC3E}">
        <p14:creationId xmlns:p14="http://schemas.microsoft.com/office/powerpoint/2010/main" val="3064794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BB720-3304-3ABF-AA34-5A6C2A1F49A7}"/>
              </a:ext>
            </a:extLst>
          </p:cNvPr>
          <p:cNvSpPr>
            <a:spLocks noGrp="1"/>
          </p:cNvSpPr>
          <p:nvPr>
            <p:ph type="title"/>
          </p:nvPr>
        </p:nvSpPr>
        <p:spPr/>
        <p:txBody>
          <a:bodyPr/>
          <a:lstStyle/>
          <a:p>
            <a:r>
              <a:rPr lang="en-US" sz="3600" dirty="0"/>
              <a:t>Comparative analysis between proposed and other researchers in terms of accuracy </a:t>
            </a:r>
            <a:endParaRPr lang="en-MY" sz="3600" dirty="0"/>
          </a:p>
        </p:txBody>
      </p:sp>
      <p:graphicFrame>
        <p:nvGraphicFramePr>
          <p:cNvPr id="8" name="Content Placeholder 7">
            <a:extLst>
              <a:ext uri="{FF2B5EF4-FFF2-40B4-BE49-F238E27FC236}">
                <a16:creationId xmlns:a16="http://schemas.microsoft.com/office/drawing/2014/main" id="{AD49CF0C-CF56-4888-8914-4D98DFB5B083}"/>
              </a:ext>
            </a:extLst>
          </p:cNvPr>
          <p:cNvGraphicFramePr>
            <a:graphicFrameLocks noGrp="1"/>
          </p:cNvGraphicFramePr>
          <p:nvPr>
            <p:ph idx="1"/>
          </p:nvPr>
        </p:nvGraphicFramePr>
        <p:xfrm>
          <a:off x="4059873" y="3022505"/>
          <a:ext cx="3850005" cy="1735328"/>
        </p:xfrm>
        <a:graphic>
          <a:graphicData uri="http://schemas.openxmlformats.org/drawingml/2006/table">
            <a:tbl>
              <a:tblPr firstRow="1" firstCol="1" bandRow="1"/>
              <a:tblGrid>
                <a:gridCol w="2756535">
                  <a:extLst>
                    <a:ext uri="{9D8B030D-6E8A-4147-A177-3AD203B41FA5}">
                      <a16:colId xmlns:a16="http://schemas.microsoft.com/office/drawing/2014/main" val="487731721"/>
                    </a:ext>
                  </a:extLst>
                </a:gridCol>
                <a:gridCol w="1093470">
                  <a:extLst>
                    <a:ext uri="{9D8B030D-6E8A-4147-A177-3AD203B41FA5}">
                      <a16:colId xmlns:a16="http://schemas.microsoft.com/office/drawing/2014/main" val="3576852121"/>
                    </a:ext>
                  </a:extLst>
                </a:gridCol>
              </a:tblGrid>
              <a:tr h="183515">
                <a:tc>
                  <a:txBody>
                    <a:bodyPr/>
                    <a:lstStyle/>
                    <a:p>
                      <a:pPr algn="ctr">
                        <a:lnSpc>
                          <a:spcPct val="150000"/>
                        </a:lnSpc>
                      </a:pPr>
                      <a:r>
                        <a:rPr lang="en-MY" sz="1200" b="1" kern="100" cap="all">
                          <a:effectLst/>
                          <a:latin typeface="Aptos" panose="020B0004020202020204" pitchFamily="34" charset="0"/>
                          <a:ea typeface="Times New Roman" panose="02020603050405020304" pitchFamily="18" charset="0"/>
                        </a:rPr>
                        <a:t>Reference</a:t>
                      </a:r>
                      <a:endParaRPr lang="en-MY" sz="1200" kern="100">
                        <a:effectLst/>
                        <a:latin typeface="Aptos" panose="020B0004020202020204" pitchFamily="34" charset="0"/>
                        <a:ea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noFill/>
                  </a:tcPr>
                </a:tc>
                <a:tc>
                  <a:txBody>
                    <a:bodyPr/>
                    <a:lstStyle/>
                    <a:p>
                      <a:pPr algn="ctr">
                        <a:lnSpc>
                          <a:spcPct val="150000"/>
                        </a:lnSpc>
                      </a:pPr>
                      <a:r>
                        <a:rPr lang="en-MY" sz="1200" b="1" kern="100" cap="all">
                          <a:effectLst/>
                          <a:latin typeface="Aptos" panose="020B0004020202020204" pitchFamily="34" charset="0"/>
                          <a:ea typeface="Times New Roman" panose="02020603050405020304" pitchFamily="18" charset="0"/>
                        </a:rPr>
                        <a:t>ACC</a:t>
                      </a:r>
                      <a:endParaRPr lang="en-MY" sz="1200" kern="100">
                        <a:effectLst/>
                        <a:latin typeface="Aptos" panose="020B0004020202020204" pitchFamily="34" charset="0"/>
                        <a:ea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767673463"/>
                  </a:ext>
                </a:extLst>
              </a:tr>
              <a:tr h="183515">
                <a:tc>
                  <a:txBody>
                    <a:bodyPr/>
                    <a:lstStyle/>
                    <a:p>
                      <a:pPr algn="ctr">
                        <a:lnSpc>
                          <a:spcPct val="150000"/>
                        </a:lnSpc>
                      </a:pPr>
                      <a:r>
                        <a:rPr lang="en-MY" sz="1200" b="1" kern="100" cap="all">
                          <a:solidFill>
                            <a:srgbClr val="000000"/>
                          </a:solidFill>
                          <a:effectLst/>
                          <a:highlight>
                            <a:srgbClr val="F2F2F2"/>
                          </a:highlight>
                          <a:latin typeface="Aptos" panose="020B0004020202020204" pitchFamily="34" charset="0"/>
                          <a:ea typeface="Times New Roman" panose="02020603050405020304" pitchFamily="18" charset="0"/>
                        </a:rPr>
                        <a:t>Proposed</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algn="ctr">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99%</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069494890"/>
                  </a:ext>
                </a:extLst>
              </a:tr>
              <a:tr h="170815">
                <a:tc>
                  <a:txBody>
                    <a:bodyPr/>
                    <a:lstStyle/>
                    <a:p>
                      <a:pPr algn="ctr">
                        <a:lnSpc>
                          <a:spcPct val="150000"/>
                        </a:lnSpc>
                      </a:pPr>
                      <a:r>
                        <a:rPr lang="en-MY" sz="1200" b="1" kern="100" cap="all">
                          <a:effectLst/>
                          <a:latin typeface="Aptos" panose="020B0004020202020204" pitchFamily="34" charset="0"/>
                          <a:ea typeface="Times New Roman" panose="02020603050405020304" pitchFamily="18" charset="0"/>
                        </a:rPr>
                        <a:t>Farrugia et al., 2020</a:t>
                      </a:r>
                      <a:endParaRPr lang="en-MY" sz="1200" kern="100">
                        <a:effectLst/>
                        <a:latin typeface="Aptos" panose="020B0004020202020204" pitchFamily="34" charset="0"/>
                        <a:ea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noFill/>
                  </a:tcPr>
                </a:tc>
                <a:tc>
                  <a:txBody>
                    <a:bodyPr/>
                    <a:lstStyle/>
                    <a:p>
                      <a:pPr algn="ctr">
                        <a:lnSpc>
                          <a:spcPct val="150000"/>
                        </a:lnSpc>
                      </a:pPr>
                      <a:r>
                        <a:rPr lang="en-MY" sz="1200" kern="100">
                          <a:effectLst/>
                          <a:latin typeface="Aptos" panose="020B0004020202020204" pitchFamily="34" charset="0"/>
                          <a:ea typeface="Times New Roman" panose="02020603050405020304" pitchFamily="18" charset="0"/>
                        </a:rPr>
                        <a:t>96.30%</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380818921"/>
                  </a:ext>
                </a:extLst>
              </a:tr>
              <a:tr h="183515">
                <a:tc>
                  <a:txBody>
                    <a:bodyPr/>
                    <a:lstStyle/>
                    <a:p>
                      <a:pPr algn="ctr">
                        <a:lnSpc>
                          <a:spcPct val="150000"/>
                        </a:lnSpc>
                      </a:pPr>
                      <a:r>
                        <a:rPr lang="en-MY" sz="1200" b="1" kern="100" cap="all">
                          <a:solidFill>
                            <a:srgbClr val="000000"/>
                          </a:solidFill>
                          <a:effectLst/>
                          <a:highlight>
                            <a:srgbClr val="F2F2F2"/>
                          </a:highlight>
                          <a:latin typeface="Aptos" panose="020B0004020202020204" pitchFamily="34" charset="0"/>
                          <a:ea typeface="Times New Roman" panose="02020603050405020304" pitchFamily="18" charset="0"/>
                        </a:rPr>
                        <a:t>Bhowmik et al., 2021</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a:txBody>
                    <a:bodyPr/>
                    <a:lstStyle/>
                    <a:p>
                      <a:pPr algn="ctr">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98%</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748804859"/>
                  </a:ext>
                </a:extLst>
              </a:tr>
              <a:tr h="183515">
                <a:tc>
                  <a:txBody>
                    <a:bodyPr/>
                    <a:lstStyle/>
                    <a:p>
                      <a:pPr algn="ctr">
                        <a:lnSpc>
                          <a:spcPct val="150000"/>
                        </a:lnSpc>
                      </a:pPr>
                      <a:r>
                        <a:rPr lang="en-US" sz="1200" b="1" kern="100" cap="all">
                          <a:effectLst/>
                          <a:latin typeface="Aptos" panose="020B0004020202020204" pitchFamily="34" charset="0"/>
                          <a:ea typeface="Times New Roman" panose="02020603050405020304" pitchFamily="18" charset="0"/>
                        </a:rPr>
                        <a:t>Y. Elmougy, 2021</a:t>
                      </a:r>
                      <a:endParaRPr lang="en-MY" sz="1200" kern="100">
                        <a:effectLst/>
                        <a:latin typeface="Aptos" panose="020B0004020202020204" pitchFamily="34" charset="0"/>
                        <a:ea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noFill/>
                  </a:tcPr>
                </a:tc>
                <a:tc>
                  <a:txBody>
                    <a:bodyPr/>
                    <a:lstStyle/>
                    <a:p>
                      <a:pPr algn="ctr">
                        <a:lnSpc>
                          <a:spcPct val="150000"/>
                        </a:lnSpc>
                      </a:pPr>
                      <a:r>
                        <a:rPr lang="en-MY" sz="1200" kern="100">
                          <a:effectLst/>
                          <a:latin typeface="Aptos" panose="020B0004020202020204" pitchFamily="34" charset="0"/>
                          <a:ea typeface="Times New Roman" panose="02020603050405020304" pitchFamily="18" charset="0"/>
                        </a:rPr>
                        <a:t>80.20%</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207784598"/>
                  </a:ext>
                </a:extLst>
              </a:tr>
              <a:tr h="183515">
                <a:tc>
                  <a:txBody>
                    <a:bodyPr/>
                    <a:lstStyle/>
                    <a:p>
                      <a:pPr algn="ctr">
                        <a:lnSpc>
                          <a:spcPct val="150000"/>
                        </a:lnSpc>
                      </a:pPr>
                      <a:r>
                        <a:rPr lang="en-MY" sz="1200" b="1" kern="100" cap="all">
                          <a:solidFill>
                            <a:srgbClr val="000000"/>
                          </a:solidFill>
                          <a:effectLst/>
                          <a:highlight>
                            <a:srgbClr val="F2F2F2"/>
                          </a:highlight>
                          <a:latin typeface="Aptos" panose="020B0004020202020204" pitchFamily="34" charset="0"/>
                          <a:ea typeface="Times New Roman" panose="02020603050405020304" pitchFamily="18" charset="0"/>
                        </a:rPr>
                        <a:t>Kabla et al., 2022</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a:txBody>
                    <a:bodyPr/>
                    <a:lstStyle/>
                    <a:p>
                      <a:pPr algn="ctr">
                        <a:lnSpc>
                          <a:spcPct val="150000"/>
                        </a:lnSpc>
                      </a:pPr>
                      <a:r>
                        <a:rPr lang="en-MY" sz="1200" kern="100">
                          <a:solidFill>
                            <a:srgbClr val="000000"/>
                          </a:solidFill>
                          <a:effectLst/>
                          <a:highlight>
                            <a:srgbClr val="F2F2F2"/>
                          </a:highlight>
                          <a:latin typeface="Aptos" panose="020B0004020202020204" pitchFamily="34" charset="0"/>
                          <a:ea typeface="Times New Roman" panose="02020603050405020304" pitchFamily="18" charset="0"/>
                        </a:rPr>
                        <a:t>98.11%</a:t>
                      </a:r>
                      <a:endParaRPr lang="en-MY" sz="1200" kern="100">
                        <a:effectLst/>
                        <a:highlight>
                          <a:srgbClr val="F2F2F2"/>
                        </a:highlight>
                        <a:latin typeface="Aptos" panose="020B0004020202020204" pitchFamily="34" charset="0"/>
                        <a:ea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1022383998"/>
                  </a:ext>
                </a:extLst>
              </a:tr>
              <a:tr h="183515">
                <a:tc>
                  <a:txBody>
                    <a:bodyPr/>
                    <a:lstStyle/>
                    <a:p>
                      <a:pPr algn="ctr">
                        <a:lnSpc>
                          <a:spcPct val="150000"/>
                        </a:lnSpc>
                      </a:pPr>
                      <a:r>
                        <a:rPr lang="en-MY" sz="1200" b="1" kern="100" cap="all">
                          <a:effectLst/>
                          <a:latin typeface="Aptos" panose="020B0004020202020204" pitchFamily="34" charset="0"/>
                          <a:ea typeface="Times New Roman" panose="02020603050405020304" pitchFamily="18" charset="0"/>
                        </a:rPr>
                        <a:t>Amponsah et al., 2022</a:t>
                      </a:r>
                      <a:endParaRPr lang="en-MY" sz="1200" kern="100">
                        <a:effectLst/>
                        <a:latin typeface="Aptos" panose="020B0004020202020204" pitchFamily="34" charset="0"/>
                        <a:ea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noFill/>
                  </a:tcPr>
                </a:tc>
                <a:tc>
                  <a:txBody>
                    <a:bodyPr/>
                    <a:lstStyle/>
                    <a:p>
                      <a:pPr algn="ctr">
                        <a:lnSpc>
                          <a:spcPct val="150000"/>
                        </a:lnSpc>
                      </a:pPr>
                      <a:r>
                        <a:rPr lang="en-MY" sz="1200" kern="100" dirty="0">
                          <a:effectLst/>
                          <a:latin typeface="Aptos" panose="020B0004020202020204" pitchFamily="34" charset="0"/>
                          <a:ea typeface="Times New Roman" panose="02020603050405020304" pitchFamily="18" charset="0"/>
                        </a:rPr>
                        <a:t>97.96%</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562670850"/>
                  </a:ext>
                </a:extLst>
              </a:tr>
            </a:tbl>
          </a:graphicData>
        </a:graphic>
      </p:graphicFrame>
      <p:sp>
        <p:nvSpPr>
          <p:cNvPr id="4" name="Slide Number Placeholder 3">
            <a:extLst>
              <a:ext uri="{FF2B5EF4-FFF2-40B4-BE49-F238E27FC236}">
                <a16:creationId xmlns:a16="http://schemas.microsoft.com/office/drawing/2014/main" id="{4D7D4391-DEA8-E481-8233-75580C44EC94}"/>
              </a:ext>
            </a:extLst>
          </p:cNvPr>
          <p:cNvSpPr>
            <a:spLocks noGrp="1"/>
          </p:cNvSpPr>
          <p:nvPr>
            <p:ph type="sldNum" sz="quarter" idx="12"/>
          </p:nvPr>
        </p:nvSpPr>
        <p:spPr/>
        <p:txBody>
          <a:bodyPr/>
          <a:lstStyle/>
          <a:p>
            <a:fld id="{8D0AFDD5-844D-364D-8AEC-50CF4D36D55D}" type="slidenum">
              <a:rPr lang="en-US" noProof="0" smtClean="0"/>
              <a:t>47</a:t>
            </a:fld>
            <a:endParaRPr lang="en-US" noProof="0"/>
          </a:p>
        </p:txBody>
      </p:sp>
      <p:sp>
        <p:nvSpPr>
          <p:cNvPr id="5" name="Footer Placeholder 4">
            <a:extLst>
              <a:ext uri="{FF2B5EF4-FFF2-40B4-BE49-F238E27FC236}">
                <a16:creationId xmlns:a16="http://schemas.microsoft.com/office/drawing/2014/main" id="{19334A22-2EC6-515D-AACA-7824C4B3B4EC}"/>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C528D045-2678-7115-E099-DFAEC16B402A}"/>
              </a:ext>
            </a:extLst>
          </p:cNvPr>
          <p:cNvSpPr>
            <a:spLocks noGrp="1"/>
          </p:cNvSpPr>
          <p:nvPr>
            <p:ph type="dt" sz="half" idx="10"/>
          </p:nvPr>
        </p:nvSpPr>
        <p:spPr/>
        <p:txBody>
          <a:bodyPr/>
          <a:lstStyle/>
          <a:p>
            <a:r>
              <a:rPr lang="en-US" noProof="0"/>
              <a:t>20XX</a:t>
            </a:r>
          </a:p>
        </p:txBody>
      </p:sp>
      <p:sp>
        <p:nvSpPr>
          <p:cNvPr id="11" name="TextBox 10">
            <a:extLst>
              <a:ext uri="{FF2B5EF4-FFF2-40B4-BE49-F238E27FC236}">
                <a16:creationId xmlns:a16="http://schemas.microsoft.com/office/drawing/2014/main" id="{542338DE-CCD8-0C48-2557-6BCDEACAAFEB}"/>
              </a:ext>
            </a:extLst>
          </p:cNvPr>
          <p:cNvSpPr txBox="1"/>
          <p:nvPr/>
        </p:nvSpPr>
        <p:spPr>
          <a:xfrm>
            <a:off x="10101792" y="5932501"/>
            <a:ext cx="1865841" cy="369332"/>
          </a:xfrm>
          <a:prstGeom prst="rect">
            <a:avLst/>
          </a:prstGeom>
          <a:noFill/>
        </p:spPr>
        <p:txBody>
          <a:bodyPr wrap="square">
            <a:spAutoFit/>
          </a:bodyPr>
          <a:lstStyle/>
          <a:p>
            <a:r>
              <a:rPr lang="en-MY" dirty="0"/>
              <a:t>Taher et al., 2024</a:t>
            </a:r>
          </a:p>
        </p:txBody>
      </p:sp>
    </p:spTree>
    <p:extLst>
      <p:ext uri="{BB962C8B-B14F-4D97-AF65-F5344CB8AC3E}">
        <p14:creationId xmlns:p14="http://schemas.microsoft.com/office/powerpoint/2010/main" val="1917787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A8A37-5F01-A3DF-65C9-61FB845BD293}"/>
              </a:ext>
            </a:extLst>
          </p:cNvPr>
          <p:cNvSpPr>
            <a:spLocks noGrp="1"/>
          </p:cNvSpPr>
          <p:nvPr>
            <p:ph type="title"/>
          </p:nvPr>
        </p:nvSpPr>
        <p:spPr/>
        <p:txBody>
          <a:bodyPr/>
          <a:lstStyle/>
          <a:p>
            <a:r>
              <a:rPr lang="en-US" sz="3600" dirty="0"/>
              <a:t>Feature importance rankings utilizing the RF classifier </a:t>
            </a:r>
            <a:endParaRPr lang="en-MY" sz="3600" dirty="0"/>
          </a:p>
        </p:txBody>
      </p:sp>
      <p:sp>
        <p:nvSpPr>
          <p:cNvPr id="4" name="Slide Number Placeholder 3">
            <a:extLst>
              <a:ext uri="{FF2B5EF4-FFF2-40B4-BE49-F238E27FC236}">
                <a16:creationId xmlns:a16="http://schemas.microsoft.com/office/drawing/2014/main" id="{44742BF8-3168-7D39-99DD-DC0509EBF90D}"/>
              </a:ext>
            </a:extLst>
          </p:cNvPr>
          <p:cNvSpPr>
            <a:spLocks noGrp="1"/>
          </p:cNvSpPr>
          <p:nvPr>
            <p:ph type="sldNum" sz="quarter" idx="12"/>
          </p:nvPr>
        </p:nvSpPr>
        <p:spPr/>
        <p:txBody>
          <a:bodyPr/>
          <a:lstStyle/>
          <a:p>
            <a:fld id="{8D0AFDD5-844D-364D-8AEC-50CF4D36D55D}" type="slidenum">
              <a:rPr lang="en-US" noProof="0" smtClean="0"/>
              <a:t>48</a:t>
            </a:fld>
            <a:endParaRPr lang="en-US" noProof="0"/>
          </a:p>
        </p:txBody>
      </p:sp>
      <p:sp>
        <p:nvSpPr>
          <p:cNvPr id="5" name="Footer Placeholder 4">
            <a:extLst>
              <a:ext uri="{FF2B5EF4-FFF2-40B4-BE49-F238E27FC236}">
                <a16:creationId xmlns:a16="http://schemas.microsoft.com/office/drawing/2014/main" id="{08D064FE-B2E8-A92E-A20A-AEBB51E4245E}"/>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96E0080-3A4E-C8B0-3261-2AAAFB3B80CF}"/>
              </a:ext>
            </a:extLst>
          </p:cNvPr>
          <p:cNvSpPr>
            <a:spLocks noGrp="1"/>
          </p:cNvSpPr>
          <p:nvPr>
            <p:ph type="dt" sz="half" idx="10"/>
          </p:nvPr>
        </p:nvSpPr>
        <p:spPr/>
        <p:txBody>
          <a:bodyPr/>
          <a:lstStyle/>
          <a:p>
            <a:r>
              <a:rPr lang="en-US" noProof="0"/>
              <a:t>20XX</a:t>
            </a:r>
          </a:p>
        </p:txBody>
      </p:sp>
      <p:pic>
        <p:nvPicPr>
          <p:cNvPr id="7" name="Content Placeholder 6" descr="A graph with blue bars and white text">
            <a:extLst>
              <a:ext uri="{FF2B5EF4-FFF2-40B4-BE49-F238E27FC236}">
                <a16:creationId xmlns:a16="http://schemas.microsoft.com/office/drawing/2014/main" id="{8FDE96A4-06E5-7C7D-32B3-FF06656DCDC2}"/>
              </a:ext>
            </a:extLst>
          </p:cNvPr>
          <p:cNvPicPr>
            <a:picLocks noGrp="1" noChangeAspect="1"/>
          </p:cNvPicPr>
          <p:nvPr>
            <p:ph idx="1"/>
          </p:nvPr>
        </p:nvPicPr>
        <p:blipFill>
          <a:blip r:embed="rId2"/>
          <a:stretch>
            <a:fillRect/>
          </a:stretch>
        </p:blipFill>
        <p:spPr>
          <a:xfrm>
            <a:off x="3378742" y="1809750"/>
            <a:ext cx="5212267" cy="4160838"/>
          </a:xfrm>
          <a:prstGeom prst="rect">
            <a:avLst/>
          </a:prstGeom>
        </p:spPr>
      </p:pic>
      <p:sp>
        <p:nvSpPr>
          <p:cNvPr id="8" name="TextBox 7">
            <a:extLst>
              <a:ext uri="{FF2B5EF4-FFF2-40B4-BE49-F238E27FC236}">
                <a16:creationId xmlns:a16="http://schemas.microsoft.com/office/drawing/2014/main" id="{2B709C7A-80DF-7B1C-00B2-8D1E80FF8ECC}"/>
              </a:ext>
            </a:extLst>
          </p:cNvPr>
          <p:cNvSpPr txBox="1"/>
          <p:nvPr/>
        </p:nvSpPr>
        <p:spPr>
          <a:xfrm>
            <a:off x="10101792" y="5932501"/>
            <a:ext cx="1865841" cy="369332"/>
          </a:xfrm>
          <a:prstGeom prst="rect">
            <a:avLst/>
          </a:prstGeom>
          <a:noFill/>
        </p:spPr>
        <p:txBody>
          <a:bodyPr wrap="square">
            <a:spAutoFit/>
          </a:bodyPr>
          <a:lstStyle/>
          <a:p>
            <a:r>
              <a:rPr lang="en-MY" dirty="0"/>
              <a:t>Taher et al., 2024</a:t>
            </a:r>
          </a:p>
        </p:txBody>
      </p:sp>
    </p:spTree>
    <p:extLst>
      <p:ext uri="{BB962C8B-B14F-4D97-AF65-F5344CB8AC3E}">
        <p14:creationId xmlns:p14="http://schemas.microsoft.com/office/powerpoint/2010/main" val="3235319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CFCD-DB8F-62F0-03A0-D9CB7EE19518}"/>
              </a:ext>
            </a:extLst>
          </p:cNvPr>
          <p:cNvSpPr>
            <a:spLocks noGrp="1"/>
          </p:cNvSpPr>
          <p:nvPr>
            <p:ph type="title"/>
          </p:nvPr>
        </p:nvSpPr>
        <p:spPr/>
        <p:txBody>
          <a:bodyPr/>
          <a:lstStyle/>
          <a:p>
            <a:r>
              <a:rPr lang="en-US" sz="4000" dirty="0"/>
              <a:t>Feature importance ranking utilizing LIME technique </a:t>
            </a:r>
            <a:endParaRPr lang="en-MY" sz="4000" dirty="0"/>
          </a:p>
        </p:txBody>
      </p:sp>
      <p:sp>
        <p:nvSpPr>
          <p:cNvPr id="4" name="Slide Number Placeholder 3">
            <a:extLst>
              <a:ext uri="{FF2B5EF4-FFF2-40B4-BE49-F238E27FC236}">
                <a16:creationId xmlns:a16="http://schemas.microsoft.com/office/drawing/2014/main" id="{ED6EFB58-EBD0-815E-B027-F3E4B9401057}"/>
              </a:ext>
            </a:extLst>
          </p:cNvPr>
          <p:cNvSpPr>
            <a:spLocks noGrp="1"/>
          </p:cNvSpPr>
          <p:nvPr>
            <p:ph type="sldNum" sz="quarter" idx="12"/>
          </p:nvPr>
        </p:nvSpPr>
        <p:spPr/>
        <p:txBody>
          <a:bodyPr/>
          <a:lstStyle/>
          <a:p>
            <a:fld id="{8D0AFDD5-844D-364D-8AEC-50CF4D36D55D}" type="slidenum">
              <a:rPr lang="en-US" noProof="0" smtClean="0"/>
              <a:t>49</a:t>
            </a:fld>
            <a:endParaRPr lang="en-US" noProof="0"/>
          </a:p>
        </p:txBody>
      </p:sp>
      <p:sp>
        <p:nvSpPr>
          <p:cNvPr id="5" name="Footer Placeholder 4">
            <a:extLst>
              <a:ext uri="{FF2B5EF4-FFF2-40B4-BE49-F238E27FC236}">
                <a16:creationId xmlns:a16="http://schemas.microsoft.com/office/drawing/2014/main" id="{DBB16603-FBA0-6DFD-91E7-08759041C4C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1344B39-1C61-6D8B-6DD9-7A8F98CBA862}"/>
              </a:ext>
            </a:extLst>
          </p:cNvPr>
          <p:cNvSpPr>
            <a:spLocks noGrp="1"/>
          </p:cNvSpPr>
          <p:nvPr>
            <p:ph type="dt" sz="half" idx="10"/>
          </p:nvPr>
        </p:nvSpPr>
        <p:spPr/>
        <p:txBody>
          <a:bodyPr/>
          <a:lstStyle/>
          <a:p>
            <a:r>
              <a:rPr lang="en-US" noProof="0"/>
              <a:t>20XX</a:t>
            </a:r>
          </a:p>
        </p:txBody>
      </p:sp>
      <p:pic>
        <p:nvPicPr>
          <p:cNvPr id="7" name="Content Placeholder 6" descr="A green bar graph with white text&#10;&#10;Description automatically generated">
            <a:extLst>
              <a:ext uri="{FF2B5EF4-FFF2-40B4-BE49-F238E27FC236}">
                <a16:creationId xmlns:a16="http://schemas.microsoft.com/office/drawing/2014/main" id="{137AC9B7-FD7F-862E-E60F-90E05271E8D6}"/>
              </a:ext>
            </a:extLst>
          </p:cNvPr>
          <p:cNvPicPr>
            <a:picLocks noGrp="1" noChangeAspect="1"/>
          </p:cNvPicPr>
          <p:nvPr>
            <p:ph idx="1"/>
          </p:nvPr>
        </p:nvPicPr>
        <p:blipFill>
          <a:blip r:embed="rId2"/>
          <a:stretch>
            <a:fillRect/>
          </a:stretch>
        </p:blipFill>
        <p:spPr>
          <a:xfrm>
            <a:off x="3756025" y="2418556"/>
            <a:ext cx="4457700" cy="2943225"/>
          </a:xfrm>
          <a:prstGeom prst="rect">
            <a:avLst/>
          </a:prstGeom>
        </p:spPr>
      </p:pic>
      <p:sp>
        <p:nvSpPr>
          <p:cNvPr id="9" name="TextBox 8">
            <a:extLst>
              <a:ext uri="{FF2B5EF4-FFF2-40B4-BE49-F238E27FC236}">
                <a16:creationId xmlns:a16="http://schemas.microsoft.com/office/drawing/2014/main" id="{8D1BCD1E-0B9B-946F-C47F-D1BE50128FEF}"/>
              </a:ext>
            </a:extLst>
          </p:cNvPr>
          <p:cNvSpPr txBox="1"/>
          <p:nvPr/>
        </p:nvSpPr>
        <p:spPr>
          <a:xfrm>
            <a:off x="10101792" y="5932501"/>
            <a:ext cx="1865841" cy="369332"/>
          </a:xfrm>
          <a:prstGeom prst="rect">
            <a:avLst/>
          </a:prstGeom>
          <a:noFill/>
        </p:spPr>
        <p:txBody>
          <a:bodyPr wrap="square">
            <a:spAutoFit/>
          </a:bodyPr>
          <a:lstStyle/>
          <a:p>
            <a:r>
              <a:rPr lang="en-MY" dirty="0"/>
              <a:t>Taher et al., 2024</a:t>
            </a:r>
          </a:p>
        </p:txBody>
      </p:sp>
    </p:spTree>
    <p:extLst>
      <p:ext uri="{BB962C8B-B14F-4D97-AF65-F5344CB8AC3E}">
        <p14:creationId xmlns:p14="http://schemas.microsoft.com/office/powerpoint/2010/main" val="2264562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D5CB-A63C-B373-6A6A-B59ABEBC991D}"/>
              </a:ext>
            </a:extLst>
          </p:cNvPr>
          <p:cNvSpPr>
            <a:spLocks noGrp="1"/>
          </p:cNvSpPr>
          <p:nvPr>
            <p:ph type="title"/>
          </p:nvPr>
        </p:nvSpPr>
        <p:spPr/>
        <p:txBody>
          <a:bodyPr/>
          <a:lstStyle/>
          <a:p>
            <a:r>
              <a:rPr lang="en-US" dirty="0"/>
              <a:t>Current Context</a:t>
            </a:r>
            <a:endParaRPr lang="en-MY" dirty="0"/>
          </a:p>
        </p:txBody>
      </p:sp>
      <p:sp>
        <p:nvSpPr>
          <p:cNvPr id="3" name="Content Placeholder 2">
            <a:extLst>
              <a:ext uri="{FF2B5EF4-FFF2-40B4-BE49-F238E27FC236}">
                <a16:creationId xmlns:a16="http://schemas.microsoft.com/office/drawing/2014/main" id="{D654FDCF-E787-C19A-B812-86CA93446B68}"/>
              </a:ext>
            </a:extLst>
          </p:cNvPr>
          <p:cNvSpPr>
            <a:spLocks noGrp="1"/>
          </p:cNvSpPr>
          <p:nvPr>
            <p:ph idx="1"/>
          </p:nvPr>
        </p:nvSpPr>
        <p:spPr>
          <a:xfrm>
            <a:off x="484632" y="1810512"/>
            <a:ext cx="11000232" cy="4535424"/>
          </a:xfrm>
        </p:spPr>
        <p:txBody>
          <a:bodyPr/>
          <a:lstStyle/>
          <a:p>
            <a:r>
              <a:rPr lang="en-US" dirty="0"/>
              <a:t>Over 24,000 cryptocurrencies</a:t>
            </a:r>
          </a:p>
          <a:p>
            <a:r>
              <a:rPr lang="en-US" dirty="0"/>
              <a:t>Trading over 600 exchanges</a:t>
            </a:r>
          </a:p>
          <a:p>
            <a:r>
              <a:rPr lang="en-US" dirty="0"/>
              <a:t>Capitalization exceeds $1 trillion (</a:t>
            </a:r>
            <a:r>
              <a:rPr lang="en-US" dirty="0" err="1"/>
              <a:t>CoinMarketCap</a:t>
            </a:r>
            <a:r>
              <a:rPr lang="en-US" dirty="0"/>
              <a:t>, 2024)</a:t>
            </a:r>
          </a:p>
          <a:p>
            <a:r>
              <a:rPr lang="en-US" dirty="0"/>
              <a:t>More than 60% of blockchain worldwide market value comes from financial sector (Petrov, 2023). </a:t>
            </a:r>
          </a:p>
          <a:p>
            <a:r>
              <a:rPr lang="en-US" dirty="0"/>
              <a:t>Adoption of blockchain in financial transactions are increasing</a:t>
            </a:r>
          </a:p>
          <a:p>
            <a:pPr lvl="1"/>
            <a:r>
              <a:rPr lang="en-US" dirty="0"/>
              <a:t>Cost of transaction using blockchain are cheaper than transaction costs in the traditional economy, as it reduces security, auditing, 3rd party safeguarding and other related risks (Schmidt &amp; Wagner, 2019).</a:t>
            </a:r>
          </a:p>
          <a:p>
            <a:r>
              <a:rPr lang="en-US" dirty="0"/>
              <a:t>Reduce banks’ infrastructure costs up to 30 % (Warren &amp; Treat, 2019).</a:t>
            </a:r>
            <a:endParaRPr lang="en-MY" dirty="0"/>
          </a:p>
        </p:txBody>
      </p:sp>
      <p:sp>
        <p:nvSpPr>
          <p:cNvPr id="4" name="Slide Number Placeholder 3">
            <a:extLst>
              <a:ext uri="{FF2B5EF4-FFF2-40B4-BE49-F238E27FC236}">
                <a16:creationId xmlns:a16="http://schemas.microsoft.com/office/drawing/2014/main" id="{6D283AD2-2998-FA20-DFCE-54ADA2EC16A7}"/>
              </a:ext>
            </a:extLst>
          </p:cNvPr>
          <p:cNvSpPr>
            <a:spLocks noGrp="1"/>
          </p:cNvSpPr>
          <p:nvPr>
            <p:ph type="sldNum" sz="quarter" idx="12"/>
          </p:nvPr>
        </p:nvSpPr>
        <p:spPr/>
        <p:txBody>
          <a:bodyPr/>
          <a:lstStyle/>
          <a:p>
            <a:fld id="{8D0AFDD5-844D-364D-8AEC-50CF4D36D55D}" type="slidenum">
              <a:rPr lang="en-US" noProof="0" smtClean="0"/>
              <a:t>5</a:t>
            </a:fld>
            <a:endParaRPr lang="en-US" noProof="0"/>
          </a:p>
        </p:txBody>
      </p:sp>
      <p:sp>
        <p:nvSpPr>
          <p:cNvPr id="6" name="Date Placeholder 5">
            <a:extLst>
              <a:ext uri="{FF2B5EF4-FFF2-40B4-BE49-F238E27FC236}">
                <a16:creationId xmlns:a16="http://schemas.microsoft.com/office/drawing/2014/main" id="{C4E6FA9B-3143-F104-4548-34C4B73F3433}"/>
              </a:ext>
            </a:extLst>
          </p:cNvPr>
          <p:cNvSpPr>
            <a:spLocks noGrp="1"/>
          </p:cNvSpPr>
          <p:nvPr>
            <p:ph type="dt" sz="half" idx="10"/>
          </p:nvPr>
        </p:nvSpPr>
        <p:spPr/>
        <p:txBody>
          <a:bodyPr/>
          <a:lstStyle/>
          <a:p>
            <a:r>
              <a:rPr lang="en-US" noProof="0"/>
              <a:t>20XX</a:t>
            </a:r>
          </a:p>
        </p:txBody>
      </p:sp>
      <p:sp>
        <p:nvSpPr>
          <p:cNvPr id="8" name="Footer Placeholder 4">
            <a:extLst>
              <a:ext uri="{FF2B5EF4-FFF2-40B4-BE49-F238E27FC236}">
                <a16:creationId xmlns:a16="http://schemas.microsoft.com/office/drawing/2014/main" id="{01B96E19-25F5-45A7-8A52-0A74FB937771}"/>
              </a:ext>
            </a:extLst>
          </p:cNvPr>
          <p:cNvSpPr txBox="1">
            <a:spLocks/>
          </p:cNvSpPr>
          <p:nvPr/>
        </p:nvSpPr>
        <p:spPr>
          <a:xfrm>
            <a:off x="2689167" y="6321102"/>
            <a:ext cx="7094913" cy="246888"/>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IDENTIFYING FRAUDULENT ACTIVITY IN BLOCKCHAIN TRANSACTIONS USING MACHINE LEARNING ALGORITHMS </a:t>
            </a:r>
            <a:endParaRPr lang="en-US" dirty="0"/>
          </a:p>
        </p:txBody>
      </p:sp>
    </p:spTree>
    <p:extLst>
      <p:ext uri="{BB962C8B-B14F-4D97-AF65-F5344CB8AC3E}">
        <p14:creationId xmlns:p14="http://schemas.microsoft.com/office/powerpoint/2010/main" val="1325819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4C29-D7C2-E94F-1D08-8F0E90378EF6}"/>
              </a:ext>
            </a:extLst>
          </p:cNvPr>
          <p:cNvSpPr>
            <a:spLocks noGrp="1"/>
          </p:cNvSpPr>
          <p:nvPr>
            <p:ph type="title"/>
          </p:nvPr>
        </p:nvSpPr>
        <p:spPr/>
        <p:txBody>
          <a:bodyPr/>
          <a:lstStyle/>
          <a:p>
            <a:r>
              <a:rPr lang="en-US" sz="4000" dirty="0"/>
              <a:t>Key Considerations for Future Research</a:t>
            </a:r>
            <a:endParaRPr lang="en-MY" sz="4000" dirty="0"/>
          </a:p>
        </p:txBody>
      </p:sp>
      <p:sp>
        <p:nvSpPr>
          <p:cNvPr id="3" name="Content Placeholder 2">
            <a:extLst>
              <a:ext uri="{FF2B5EF4-FFF2-40B4-BE49-F238E27FC236}">
                <a16:creationId xmlns:a16="http://schemas.microsoft.com/office/drawing/2014/main" id="{A0ECD733-8C70-A632-C68A-5007647BF636}"/>
              </a:ext>
            </a:extLst>
          </p:cNvPr>
          <p:cNvSpPr>
            <a:spLocks noGrp="1"/>
          </p:cNvSpPr>
          <p:nvPr>
            <p:ph idx="1"/>
          </p:nvPr>
        </p:nvSpPr>
        <p:spPr/>
        <p:txBody>
          <a:bodyPr/>
          <a:lstStyle/>
          <a:p>
            <a:pPr>
              <a:buFont typeface="Arial" panose="020B0604020202020204" pitchFamily="34" charset="0"/>
              <a:buChar char="•"/>
            </a:pPr>
            <a:r>
              <a:rPr lang="en-US" dirty="0"/>
              <a:t>Data scientists can replicate and extend previous research by considering essential steps like data cleaning, balancing, and hyperparameter tuning.</a:t>
            </a:r>
          </a:p>
          <a:p>
            <a:pPr>
              <a:buFont typeface="Arial" panose="020B0604020202020204" pitchFamily="34" charset="0"/>
              <a:buChar char="•"/>
            </a:pPr>
            <a:r>
              <a:rPr lang="en-US" dirty="0"/>
              <a:t>Clustering using t-SNE visualization, feature importance ranking, and cross-validation are crucial for understanding and evaluating model performance.</a:t>
            </a:r>
          </a:p>
          <a:p>
            <a:pPr>
              <a:buFont typeface="Arial" panose="020B0604020202020204" pitchFamily="34" charset="0"/>
              <a:buChar char="•"/>
            </a:pPr>
            <a:r>
              <a:rPr lang="en-US" dirty="0"/>
              <a:t>Access to researchers' repositories for data and code transparency ensures reproducibility and facilitates further research in blockchain security.</a:t>
            </a:r>
          </a:p>
          <a:p>
            <a:pPr>
              <a:buFont typeface="Arial" panose="020B0604020202020204" pitchFamily="34" charset="0"/>
              <a:buChar char="•"/>
            </a:pPr>
            <a:r>
              <a:rPr lang="en-US" dirty="0"/>
              <a:t>Performance metrics, hyperparameters, and visualizations serve as benchmarks for comparing model performance under the same conditions.</a:t>
            </a:r>
          </a:p>
          <a:p>
            <a:endParaRPr lang="en-MY" dirty="0"/>
          </a:p>
        </p:txBody>
      </p:sp>
      <p:sp>
        <p:nvSpPr>
          <p:cNvPr id="4" name="Slide Number Placeholder 3">
            <a:extLst>
              <a:ext uri="{FF2B5EF4-FFF2-40B4-BE49-F238E27FC236}">
                <a16:creationId xmlns:a16="http://schemas.microsoft.com/office/drawing/2014/main" id="{1AE84FC5-CBD3-7E0D-DD6F-9216D0F78ABF}"/>
              </a:ext>
            </a:extLst>
          </p:cNvPr>
          <p:cNvSpPr>
            <a:spLocks noGrp="1"/>
          </p:cNvSpPr>
          <p:nvPr>
            <p:ph type="sldNum" sz="quarter" idx="12"/>
          </p:nvPr>
        </p:nvSpPr>
        <p:spPr/>
        <p:txBody>
          <a:bodyPr/>
          <a:lstStyle/>
          <a:p>
            <a:fld id="{8D0AFDD5-844D-364D-8AEC-50CF4D36D55D}" type="slidenum">
              <a:rPr lang="en-US" noProof="0" smtClean="0"/>
              <a:t>50</a:t>
            </a:fld>
            <a:endParaRPr lang="en-US" noProof="0"/>
          </a:p>
        </p:txBody>
      </p:sp>
      <p:sp>
        <p:nvSpPr>
          <p:cNvPr id="5" name="Footer Placeholder 4">
            <a:extLst>
              <a:ext uri="{FF2B5EF4-FFF2-40B4-BE49-F238E27FC236}">
                <a16:creationId xmlns:a16="http://schemas.microsoft.com/office/drawing/2014/main" id="{344C5E40-C444-3691-D00C-427C44541361}"/>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4BDE54F-075A-E7BA-C5FB-68FFA2D77966}"/>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59797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4A6C6C5-296A-9D76-ADCA-2E1BBC71B739}"/>
              </a:ext>
            </a:extLst>
          </p:cNvPr>
          <p:cNvSpPr>
            <a:spLocks noGrp="1"/>
          </p:cNvSpPr>
          <p:nvPr>
            <p:ph type="title"/>
          </p:nvPr>
        </p:nvSpPr>
        <p:spPr/>
        <p:txBody>
          <a:bodyPr/>
          <a:lstStyle/>
          <a:p>
            <a:r>
              <a:rPr lang="en-US" sz="4400" dirty="0"/>
              <a:t>Similar Research</a:t>
            </a:r>
            <a:endParaRPr lang="en-MY" sz="4400" dirty="0"/>
          </a:p>
        </p:txBody>
      </p:sp>
      <p:sp>
        <p:nvSpPr>
          <p:cNvPr id="13" name="Text Placeholder 12">
            <a:extLst>
              <a:ext uri="{FF2B5EF4-FFF2-40B4-BE49-F238E27FC236}">
                <a16:creationId xmlns:a16="http://schemas.microsoft.com/office/drawing/2014/main" id="{59B08A3C-9C58-84E7-CB59-3A2BF4178A42}"/>
              </a:ext>
            </a:extLst>
          </p:cNvPr>
          <p:cNvSpPr>
            <a:spLocks noGrp="1"/>
          </p:cNvSpPr>
          <p:nvPr>
            <p:ph type="body" idx="1"/>
          </p:nvPr>
        </p:nvSpPr>
        <p:spPr/>
        <p:txBody>
          <a:bodyPr/>
          <a:lstStyle/>
          <a:p>
            <a:endParaRPr lang="en-MY"/>
          </a:p>
        </p:txBody>
      </p:sp>
      <p:sp>
        <p:nvSpPr>
          <p:cNvPr id="14" name="Picture Placeholder 13">
            <a:extLst>
              <a:ext uri="{FF2B5EF4-FFF2-40B4-BE49-F238E27FC236}">
                <a16:creationId xmlns:a16="http://schemas.microsoft.com/office/drawing/2014/main" id="{BB27DBF0-7368-2203-4FD4-97EE29E576B6}"/>
              </a:ext>
            </a:extLst>
          </p:cNvPr>
          <p:cNvSpPr>
            <a:spLocks noGrp="1"/>
          </p:cNvSpPr>
          <p:nvPr>
            <p:ph type="pic" sz="quarter" idx="10"/>
          </p:nvPr>
        </p:nvSpPr>
        <p:spPr/>
        <p:txBody>
          <a:bodyPr/>
          <a:lstStyle/>
          <a:p>
            <a:endParaRPr lang="en-MY"/>
          </a:p>
        </p:txBody>
      </p:sp>
      <p:sp>
        <p:nvSpPr>
          <p:cNvPr id="4" name="Slide Number Placeholder 3">
            <a:extLst>
              <a:ext uri="{FF2B5EF4-FFF2-40B4-BE49-F238E27FC236}">
                <a16:creationId xmlns:a16="http://schemas.microsoft.com/office/drawing/2014/main" id="{55DB9E1F-3A5B-5EB7-823D-683B911C41F2}"/>
              </a:ext>
            </a:extLst>
          </p:cNvPr>
          <p:cNvSpPr>
            <a:spLocks noGrp="1"/>
          </p:cNvSpPr>
          <p:nvPr>
            <p:ph type="sldNum" sz="quarter" idx="4294967295"/>
          </p:nvPr>
        </p:nvSpPr>
        <p:spPr>
          <a:xfrm>
            <a:off x="0" y="6400800"/>
            <a:ext cx="365125" cy="247650"/>
          </a:xfrm>
        </p:spPr>
        <p:txBody>
          <a:bodyPr/>
          <a:lstStyle/>
          <a:p>
            <a:fld id="{8D0AFDD5-844D-364D-8AEC-50CF4D36D55D}" type="slidenum">
              <a:rPr lang="en-US" noProof="0" smtClean="0"/>
              <a:pPr/>
              <a:t>51</a:t>
            </a:fld>
            <a:endParaRPr lang="en-US" noProof="0"/>
          </a:p>
        </p:txBody>
      </p:sp>
      <p:sp>
        <p:nvSpPr>
          <p:cNvPr id="5" name="Footer Placeholder 4">
            <a:extLst>
              <a:ext uri="{FF2B5EF4-FFF2-40B4-BE49-F238E27FC236}">
                <a16:creationId xmlns:a16="http://schemas.microsoft.com/office/drawing/2014/main" id="{AE6F9364-DCB1-E6CB-0698-FB7BC9DDD8A7}"/>
              </a:ext>
            </a:extLst>
          </p:cNvPr>
          <p:cNvSpPr>
            <a:spLocks noGrp="1"/>
          </p:cNvSpPr>
          <p:nvPr>
            <p:ph type="ftr" sz="quarter" idx="4294967295"/>
          </p:nvPr>
        </p:nvSpPr>
        <p:spPr>
          <a:xfrm>
            <a:off x="0" y="6400800"/>
            <a:ext cx="1463675" cy="247650"/>
          </a:xfrm>
        </p:spPr>
        <p:txBody>
          <a:bodyPr/>
          <a:lstStyle/>
          <a:p>
            <a:r>
              <a:rPr lang="en-US" noProof="0"/>
              <a:t>Presentation title</a:t>
            </a:r>
          </a:p>
        </p:txBody>
      </p:sp>
      <p:sp>
        <p:nvSpPr>
          <p:cNvPr id="6" name="Date Placeholder 5">
            <a:extLst>
              <a:ext uri="{FF2B5EF4-FFF2-40B4-BE49-F238E27FC236}">
                <a16:creationId xmlns:a16="http://schemas.microsoft.com/office/drawing/2014/main" id="{799DF88F-511C-39F9-649D-93612E550B0C}"/>
              </a:ext>
            </a:extLst>
          </p:cNvPr>
          <p:cNvSpPr>
            <a:spLocks noGrp="1"/>
          </p:cNvSpPr>
          <p:nvPr>
            <p:ph type="dt" sz="half" idx="4294967295"/>
          </p:nvPr>
        </p:nvSpPr>
        <p:spPr>
          <a:xfrm>
            <a:off x="11552238" y="6400800"/>
            <a:ext cx="639762" cy="247650"/>
          </a:xfrm>
        </p:spPr>
        <p:txBody>
          <a:bodyPr/>
          <a:lstStyle/>
          <a:p>
            <a:r>
              <a:rPr lang="en-US" noProof="0"/>
              <a:t>20XX</a:t>
            </a:r>
          </a:p>
        </p:txBody>
      </p:sp>
    </p:spTree>
    <p:extLst>
      <p:ext uri="{BB962C8B-B14F-4D97-AF65-F5344CB8AC3E}">
        <p14:creationId xmlns:p14="http://schemas.microsoft.com/office/powerpoint/2010/main" val="3326518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EA0062-4D30-DEE4-95E8-F3C2C0CD2464}"/>
              </a:ext>
            </a:extLst>
          </p:cNvPr>
          <p:cNvSpPr>
            <a:spLocks noGrp="1"/>
          </p:cNvSpPr>
          <p:nvPr>
            <p:ph type="title"/>
          </p:nvPr>
        </p:nvSpPr>
        <p:spPr/>
        <p:txBody>
          <a:bodyPr/>
          <a:lstStyle/>
          <a:p>
            <a:endParaRPr lang="en-MY" dirty="0"/>
          </a:p>
        </p:txBody>
      </p:sp>
      <p:sp>
        <p:nvSpPr>
          <p:cNvPr id="6" name="Content Placeholder 5">
            <a:extLst>
              <a:ext uri="{FF2B5EF4-FFF2-40B4-BE49-F238E27FC236}">
                <a16:creationId xmlns:a16="http://schemas.microsoft.com/office/drawing/2014/main" id="{197337D8-776A-4917-4173-D560AE478D1D}"/>
              </a:ext>
            </a:extLst>
          </p:cNvPr>
          <p:cNvSpPr>
            <a:spLocks noGrp="1"/>
          </p:cNvSpPr>
          <p:nvPr>
            <p:ph idx="1"/>
          </p:nvPr>
        </p:nvSpPr>
        <p:spPr/>
        <p:txBody>
          <a:bodyPr/>
          <a:lstStyle/>
          <a:p>
            <a:pPr>
              <a:buFont typeface="+mj-lt"/>
              <a:buAutoNum type="arabicPeriod"/>
            </a:pPr>
            <a:r>
              <a:rPr lang="en-US" sz="1600" b="1" dirty="0"/>
              <a:t>Comparative Study on Fraud Detection:</a:t>
            </a:r>
            <a:endParaRPr lang="en-US" sz="1600" dirty="0"/>
          </a:p>
          <a:p>
            <a:pPr marL="742950" lvl="1" indent="-285750">
              <a:buFont typeface="+mj-lt"/>
              <a:buAutoNum type="arabicPeriod"/>
            </a:pPr>
            <a:r>
              <a:rPr lang="en-US" sz="1400" dirty="0"/>
              <a:t>Research by Raghavan &amp; </a:t>
            </a:r>
            <a:r>
              <a:rPr lang="en-US" sz="1400" dirty="0" err="1"/>
              <a:t>Gayar</a:t>
            </a:r>
            <a:r>
              <a:rPr lang="en-US" sz="1400" dirty="0"/>
              <a:t> (2019) conducted a comparative study on fraud detection algorithms using a dataset from the UCSD-FICO competition.</a:t>
            </a:r>
          </a:p>
          <a:p>
            <a:pPr marL="742950" lvl="1" indent="-285750">
              <a:buFont typeface="+mj-lt"/>
              <a:buAutoNum type="arabicPeriod"/>
            </a:pPr>
            <a:r>
              <a:rPr lang="en-US" sz="1400" dirty="0"/>
              <a:t>The dataset comprised 100,000 credit card transactions with 20 attributes from an e-commerce website.</a:t>
            </a:r>
          </a:p>
          <a:p>
            <a:pPr marL="742950" lvl="1" indent="-285750">
              <a:buFont typeface="+mj-lt"/>
              <a:buAutoNum type="arabicPeriod"/>
            </a:pPr>
            <a:r>
              <a:rPr lang="en-US" sz="1400" dirty="0"/>
              <a:t>Various machine learning and deep learning techniques were applied to detect fraudulent transactions.</a:t>
            </a:r>
          </a:p>
          <a:p>
            <a:pPr>
              <a:buFont typeface="+mj-lt"/>
              <a:buAutoNum type="arabicPeriod"/>
            </a:pPr>
            <a:r>
              <a:rPr lang="en-US" sz="1600" b="1" dirty="0"/>
              <a:t>Evaluation Metrics:</a:t>
            </a:r>
            <a:endParaRPr lang="en-US" sz="1600" dirty="0"/>
          </a:p>
          <a:p>
            <a:pPr marL="742950" lvl="1" indent="-285750">
              <a:buFont typeface="+mj-lt"/>
              <a:buAutoNum type="arabicPeriod"/>
            </a:pPr>
            <a:r>
              <a:rPr lang="en-US" sz="1400" dirty="0"/>
              <a:t>Performance evaluation was based on metrics such as Area Under the ROC Curve (AUC) and Matthews Correlation Coefficient (MCC).</a:t>
            </a:r>
          </a:p>
          <a:p>
            <a:pPr>
              <a:buFont typeface="+mj-lt"/>
              <a:buAutoNum type="arabicPeriod"/>
            </a:pPr>
            <a:r>
              <a:rPr lang="en-US" sz="1600" b="1" dirty="0"/>
              <a:t>Results:</a:t>
            </a:r>
            <a:endParaRPr lang="en-US" sz="1600" dirty="0"/>
          </a:p>
          <a:p>
            <a:pPr marL="742950" lvl="1" indent="-285750">
              <a:buFont typeface="+mj-lt"/>
              <a:buAutoNum type="arabicPeriod"/>
            </a:pPr>
            <a:r>
              <a:rPr lang="en-US" sz="1400" dirty="0"/>
              <a:t>All machine learning and deep learning techniques demonstrated high accuracy in detecting fraudulent transactions, ranging from 95% to 99%.</a:t>
            </a:r>
          </a:p>
          <a:p>
            <a:pPr>
              <a:buFont typeface="+mj-lt"/>
              <a:buAutoNum type="arabicPeriod"/>
            </a:pPr>
            <a:r>
              <a:rPr lang="en-US" sz="1600" b="1" dirty="0"/>
              <a:t>Implications for Blockchain Security:</a:t>
            </a:r>
            <a:endParaRPr lang="en-US" sz="1600" dirty="0"/>
          </a:p>
          <a:p>
            <a:pPr marL="742950" lvl="1" indent="-285750">
              <a:buFont typeface="+mj-lt"/>
              <a:buAutoNum type="arabicPeriod"/>
            </a:pPr>
            <a:r>
              <a:rPr lang="en-US" sz="1400" dirty="0"/>
              <a:t>While conducted on a different dataset, these findings highlight the effectiveness of machine learning algorithms in fraud detection.</a:t>
            </a:r>
          </a:p>
          <a:p>
            <a:pPr marL="742950" lvl="1" indent="-285750">
              <a:buFont typeface="+mj-lt"/>
              <a:buAutoNum type="arabicPeriod"/>
            </a:pPr>
            <a:r>
              <a:rPr lang="en-US" sz="1400" dirty="0"/>
              <a:t>The results provide insights into the potential applicability of similar techniques in detecting fraudulent activities on the Ethereum blockchain.</a:t>
            </a:r>
          </a:p>
          <a:p>
            <a:pPr>
              <a:buFont typeface="+mj-lt"/>
              <a:buAutoNum type="arabicPeriod"/>
            </a:pPr>
            <a:r>
              <a:rPr lang="en-US" sz="1600" b="1" dirty="0"/>
              <a:t>Continuation of Research:</a:t>
            </a:r>
            <a:endParaRPr lang="en-US" sz="1600" dirty="0"/>
          </a:p>
          <a:p>
            <a:pPr marL="742950" lvl="1" indent="-285750">
              <a:buFont typeface="+mj-lt"/>
              <a:buAutoNum type="arabicPeriod"/>
            </a:pPr>
            <a:r>
              <a:rPr lang="en-US" sz="1400" dirty="0"/>
              <a:t>Building on these findings, the proposed model can be applied to the Ethereum dataset to further validate its effectiveness in detecting illicit activities.</a:t>
            </a:r>
          </a:p>
          <a:p>
            <a:pPr marL="742950" lvl="1" indent="-285750">
              <a:buFont typeface="+mj-lt"/>
              <a:buAutoNum type="arabicPeriod"/>
            </a:pPr>
            <a:r>
              <a:rPr lang="en-US" sz="1400" dirty="0"/>
              <a:t>By leveraging insights from comparative studies, the research aims to contribute to the ongoing efforts in blockchain security and fraud detection.</a:t>
            </a:r>
          </a:p>
        </p:txBody>
      </p:sp>
    </p:spTree>
    <p:extLst>
      <p:ext uri="{BB962C8B-B14F-4D97-AF65-F5344CB8AC3E}">
        <p14:creationId xmlns:p14="http://schemas.microsoft.com/office/powerpoint/2010/main" val="713346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8483-87A9-9E7E-B831-945340C69D65}"/>
              </a:ext>
            </a:extLst>
          </p:cNvPr>
          <p:cNvSpPr>
            <a:spLocks noGrp="1"/>
          </p:cNvSpPr>
          <p:nvPr>
            <p:ph type="title"/>
          </p:nvPr>
        </p:nvSpPr>
        <p:spPr/>
        <p:txBody>
          <a:bodyPr/>
          <a:lstStyle/>
          <a:p>
            <a:r>
              <a:rPr lang="en-US" sz="4000" dirty="0"/>
              <a:t>MCC and AUC of European Dataset </a:t>
            </a:r>
            <a:endParaRPr lang="en-MY" sz="4000" dirty="0"/>
          </a:p>
        </p:txBody>
      </p:sp>
      <p:pic>
        <p:nvPicPr>
          <p:cNvPr id="8" name="Content Placeholder 7">
            <a:extLst>
              <a:ext uri="{FF2B5EF4-FFF2-40B4-BE49-F238E27FC236}">
                <a16:creationId xmlns:a16="http://schemas.microsoft.com/office/drawing/2014/main" id="{1FE46219-75CC-AD9E-1C63-4AA1F065649A}"/>
              </a:ext>
            </a:extLst>
          </p:cNvPr>
          <p:cNvPicPr>
            <a:picLocks noGrp="1" noChangeAspect="1"/>
          </p:cNvPicPr>
          <p:nvPr>
            <p:ph idx="1"/>
          </p:nvPr>
        </p:nvPicPr>
        <p:blipFill>
          <a:blip r:embed="rId2"/>
          <a:stretch>
            <a:fillRect/>
          </a:stretch>
        </p:blipFill>
        <p:spPr>
          <a:xfrm>
            <a:off x="619798" y="1991137"/>
            <a:ext cx="11474178" cy="4097639"/>
          </a:xfrm>
          <a:prstGeom prst="rect">
            <a:avLst/>
          </a:prstGeom>
        </p:spPr>
      </p:pic>
      <p:sp>
        <p:nvSpPr>
          <p:cNvPr id="4" name="Slide Number Placeholder 3">
            <a:extLst>
              <a:ext uri="{FF2B5EF4-FFF2-40B4-BE49-F238E27FC236}">
                <a16:creationId xmlns:a16="http://schemas.microsoft.com/office/drawing/2014/main" id="{6D8F7C5F-0250-168A-BF81-8EA746869B25}"/>
              </a:ext>
            </a:extLst>
          </p:cNvPr>
          <p:cNvSpPr>
            <a:spLocks noGrp="1"/>
          </p:cNvSpPr>
          <p:nvPr>
            <p:ph type="sldNum" sz="quarter" idx="12"/>
          </p:nvPr>
        </p:nvSpPr>
        <p:spPr/>
        <p:txBody>
          <a:bodyPr/>
          <a:lstStyle/>
          <a:p>
            <a:fld id="{8D0AFDD5-844D-364D-8AEC-50CF4D36D55D}" type="slidenum">
              <a:rPr lang="en-US" noProof="0" smtClean="0"/>
              <a:t>53</a:t>
            </a:fld>
            <a:endParaRPr lang="en-US" noProof="0"/>
          </a:p>
        </p:txBody>
      </p:sp>
      <p:sp>
        <p:nvSpPr>
          <p:cNvPr id="5" name="Footer Placeholder 4">
            <a:extLst>
              <a:ext uri="{FF2B5EF4-FFF2-40B4-BE49-F238E27FC236}">
                <a16:creationId xmlns:a16="http://schemas.microsoft.com/office/drawing/2014/main" id="{DCDDD3EB-672C-D180-740E-BC39078D1E61}"/>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38868DD-5373-D010-4D08-0723DB4DE229}"/>
              </a:ext>
            </a:extLst>
          </p:cNvPr>
          <p:cNvSpPr>
            <a:spLocks noGrp="1"/>
          </p:cNvSpPr>
          <p:nvPr>
            <p:ph type="dt" sz="half" idx="10"/>
          </p:nvPr>
        </p:nvSpPr>
        <p:spPr/>
        <p:txBody>
          <a:bodyPr/>
          <a:lstStyle/>
          <a:p>
            <a:r>
              <a:rPr lang="en-US" noProof="0"/>
              <a:t>20XX</a:t>
            </a:r>
          </a:p>
        </p:txBody>
      </p:sp>
      <p:sp>
        <p:nvSpPr>
          <p:cNvPr id="13" name="TextBox 12">
            <a:extLst>
              <a:ext uri="{FF2B5EF4-FFF2-40B4-BE49-F238E27FC236}">
                <a16:creationId xmlns:a16="http://schemas.microsoft.com/office/drawing/2014/main" id="{ADB084A2-47F5-E7EC-5362-AE5E91953D9D}"/>
              </a:ext>
            </a:extLst>
          </p:cNvPr>
          <p:cNvSpPr txBox="1"/>
          <p:nvPr/>
        </p:nvSpPr>
        <p:spPr>
          <a:xfrm>
            <a:off x="10101792" y="5932501"/>
            <a:ext cx="1865841" cy="646331"/>
          </a:xfrm>
          <a:prstGeom prst="rect">
            <a:avLst/>
          </a:prstGeom>
          <a:noFill/>
        </p:spPr>
        <p:txBody>
          <a:bodyPr wrap="square">
            <a:spAutoFit/>
          </a:bodyPr>
          <a:lstStyle/>
          <a:p>
            <a:r>
              <a:rPr lang="en-MY" dirty="0"/>
              <a:t>Raghavan &amp; </a:t>
            </a:r>
            <a:r>
              <a:rPr lang="en-MY" dirty="0" err="1"/>
              <a:t>Gayar</a:t>
            </a:r>
            <a:r>
              <a:rPr lang="en-MY" dirty="0"/>
              <a:t>, 2019</a:t>
            </a:r>
          </a:p>
        </p:txBody>
      </p:sp>
    </p:spTree>
    <p:extLst>
      <p:ext uri="{BB962C8B-B14F-4D97-AF65-F5344CB8AC3E}">
        <p14:creationId xmlns:p14="http://schemas.microsoft.com/office/powerpoint/2010/main" val="533140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4285-DB2F-583F-8283-52AD65324A5D}"/>
              </a:ext>
            </a:extLst>
          </p:cNvPr>
          <p:cNvSpPr>
            <a:spLocks noGrp="1"/>
          </p:cNvSpPr>
          <p:nvPr>
            <p:ph type="title"/>
          </p:nvPr>
        </p:nvSpPr>
        <p:spPr/>
        <p:txBody>
          <a:bodyPr/>
          <a:lstStyle/>
          <a:p>
            <a:r>
              <a:rPr lang="en-US" sz="4000" dirty="0"/>
              <a:t>MCC and AUC of Australian Dataset </a:t>
            </a:r>
            <a:endParaRPr lang="en-MY" sz="4000" dirty="0"/>
          </a:p>
        </p:txBody>
      </p:sp>
      <p:sp>
        <p:nvSpPr>
          <p:cNvPr id="4" name="Slide Number Placeholder 3">
            <a:extLst>
              <a:ext uri="{FF2B5EF4-FFF2-40B4-BE49-F238E27FC236}">
                <a16:creationId xmlns:a16="http://schemas.microsoft.com/office/drawing/2014/main" id="{DB8DFAE6-0162-6BA0-E738-551F4AD034E1}"/>
              </a:ext>
            </a:extLst>
          </p:cNvPr>
          <p:cNvSpPr>
            <a:spLocks noGrp="1"/>
          </p:cNvSpPr>
          <p:nvPr>
            <p:ph type="sldNum" sz="quarter" idx="12"/>
          </p:nvPr>
        </p:nvSpPr>
        <p:spPr/>
        <p:txBody>
          <a:bodyPr/>
          <a:lstStyle/>
          <a:p>
            <a:fld id="{8D0AFDD5-844D-364D-8AEC-50CF4D36D55D}" type="slidenum">
              <a:rPr lang="en-US" noProof="0" smtClean="0"/>
              <a:t>54</a:t>
            </a:fld>
            <a:endParaRPr lang="en-US" noProof="0"/>
          </a:p>
        </p:txBody>
      </p:sp>
      <p:sp>
        <p:nvSpPr>
          <p:cNvPr id="5" name="Footer Placeholder 4">
            <a:extLst>
              <a:ext uri="{FF2B5EF4-FFF2-40B4-BE49-F238E27FC236}">
                <a16:creationId xmlns:a16="http://schemas.microsoft.com/office/drawing/2014/main" id="{3A7526BB-C6E7-D0B9-BAF5-0217C9DEA3BC}"/>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1DAC381-159F-23CA-A25C-1F389745F506}"/>
              </a:ext>
            </a:extLst>
          </p:cNvPr>
          <p:cNvSpPr>
            <a:spLocks noGrp="1"/>
          </p:cNvSpPr>
          <p:nvPr>
            <p:ph type="dt" sz="half" idx="10"/>
          </p:nvPr>
        </p:nvSpPr>
        <p:spPr/>
        <p:txBody>
          <a:bodyPr/>
          <a:lstStyle/>
          <a:p>
            <a:r>
              <a:rPr lang="en-US" noProof="0"/>
              <a:t>20XX</a:t>
            </a:r>
          </a:p>
        </p:txBody>
      </p:sp>
      <p:pic>
        <p:nvPicPr>
          <p:cNvPr id="10" name="Content Placeholder 9">
            <a:extLst>
              <a:ext uri="{FF2B5EF4-FFF2-40B4-BE49-F238E27FC236}">
                <a16:creationId xmlns:a16="http://schemas.microsoft.com/office/drawing/2014/main" id="{E9E00AC5-B576-10F9-A69C-9CBE60006DF6}"/>
              </a:ext>
            </a:extLst>
          </p:cNvPr>
          <p:cNvPicPr>
            <a:picLocks noGrp="1" noChangeAspect="1"/>
          </p:cNvPicPr>
          <p:nvPr>
            <p:ph idx="1"/>
          </p:nvPr>
        </p:nvPicPr>
        <p:blipFill>
          <a:blip r:embed="rId2"/>
          <a:stretch>
            <a:fillRect/>
          </a:stretch>
        </p:blipFill>
        <p:spPr>
          <a:xfrm>
            <a:off x="968040" y="1840922"/>
            <a:ext cx="10627126" cy="4425533"/>
          </a:xfrm>
          <a:prstGeom prst="rect">
            <a:avLst/>
          </a:prstGeom>
        </p:spPr>
      </p:pic>
      <p:sp>
        <p:nvSpPr>
          <p:cNvPr id="7" name="TextBox 6">
            <a:extLst>
              <a:ext uri="{FF2B5EF4-FFF2-40B4-BE49-F238E27FC236}">
                <a16:creationId xmlns:a16="http://schemas.microsoft.com/office/drawing/2014/main" id="{0AD84CF2-2DC9-2450-B3A9-D4F992C36025}"/>
              </a:ext>
            </a:extLst>
          </p:cNvPr>
          <p:cNvSpPr txBox="1"/>
          <p:nvPr/>
        </p:nvSpPr>
        <p:spPr>
          <a:xfrm>
            <a:off x="10101792" y="5932501"/>
            <a:ext cx="1865841" cy="646331"/>
          </a:xfrm>
          <a:prstGeom prst="rect">
            <a:avLst/>
          </a:prstGeom>
          <a:noFill/>
        </p:spPr>
        <p:txBody>
          <a:bodyPr wrap="square">
            <a:spAutoFit/>
          </a:bodyPr>
          <a:lstStyle/>
          <a:p>
            <a:r>
              <a:rPr lang="en-MY" dirty="0"/>
              <a:t>Raghavan &amp; </a:t>
            </a:r>
            <a:r>
              <a:rPr lang="en-MY" dirty="0" err="1"/>
              <a:t>Gayar</a:t>
            </a:r>
            <a:r>
              <a:rPr lang="en-MY" dirty="0"/>
              <a:t>, 2019</a:t>
            </a:r>
          </a:p>
        </p:txBody>
      </p:sp>
    </p:spTree>
    <p:extLst>
      <p:ext uri="{BB962C8B-B14F-4D97-AF65-F5344CB8AC3E}">
        <p14:creationId xmlns:p14="http://schemas.microsoft.com/office/powerpoint/2010/main" val="3537083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C29E-308A-A117-32CA-B3AAE5109B9C}"/>
              </a:ext>
            </a:extLst>
          </p:cNvPr>
          <p:cNvSpPr>
            <a:spLocks noGrp="1"/>
          </p:cNvSpPr>
          <p:nvPr>
            <p:ph type="title"/>
          </p:nvPr>
        </p:nvSpPr>
        <p:spPr/>
        <p:txBody>
          <a:bodyPr/>
          <a:lstStyle/>
          <a:p>
            <a:r>
              <a:rPr lang="en-US" sz="4000" dirty="0"/>
              <a:t>MCC and AUC of German Dataset </a:t>
            </a:r>
            <a:endParaRPr lang="en-MY" sz="4000" dirty="0"/>
          </a:p>
        </p:txBody>
      </p:sp>
      <p:sp>
        <p:nvSpPr>
          <p:cNvPr id="4" name="Slide Number Placeholder 3">
            <a:extLst>
              <a:ext uri="{FF2B5EF4-FFF2-40B4-BE49-F238E27FC236}">
                <a16:creationId xmlns:a16="http://schemas.microsoft.com/office/drawing/2014/main" id="{8ED9ED6C-34ED-A695-00F3-28BAA286E721}"/>
              </a:ext>
            </a:extLst>
          </p:cNvPr>
          <p:cNvSpPr>
            <a:spLocks noGrp="1"/>
          </p:cNvSpPr>
          <p:nvPr>
            <p:ph type="sldNum" sz="quarter" idx="12"/>
          </p:nvPr>
        </p:nvSpPr>
        <p:spPr/>
        <p:txBody>
          <a:bodyPr/>
          <a:lstStyle/>
          <a:p>
            <a:fld id="{8D0AFDD5-844D-364D-8AEC-50CF4D36D55D}" type="slidenum">
              <a:rPr lang="en-US" noProof="0" smtClean="0"/>
              <a:t>55</a:t>
            </a:fld>
            <a:endParaRPr lang="en-US" noProof="0"/>
          </a:p>
        </p:txBody>
      </p:sp>
      <p:sp>
        <p:nvSpPr>
          <p:cNvPr id="5" name="Footer Placeholder 4">
            <a:extLst>
              <a:ext uri="{FF2B5EF4-FFF2-40B4-BE49-F238E27FC236}">
                <a16:creationId xmlns:a16="http://schemas.microsoft.com/office/drawing/2014/main" id="{7EF9412F-79AB-E4E8-839E-26659B90980A}"/>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FA8AEA8-3C30-8F36-B19B-B599A04F9777}"/>
              </a:ext>
            </a:extLst>
          </p:cNvPr>
          <p:cNvSpPr>
            <a:spLocks noGrp="1"/>
          </p:cNvSpPr>
          <p:nvPr>
            <p:ph type="dt" sz="half" idx="10"/>
          </p:nvPr>
        </p:nvSpPr>
        <p:spPr/>
        <p:txBody>
          <a:bodyPr/>
          <a:lstStyle/>
          <a:p>
            <a:r>
              <a:rPr lang="en-US" noProof="0"/>
              <a:t>20XX</a:t>
            </a:r>
          </a:p>
        </p:txBody>
      </p:sp>
      <p:pic>
        <p:nvPicPr>
          <p:cNvPr id="12" name="Content Placeholder 11">
            <a:extLst>
              <a:ext uri="{FF2B5EF4-FFF2-40B4-BE49-F238E27FC236}">
                <a16:creationId xmlns:a16="http://schemas.microsoft.com/office/drawing/2014/main" id="{2C78FD19-BD29-4F47-2A5D-FD5D6AF1E9A4}"/>
              </a:ext>
            </a:extLst>
          </p:cNvPr>
          <p:cNvPicPr>
            <a:picLocks noGrp="1" noChangeAspect="1"/>
          </p:cNvPicPr>
          <p:nvPr>
            <p:ph idx="1"/>
          </p:nvPr>
        </p:nvPicPr>
        <p:blipFill>
          <a:blip r:embed="rId2"/>
          <a:stretch>
            <a:fillRect/>
          </a:stretch>
        </p:blipFill>
        <p:spPr>
          <a:xfrm>
            <a:off x="586679" y="1814574"/>
            <a:ext cx="11111928" cy="4298803"/>
          </a:xfrm>
          <a:prstGeom prst="rect">
            <a:avLst/>
          </a:prstGeom>
        </p:spPr>
      </p:pic>
      <p:sp>
        <p:nvSpPr>
          <p:cNvPr id="7" name="TextBox 6">
            <a:extLst>
              <a:ext uri="{FF2B5EF4-FFF2-40B4-BE49-F238E27FC236}">
                <a16:creationId xmlns:a16="http://schemas.microsoft.com/office/drawing/2014/main" id="{1CD823F0-B51D-F746-393D-5476189311C2}"/>
              </a:ext>
            </a:extLst>
          </p:cNvPr>
          <p:cNvSpPr txBox="1"/>
          <p:nvPr/>
        </p:nvSpPr>
        <p:spPr>
          <a:xfrm>
            <a:off x="10101792" y="5932501"/>
            <a:ext cx="1865841" cy="646331"/>
          </a:xfrm>
          <a:prstGeom prst="rect">
            <a:avLst/>
          </a:prstGeom>
          <a:noFill/>
        </p:spPr>
        <p:txBody>
          <a:bodyPr wrap="square">
            <a:spAutoFit/>
          </a:bodyPr>
          <a:lstStyle/>
          <a:p>
            <a:r>
              <a:rPr lang="en-MY" dirty="0"/>
              <a:t>Raghavan &amp; </a:t>
            </a:r>
            <a:r>
              <a:rPr lang="en-MY" dirty="0" err="1"/>
              <a:t>Gayar</a:t>
            </a:r>
            <a:r>
              <a:rPr lang="en-MY" dirty="0"/>
              <a:t>, 2019</a:t>
            </a:r>
          </a:p>
        </p:txBody>
      </p:sp>
    </p:spTree>
    <p:extLst>
      <p:ext uri="{BB962C8B-B14F-4D97-AF65-F5344CB8AC3E}">
        <p14:creationId xmlns:p14="http://schemas.microsoft.com/office/powerpoint/2010/main" val="2039530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9B033-8E87-4AAA-CB1B-9B6C91D0808E}"/>
              </a:ext>
            </a:extLst>
          </p:cNvPr>
          <p:cNvSpPr>
            <a:spLocks noGrp="1"/>
          </p:cNvSpPr>
          <p:nvPr>
            <p:ph type="title"/>
          </p:nvPr>
        </p:nvSpPr>
        <p:spPr/>
        <p:txBody>
          <a:bodyPr/>
          <a:lstStyle/>
          <a:p>
            <a:r>
              <a:rPr lang="en-MY" dirty="0"/>
              <a:t>Top Performing Models </a:t>
            </a:r>
          </a:p>
        </p:txBody>
      </p:sp>
      <p:pic>
        <p:nvPicPr>
          <p:cNvPr id="8" name="Content Placeholder 7">
            <a:extLst>
              <a:ext uri="{FF2B5EF4-FFF2-40B4-BE49-F238E27FC236}">
                <a16:creationId xmlns:a16="http://schemas.microsoft.com/office/drawing/2014/main" id="{53D6F346-653C-BF0B-F4B8-B89BDF7AE0C8}"/>
              </a:ext>
            </a:extLst>
          </p:cNvPr>
          <p:cNvPicPr>
            <a:picLocks noGrp="1" noChangeAspect="1"/>
          </p:cNvPicPr>
          <p:nvPr>
            <p:ph idx="1"/>
          </p:nvPr>
        </p:nvPicPr>
        <p:blipFill>
          <a:blip r:embed="rId2"/>
          <a:stretch>
            <a:fillRect/>
          </a:stretch>
        </p:blipFill>
        <p:spPr>
          <a:xfrm>
            <a:off x="803361" y="2025807"/>
            <a:ext cx="11308413" cy="4038441"/>
          </a:xfrm>
          <a:prstGeom prst="rect">
            <a:avLst/>
          </a:prstGeom>
        </p:spPr>
      </p:pic>
      <p:sp>
        <p:nvSpPr>
          <p:cNvPr id="4" name="Slide Number Placeholder 3">
            <a:extLst>
              <a:ext uri="{FF2B5EF4-FFF2-40B4-BE49-F238E27FC236}">
                <a16:creationId xmlns:a16="http://schemas.microsoft.com/office/drawing/2014/main" id="{C80D751A-9B99-1453-5072-C9EB94949BED}"/>
              </a:ext>
            </a:extLst>
          </p:cNvPr>
          <p:cNvSpPr>
            <a:spLocks noGrp="1"/>
          </p:cNvSpPr>
          <p:nvPr>
            <p:ph type="sldNum" sz="quarter" idx="12"/>
          </p:nvPr>
        </p:nvSpPr>
        <p:spPr/>
        <p:txBody>
          <a:bodyPr/>
          <a:lstStyle/>
          <a:p>
            <a:fld id="{8D0AFDD5-844D-364D-8AEC-50CF4D36D55D}" type="slidenum">
              <a:rPr lang="en-US" noProof="0" smtClean="0"/>
              <a:t>56</a:t>
            </a:fld>
            <a:endParaRPr lang="en-US" noProof="0"/>
          </a:p>
        </p:txBody>
      </p:sp>
      <p:sp>
        <p:nvSpPr>
          <p:cNvPr id="5" name="Footer Placeholder 4">
            <a:extLst>
              <a:ext uri="{FF2B5EF4-FFF2-40B4-BE49-F238E27FC236}">
                <a16:creationId xmlns:a16="http://schemas.microsoft.com/office/drawing/2014/main" id="{368330AF-A659-FE67-A132-DEC3F788108B}"/>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9293F59-3D37-0C19-D2A8-AFFDC2D6DF8B}"/>
              </a:ext>
            </a:extLst>
          </p:cNvPr>
          <p:cNvSpPr>
            <a:spLocks noGrp="1"/>
          </p:cNvSpPr>
          <p:nvPr>
            <p:ph type="dt" sz="half" idx="10"/>
          </p:nvPr>
        </p:nvSpPr>
        <p:spPr/>
        <p:txBody>
          <a:bodyPr/>
          <a:lstStyle/>
          <a:p>
            <a:r>
              <a:rPr lang="en-US" noProof="0"/>
              <a:t>20XX</a:t>
            </a:r>
          </a:p>
        </p:txBody>
      </p:sp>
      <p:sp>
        <p:nvSpPr>
          <p:cNvPr id="9" name="TextBox 8">
            <a:extLst>
              <a:ext uri="{FF2B5EF4-FFF2-40B4-BE49-F238E27FC236}">
                <a16:creationId xmlns:a16="http://schemas.microsoft.com/office/drawing/2014/main" id="{E928B154-D432-883F-6DFC-C59E63720258}"/>
              </a:ext>
            </a:extLst>
          </p:cNvPr>
          <p:cNvSpPr txBox="1"/>
          <p:nvPr/>
        </p:nvSpPr>
        <p:spPr>
          <a:xfrm>
            <a:off x="10101792" y="5932501"/>
            <a:ext cx="1865841" cy="646331"/>
          </a:xfrm>
          <a:prstGeom prst="rect">
            <a:avLst/>
          </a:prstGeom>
          <a:noFill/>
        </p:spPr>
        <p:txBody>
          <a:bodyPr wrap="square">
            <a:spAutoFit/>
          </a:bodyPr>
          <a:lstStyle/>
          <a:p>
            <a:r>
              <a:rPr lang="en-MY" dirty="0"/>
              <a:t>Raghavan &amp; </a:t>
            </a:r>
            <a:r>
              <a:rPr lang="en-MY" dirty="0" err="1"/>
              <a:t>Gayar</a:t>
            </a:r>
            <a:r>
              <a:rPr lang="en-MY" dirty="0"/>
              <a:t>, 2019</a:t>
            </a:r>
          </a:p>
        </p:txBody>
      </p:sp>
    </p:spTree>
    <p:extLst>
      <p:ext uri="{BB962C8B-B14F-4D97-AF65-F5344CB8AC3E}">
        <p14:creationId xmlns:p14="http://schemas.microsoft.com/office/powerpoint/2010/main" val="4247614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FDC2-06D3-F69B-A84D-3CC1D3D76CE3}"/>
              </a:ext>
            </a:extLst>
          </p:cNvPr>
          <p:cNvSpPr>
            <a:spLocks noGrp="1"/>
          </p:cNvSpPr>
          <p:nvPr>
            <p:ph type="title"/>
          </p:nvPr>
        </p:nvSpPr>
        <p:spPr/>
        <p:txBody>
          <a:bodyPr/>
          <a:lstStyle/>
          <a:p>
            <a:r>
              <a:rPr lang="en-US" sz="4000" dirty="0"/>
              <a:t>Support Vector Machine (SVM) in Fraud Detection</a:t>
            </a:r>
            <a:endParaRPr lang="en-MY" dirty="0"/>
          </a:p>
        </p:txBody>
      </p:sp>
      <p:sp>
        <p:nvSpPr>
          <p:cNvPr id="3" name="Content Placeholder 2">
            <a:extLst>
              <a:ext uri="{FF2B5EF4-FFF2-40B4-BE49-F238E27FC236}">
                <a16:creationId xmlns:a16="http://schemas.microsoft.com/office/drawing/2014/main" id="{06EE3237-1F5C-95E1-6629-AF89EE4735A7}"/>
              </a:ext>
            </a:extLst>
          </p:cNvPr>
          <p:cNvSpPr>
            <a:spLocks noGrp="1"/>
          </p:cNvSpPr>
          <p:nvPr>
            <p:ph idx="1"/>
          </p:nvPr>
        </p:nvSpPr>
        <p:spPr/>
        <p:txBody>
          <a:bodyPr/>
          <a:lstStyle/>
          <a:p>
            <a:pPr>
              <a:buFont typeface="Arial" panose="020B0604020202020204" pitchFamily="34" charset="0"/>
              <a:buChar char="•"/>
            </a:pPr>
            <a:r>
              <a:rPr lang="en-US" dirty="0"/>
              <a:t>SVM is a machine learning algorithm used for classification and regression analysis.</a:t>
            </a:r>
          </a:p>
          <a:p>
            <a:pPr>
              <a:buFont typeface="Arial" panose="020B0604020202020204" pitchFamily="34" charset="0"/>
              <a:buChar char="•"/>
            </a:pPr>
            <a:r>
              <a:rPr lang="en-US" dirty="0"/>
              <a:t>It separates data points by maximizing the distance of a hyperplane at the origin.</a:t>
            </a:r>
          </a:p>
          <a:p>
            <a:pPr>
              <a:buFont typeface="Arial" panose="020B0604020202020204" pitchFamily="34" charset="0"/>
              <a:buChar char="•"/>
            </a:pPr>
            <a:r>
              <a:rPr lang="en-US" dirty="0"/>
              <a:t>Variants of SVM include One-class SVMs, C-Support SVMs, Nu-Support SVMs, and epsilon-Support SVMs.</a:t>
            </a:r>
          </a:p>
          <a:p>
            <a:pPr>
              <a:buFont typeface="Arial" panose="020B0604020202020204" pitchFamily="34" charset="0"/>
              <a:buChar char="•"/>
            </a:pPr>
            <a:r>
              <a:rPr lang="en-US" dirty="0"/>
              <a:t>Researchers have proposed combining One-class SVM with K-Means algorithm to enhance fraud detection in blockchain transactions.</a:t>
            </a:r>
          </a:p>
          <a:p>
            <a:pPr>
              <a:buFont typeface="Arial" panose="020B0604020202020204" pitchFamily="34" charset="0"/>
              <a:buChar char="•"/>
            </a:pPr>
            <a:r>
              <a:rPr lang="en-US" dirty="0"/>
              <a:t>One-class SVMs capture regions of the input space and the probability density of the data within these regions.</a:t>
            </a:r>
          </a:p>
          <a:p>
            <a:endParaRPr lang="en-MY" dirty="0"/>
          </a:p>
        </p:txBody>
      </p:sp>
      <p:sp>
        <p:nvSpPr>
          <p:cNvPr id="4" name="Slide Number Placeholder 3">
            <a:extLst>
              <a:ext uri="{FF2B5EF4-FFF2-40B4-BE49-F238E27FC236}">
                <a16:creationId xmlns:a16="http://schemas.microsoft.com/office/drawing/2014/main" id="{33F417C3-760A-9E7E-7C5F-07951DADBB66}"/>
              </a:ext>
            </a:extLst>
          </p:cNvPr>
          <p:cNvSpPr>
            <a:spLocks noGrp="1"/>
          </p:cNvSpPr>
          <p:nvPr>
            <p:ph type="sldNum" sz="quarter" idx="12"/>
          </p:nvPr>
        </p:nvSpPr>
        <p:spPr/>
        <p:txBody>
          <a:bodyPr/>
          <a:lstStyle/>
          <a:p>
            <a:fld id="{8D0AFDD5-844D-364D-8AEC-50CF4D36D55D}" type="slidenum">
              <a:rPr lang="en-US" noProof="0" smtClean="0"/>
              <a:t>57</a:t>
            </a:fld>
            <a:endParaRPr lang="en-US" noProof="0"/>
          </a:p>
        </p:txBody>
      </p:sp>
      <p:sp>
        <p:nvSpPr>
          <p:cNvPr id="5" name="Footer Placeholder 4">
            <a:extLst>
              <a:ext uri="{FF2B5EF4-FFF2-40B4-BE49-F238E27FC236}">
                <a16:creationId xmlns:a16="http://schemas.microsoft.com/office/drawing/2014/main" id="{6518E121-624C-C332-203A-460C87BDB81A}"/>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F871D91-2399-ED72-2588-C06A3D27E4A3}"/>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788888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19CF4-5B79-795C-C77E-4FC7BE3A0062}"/>
              </a:ext>
            </a:extLst>
          </p:cNvPr>
          <p:cNvSpPr>
            <a:spLocks noGrp="1"/>
          </p:cNvSpPr>
          <p:nvPr>
            <p:ph type="title"/>
          </p:nvPr>
        </p:nvSpPr>
        <p:spPr/>
        <p:txBody>
          <a:bodyPr/>
          <a:lstStyle/>
          <a:p>
            <a:r>
              <a:rPr lang="en-US" sz="3600" dirty="0"/>
              <a:t>Performance of SVM in Fraud Detection</a:t>
            </a:r>
            <a:endParaRPr lang="en-MY" sz="3600" dirty="0"/>
          </a:p>
        </p:txBody>
      </p:sp>
      <p:sp>
        <p:nvSpPr>
          <p:cNvPr id="3" name="Content Placeholder 2">
            <a:extLst>
              <a:ext uri="{FF2B5EF4-FFF2-40B4-BE49-F238E27FC236}">
                <a16:creationId xmlns:a16="http://schemas.microsoft.com/office/drawing/2014/main" id="{763269EA-24DA-B66F-B12A-C2933A7299D8}"/>
              </a:ext>
            </a:extLst>
          </p:cNvPr>
          <p:cNvSpPr>
            <a:spLocks noGrp="1"/>
          </p:cNvSpPr>
          <p:nvPr>
            <p:ph idx="1"/>
          </p:nvPr>
        </p:nvSpPr>
        <p:spPr/>
        <p:txBody>
          <a:bodyPr/>
          <a:lstStyle/>
          <a:p>
            <a:pPr>
              <a:buFont typeface="Arial" panose="020B0604020202020204" pitchFamily="34" charset="0"/>
              <a:buChar char="•"/>
            </a:pPr>
            <a:r>
              <a:rPr lang="en-US" dirty="0"/>
              <a:t>SVM, along with CNN and KNN, ranks among the top-performing models for fraud detection.</a:t>
            </a:r>
          </a:p>
          <a:p>
            <a:pPr>
              <a:buFont typeface="Arial" panose="020B0604020202020204" pitchFamily="34" charset="0"/>
              <a:buChar char="•"/>
            </a:pPr>
            <a:r>
              <a:rPr lang="en-US" dirty="0"/>
              <a:t>In Bitcoin theft detection, SVM is effective in detecting anomalous transactions while minimizing false positives.</a:t>
            </a:r>
          </a:p>
          <a:p>
            <a:endParaRPr lang="en-MY" dirty="0"/>
          </a:p>
        </p:txBody>
      </p:sp>
      <p:sp>
        <p:nvSpPr>
          <p:cNvPr id="4" name="Slide Number Placeholder 3">
            <a:extLst>
              <a:ext uri="{FF2B5EF4-FFF2-40B4-BE49-F238E27FC236}">
                <a16:creationId xmlns:a16="http://schemas.microsoft.com/office/drawing/2014/main" id="{433947C1-511D-FF01-712F-AA8A4FB35702}"/>
              </a:ext>
            </a:extLst>
          </p:cNvPr>
          <p:cNvSpPr>
            <a:spLocks noGrp="1"/>
          </p:cNvSpPr>
          <p:nvPr>
            <p:ph type="sldNum" sz="quarter" idx="12"/>
          </p:nvPr>
        </p:nvSpPr>
        <p:spPr/>
        <p:txBody>
          <a:bodyPr/>
          <a:lstStyle/>
          <a:p>
            <a:fld id="{8D0AFDD5-844D-364D-8AEC-50CF4D36D55D}" type="slidenum">
              <a:rPr lang="en-US" noProof="0" smtClean="0"/>
              <a:t>58</a:t>
            </a:fld>
            <a:endParaRPr lang="en-US" noProof="0"/>
          </a:p>
        </p:txBody>
      </p:sp>
      <p:sp>
        <p:nvSpPr>
          <p:cNvPr id="5" name="Footer Placeholder 4">
            <a:extLst>
              <a:ext uri="{FF2B5EF4-FFF2-40B4-BE49-F238E27FC236}">
                <a16:creationId xmlns:a16="http://schemas.microsoft.com/office/drawing/2014/main" id="{2D04EB4B-8332-46D6-36EC-30EDA1C66536}"/>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E6285BB1-7B74-1F82-F0D2-431841AFFDE4}"/>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003754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0B5F-97F4-E737-1BB6-9B150BF9CDD1}"/>
              </a:ext>
            </a:extLst>
          </p:cNvPr>
          <p:cNvSpPr>
            <a:spLocks noGrp="1"/>
          </p:cNvSpPr>
          <p:nvPr>
            <p:ph type="title"/>
          </p:nvPr>
        </p:nvSpPr>
        <p:spPr/>
        <p:txBody>
          <a:bodyPr/>
          <a:lstStyle/>
          <a:p>
            <a:r>
              <a:rPr lang="en-MY" sz="4000" dirty="0"/>
              <a:t>Combination with Other Techniques</a:t>
            </a:r>
          </a:p>
        </p:txBody>
      </p:sp>
      <p:sp>
        <p:nvSpPr>
          <p:cNvPr id="3" name="Content Placeholder 2">
            <a:extLst>
              <a:ext uri="{FF2B5EF4-FFF2-40B4-BE49-F238E27FC236}">
                <a16:creationId xmlns:a16="http://schemas.microsoft.com/office/drawing/2014/main" id="{08076306-DD03-1B01-2152-AF8117F43345}"/>
              </a:ext>
            </a:extLst>
          </p:cNvPr>
          <p:cNvSpPr>
            <a:spLocks noGrp="1"/>
          </p:cNvSpPr>
          <p:nvPr>
            <p:ph idx="1"/>
          </p:nvPr>
        </p:nvSpPr>
        <p:spPr/>
        <p:txBody>
          <a:bodyPr/>
          <a:lstStyle/>
          <a:p>
            <a:pPr>
              <a:buFont typeface="Arial" panose="020B0604020202020204" pitchFamily="34" charset="0"/>
              <a:buChar char="•"/>
            </a:pPr>
            <a:r>
              <a:rPr lang="en-US" dirty="0"/>
              <a:t>The combination of RIPPER (a data mining technique) and Gradient Boosting (an Ensemble Learning model) provides reliable results in fraud detection.</a:t>
            </a:r>
          </a:p>
          <a:p>
            <a:pPr>
              <a:buFont typeface="Arial" panose="020B0604020202020204" pitchFamily="34" charset="0"/>
              <a:buChar char="•"/>
            </a:pPr>
            <a:r>
              <a:rPr lang="en-US" dirty="0"/>
              <a:t>RIPPER analyzes patterns in the data and identifies anomalies or outliers indicating fraudulent activity.</a:t>
            </a:r>
          </a:p>
          <a:p>
            <a:endParaRPr lang="en-MY" dirty="0"/>
          </a:p>
        </p:txBody>
      </p:sp>
      <p:sp>
        <p:nvSpPr>
          <p:cNvPr id="4" name="Slide Number Placeholder 3">
            <a:extLst>
              <a:ext uri="{FF2B5EF4-FFF2-40B4-BE49-F238E27FC236}">
                <a16:creationId xmlns:a16="http://schemas.microsoft.com/office/drawing/2014/main" id="{B44A4093-D55B-C2CC-2DE4-A17B8CB2CDCA}"/>
              </a:ext>
            </a:extLst>
          </p:cNvPr>
          <p:cNvSpPr>
            <a:spLocks noGrp="1"/>
          </p:cNvSpPr>
          <p:nvPr>
            <p:ph type="sldNum" sz="quarter" idx="12"/>
          </p:nvPr>
        </p:nvSpPr>
        <p:spPr/>
        <p:txBody>
          <a:bodyPr/>
          <a:lstStyle/>
          <a:p>
            <a:fld id="{8D0AFDD5-844D-364D-8AEC-50CF4D36D55D}" type="slidenum">
              <a:rPr lang="en-US" noProof="0" smtClean="0"/>
              <a:t>59</a:t>
            </a:fld>
            <a:endParaRPr lang="en-US" noProof="0"/>
          </a:p>
        </p:txBody>
      </p:sp>
      <p:sp>
        <p:nvSpPr>
          <p:cNvPr id="5" name="Footer Placeholder 4">
            <a:extLst>
              <a:ext uri="{FF2B5EF4-FFF2-40B4-BE49-F238E27FC236}">
                <a16:creationId xmlns:a16="http://schemas.microsoft.com/office/drawing/2014/main" id="{5DCB8B55-4D7B-0D39-FC1E-015C4D865E5C}"/>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B88E33E5-8129-786E-2757-92457A87A19E}"/>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860972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2256-44E6-1C1D-2501-A93113EB889A}"/>
              </a:ext>
            </a:extLst>
          </p:cNvPr>
          <p:cNvSpPr>
            <a:spLocks noGrp="1"/>
          </p:cNvSpPr>
          <p:nvPr>
            <p:ph type="title"/>
          </p:nvPr>
        </p:nvSpPr>
        <p:spPr/>
        <p:txBody>
          <a:bodyPr/>
          <a:lstStyle/>
          <a:p>
            <a:r>
              <a:rPr lang="en-US" dirty="0"/>
              <a:t>Problem Statement</a:t>
            </a:r>
            <a:endParaRPr lang="en-MY" dirty="0"/>
          </a:p>
        </p:txBody>
      </p:sp>
      <p:sp>
        <p:nvSpPr>
          <p:cNvPr id="3" name="Content Placeholder 2">
            <a:extLst>
              <a:ext uri="{FF2B5EF4-FFF2-40B4-BE49-F238E27FC236}">
                <a16:creationId xmlns:a16="http://schemas.microsoft.com/office/drawing/2014/main" id="{983E8DB3-5401-BDE9-5980-2913ECAB3C9C}"/>
              </a:ext>
            </a:extLst>
          </p:cNvPr>
          <p:cNvSpPr>
            <a:spLocks noGrp="1"/>
          </p:cNvSpPr>
          <p:nvPr>
            <p:ph idx="1"/>
          </p:nvPr>
        </p:nvSpPr>
        <p:spPr/>
        <p:txBody>
          <a:bodyPr/>
          <a:lstStyle/>
          <a:p>
            <a:r>
              <a:rPr lang="en-US" dirty="0"/>
              <a:t>Existing methods of fraud detection yet to cover neural networks in Ethereum blockchain transaction with the research of </a:t>
            </a:r>
          </a:p>
          <a:p>
            <a:r>
              <a:rPr lang="en-US" dirty="0"/>
              <a:t>No full detailed work is provided by many researchers to show exact instructions, difficult to reproduce.</a:t>
            </a:r>
          </a:p>
          <a:p>
            <a:r>
              <a:rPr lang="en-US" dirty="0"/>
              <a:t>Contribution to the research on the compiled dataset given by Farrugia et al. (2020) with other researchers.</a:t>
            </a:r>
          </a:p>
          <a:p>
            <a:r>
              <a:rPr lang="en-US" dirty="0"/>
              <a:t>Discover the effectiveness of neural networks in fraud detection techniques on the compiled dataset.</a:t>
            </a:r>
            <a:endParaRPr lang="en-MY" dirty="0"/>
          </a:p>
        </p:txBody>
      </p:sp>
      <p:sp>
        <p:nvSpPr>
          <p:cNvPr id="4" name="Slide Number Placeholder 3">
            <a:extLst>
              <a:ext uri="{FF2B5EF4-FFF2-40B4-BE49-F238E27FC236}">
                <a16:creationId xmlns:a16="http://schemas.microsoft.com/office/drawing/2014/main" id="{01172D0B-2950-18CB-401E-B998A26FB610}"/>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Footer Placeholder 4">
            <a:extLst>
              <a:ext uri="{FF2B5EF4-FFF2-40B4-BE49-F238E27FC236}">
                <a16:creationId xmlns:a16="http://schemas.microsoft.com/office/drawing/2014/main" id="{9E24FC65-3238-A776-D8E8-2CCB7BF0EDAB}"/>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A9BF2CA-0397-B988-6B8B-661E903AB845}"/>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047287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AD9F-35A4-B747-8469-2FEC1709995F}"/>
              </a:ext>
            </a:extLst>
          </p:cNvPr>
          <p:cNvSpPr>
            <a:spLocks noGrp="1"/>
          </p:cNvSpPr>
          <p:nvPr>
            <p:ph type="title"/>
          </p:nvPr>
        </p:nvSpPr>
        <p:spPr/>
        <p:txBody>
          <a:bodyPr/>
          <a:lstStyle/>
          <a:p>
            <a:r>
              <a:rPr lang="en-MY" sz="4800" dirty="0"/>
              <a:t>Implications for Fraud Detection</a:t>
            </a:r>
          </a:p>
        </p:txBody>
      </p:sp>
      <p:sp>
        <p:nvSpPr>
          <p:cNvPr id="3" name="Content Placeholder 2">
            <a:extLst>
              <a:ext uri="{FF2B5EF4-FFF2-40B4-BE49-F238E27FC236}">
                <a16:creationId xmlns:a16="http://schemas.microsoft.com/office/drawing/2014/main" id="{801B1043-557C-EAF5-2F26-0DED72E9C128}"/>
              </a:ext>
            </a:extLst>
          </p:cNvPr>
          <p:cNvSpPr>
            <a:spLocks noGrp="1"/>
          </p:cNvSpPr>
          <p:nvPr>
            <p:ph idx="1"/>
          </p:nvPr>
        </p:nvSpPr>
        <p:spPr/>
        <p:txBody>
          <a:bodyPr/>
          <a:lstStyle/>
          <a:p>
            <a:pPr>
              <a:buFont typeface="Arial" panose="020B0604020202020204" pitchFamily="34" charset="0"/>
              <a:buChar char="•"/>
            </a:pPr>
            <a:r>
              <a:rPr lang="en-US" dirty="0"/>
              <a:t>SVM and its variants, along with Ensemble Learning techniques, demonstrate effectiveness in detecting fraudulent activities.</a:t>
            </a:r>
          </a:p>
          <a:p>
            <a:pPr>
              <a:buFont typeface="Arial" panose="020B0604020202020204" pitchFamily="34" charset="0"/>
              <a:buChar char="•"/>
            </a:pPr>
            <a:r>
              <a:rPr lang="en-US" dirty="0"/>
              <a:t>These approaches contribute to improving fraud detection systems' reliability and coverage, particularly in blockchain transactions and Bitcoin theft detection.</a:t>
            </a:r>
          </a:p>
          <a:p>
            <a:endParaRPr lang="en-MY" dirty="0"/>
          </a:p>
        </p:txBody>
      </p:sp>
      <p:sp>
        <p:nvSpPr>
          <p:cNvPr id="4" name="Slide Number Placeholder 3">
            <a:extLst>
              <a:ext uri="{FF2B5EF4-FFF2-40B4-BE49-F238E27FC236}">
                <a16:creationId xmlns:a16="http://schemas.microsoft.com/office/drawing/2014/main" id="{41C3A78F-D32D-FD45-BF8D-868D741A80D7}"/>
              </a:ext>
            </a:extLst>
          </p:cNvPr>
          <p:cNvSpPr>
            <a:spLocks noGrp="1"/>
          </p:cNvSpPr>
          <p:nvPr>
            <p:ph type="sldNum" sz="quarter" idx="12"/>
          </p:nvPr>
        </p:nvSpPr>
        <p:spPr/>
        <p:txBody>
          <a:bodyPr/>
          <a:lstStyle/>
          <a:p>
            <a:fld id="{8D0AFDD5-844D-364D-8AEC-50CF4D36D55D}" type="slidenum">
              <a:rPr lang="en-US" noProof="0" smtClean="0"/>
              <a:t>60</a:t>
            </a:fld>
            <a:endParaRPr lang="en-US" noProof="0"/>
          </a:p>
        </p:txBody>
      </p:sp>
      <p:sp>
        <p:nvSpPr>
          <p:cNvPr id="5" name="Footer Placeholder 4">
            <a:extLst>
              <a:ext uri="{FF2B5EF4-FFF2-40B4-BE49-F238E27FC236}">
                <a16:creationId xmlns:a16="http://schemas.microsoft.com/office/drawing/2014/main" id="{4816EE8D-E6D9-4365-E86C-84C74C99066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68FCCAFC-2F41-F407-26EE-B9138B2D49EB}"/>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38809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6B40-2AFF-F7EB-C773-51BFDF0FC6B8}"/>
              </a:ext>
            </a:extLst>
          </p:cNvPr>
          <p:cNvSpPr>
            <a:spLocks noGrp="1"/>
          </p:cNvSpPr>
          <p:nvPr>
            <p:ph type="title"/>
          </p:nvPr>
        </p:nvSpPr>
        <p:spPr/>
        <p:txBody>
          <a:bodyPr/>
          <a:lstStyle/>
          <a:p>
            <a:r>
              <a:rPr lang="en-MY" sz="4800" dirty="0"/>
              <a:t>Future Research Directions</a:t>
            </a:r>
          </a:p>
        </p:txBody>
      </p:sp>
      <p:sp>
        <p:nvSpPr>
          <p:cNvPr id="3" name="Content Placeholder 2">
            <a:extLst>
              <a:ext uri="{FF2B5EF4-FFF2-40B4-BE49-F238E27FC236}">
                <a16:creationId xmlns:a16="http://schemas.microsoft.com/office/drawing/2014/main" id="{8370C7F5-AC35-4C47-5787-938D4A11B9CE}"/>
              </a:ext>
            </a:extLst>
          </p:cNvPr>
          <p:cNvSpPr>
            <a:spLocks noGrp="1"/>
          </p:cNvSpPr>
          <p:nvPr>
            <p:ph idx="1"/>
          </p:nvPr>
        </p:nvSpPr>
        <p:spPr/>
        <p:txBody>
          <a:bodyPr/>
          <a:lstStyle/>
          <a:p>
            <a:pPr>
              <a:buFont typeface="Arial" panose="020B0604020202020204" pitchFamily="34" charset="0"/>
              <a:buChar char="•"/>
            </a:pPr>
            <a:r>
              <a:rPr lang="en-US" dirty="0"/>
              <a:t>Continued exploration of SVM variants and their combinations with other algorithms can further enhance fraud detection capabilities.</a:t>
            </a:r>
          </a:p>
          <a:p>
            <a:pPr>
              <a:buFont typeface="Arial" panose="020B0604020202020204" pitchFamily="34" charset="0"/>
              <a:buChar char="•"/>
            </a:pPr>
            <a:r>
              <a:rPr lang="en-US" dirty="0"/>
              <a:t>Investigating the application of these techniques in other domains beyond blockchain and cryptocurrency can provide valuable insights into fraud detection methodologies.</a:t>
            </a:r>
          </a:p>
          <a:p>
            <a:endParaRPr lang="en-MY" dirty="0"/>
          </a:p>
        </p:txBody>
      </p:sp>
      <p:sp>
        <p:nvSpPr>
          <p:cNvPr id="4" name="Slide Number Placeholder 3">
            <a:extLst>
              <a:ext uri="{FF2B5EF4-FFF2-40B4-BE49-F238E27FC236}">
                <a16:creationId xmlns:a16="http://schemas.microsoft.com/office/drawing/2014/main" id="{EA74197F-B1C1-3EFA-3912-E459C5522821}"/>
              </a:ext>
            </a:extLst>
          </p:cNvPr>
          <p:cNvSpPr>
            <a:spLocks noGrp="1"/>
          </p:cNvSpPr>
          <p:nvPr>
            <p:ph type="sldNum" sz="quarter" idx="12"/>
          </p:nvPr>
        </p:nvSpPr>
        <p:spPr/>
        <p:txBody>
          <a:bodyPr/>
          <a:lstStyle/>
          <a:p>
            <a:fld id="{8D0AFDD5-844D-364D-8AEC-50CF4D36D55D}" type="slidenum">
              <a:rPr lang="en-US" noProof="0" smtClean="0"/>
              <a:t>61</a:t>
            </a:fld>
            <a:endParaRPr lang="en-US" noProof="0"/>
          </a:p>
        </p:txBody>
      </p:sp>
      <p:sp>
        <p:nvSpPr>
          <p:cNvPr id="5" name="Footer Placeholder 4">
            <a:extLst>
              <a:ext uri="{FF2B5EF4-FFF2-40B4-BE49-F238E27FC236}">
                <a16:creationId xmlns:a16="http://schemas.microsoft.com/office/drawing/2014/main" id="{7E66C4F1-6F9C-8F23-335B-362FF7A8C29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D2B4202-32DF-5BE3-D906-50107DFEC174}"/>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952998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2B71D-D50B-19DB-4959-DD16FBD3A907}"/>
              </a:ext>
            </a:extLst>
          </p:cNvPr>
          <p:cNvSpPr>
            <a:spLocks noGrp="1"/>
          </p:cNvSpPr>
          <p:nvPr>
            <p:ph type="title"/>
          </p:nvPr>
        </p:nvSpPr>
        <p:spPr/>
        <p:txBody>
          <a:bodyPr/>
          <a:lstStyle/>
          <a:p>
            <a:r>
              <a:rPr lang="en-US" sz="4000" dirty="0"/>
              <a:t>RIPPER with Gradient Boosting, Bagging and Stacking </a:t>
            </a:r>
            <a:endParaRPr lang="en-MY" sz="4000" dirty="0"/>
          </a:p>
        </p:txBody>
      </p:sp>
      <p:pic>
        <p:nvPicPr>
          <p:cNvPr id="8" name="Content Placeholder 7">
            <a:extLst>
              <a:ext uri="{FF2B5EF4-FFF2-40B4-BE49-F238E27FC236}">
                <a16:creationId xmlns:a16="http://schemas.microsoft.com/office/drawing/2014/main" id="{735DDC00-C8DE-042A-A478-A7783B40D4A3}"/>
              </a:ext>
            </a:extLst>
          </p:cNvPr>
          <p:cNvPicPr>
            <a:picLocks noGrp="1" noChangeAspect="1"/>
          </p:cNvPicPr>
          <p:nvPr>
            <p:ph idx="1"/>
          </p:nvPr>
        </p:nvPicPr>
        <p:blipFill>
          <a:blip r:embed="rId2"/>
          <a:stretch>
            <a:fillRect/>
          </a:stretch>
        </p:blipFill>
        <p:spPr>
          <a:xfrm>
            <a:off x="2305814" y="2023815"/>
            <a:ext cx="11406948" cy="4073630"/>
          </a:xfrm>
          <a:prstGeom prst="rect">
            <a:avLst/>
          </a:prstGeom>
        </p:spPr>
      </p:pic>
      <p:sp>
        <p:nvSpPr>
          <p:cNvPr id="4" name="Slide Number Placeholder 3">
            <a:extLst>
              <a:ext uri="{FF2B5EF4-FFF2-40B4-BE49-F238E27FC236}">
                <a16:creationId xmlns:a16="http://schemas.microsoft.com/office/drawing/2014/main" id="{B48596F9-77C0-7267-1805-804399653B3E}"/>
              </a:ext>
            </a:extLst>
          </p:cNvPr>
          <p:cNvSpPr>
            <a:spLocks noGrp="1"/>
          </p:cNvSpPr>
          <p:nvPr>
            <p:ph type="sldNum" sz="quarter" idx="12"/>
          </p:nvPr>
        </p:nvSpPr>
        <p:spPr/>
        <p:txBody>
          <a:bodyPr/>
          <a:lstStyle/>
          <a:p>
            <a:fld id="{8D0AFDD5-844D-364D-8AEC-50CF4D36D55D}" type="slidenum">
              <a:rPr lang="en-US" noProof="0" smtClean="0"/>
              <a:t>62</a:t>
            </a:fld>
            <a:endParaRPr lang="en-US" noProof="0"/>
          </a:p>
        </p:txBody>
      </p:sp>
      <p:sp>
        <p:nvSpPr>
          <p:cNvPr id="5" name="Footer Placeholder 4">
            <a:extLst>
              <a:ext uri="{FF2B5EF4-FFF2-40B4-BE49-F238E27FC236}">
                <a16:creationId xmlns:a16="http://schemas.microsoft.com/office/drawing/2014/main" id="{79E5F458-704D-87CE-4065-9CEA0BCAD61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B21F1527-AB68-23F6-38D1-66812D45316A}"/>
              </a:ext>
            </a:extLst>
          </p:cNvPr>
          <p:cNvSpPr>
            <a:spLocks noGrp="1"/>
          </p:cNvSpPr>
          <p:nvPr>
            <p:ph type="dt" sz="half" idx="10"/>
          </p:nvPr>
        </p:nvSpPr>
        <p:spPr/>
        <p:txBody>
          <a:bodyPr/>
          <a:lstStyle/>
          <a:p>
            <a:r>
              <a:rPr lang="en-US" noProof="0"/>
              <a:t>20XX</a:t>
            </a:r>
          </a:p>
        </p:txBody>
      </p:sp>
      <p:sp>
        <p:nvSpPr>
          <p:cNvPr id="9" name="TextBox 8">
            <a:extLst>
              <a:ext uri="{FF2B5EF4-FFF2-40B4-BE49-F238E27FC236}">
                <a16:creationId xmlns:a16="http://schemas.microsoft.com/office/drawing/2014/main" id="{66874356-224D-0C62-6BE6-4555811AAA49}"/>
              </a:ext>
            </a:extLst>
          </p:cNvPr>
          <p:cNvSpPr txBox="1"/>
          <p:nvPr/>
        </p:nvSpPr>
        <p:spPr>
          <a:xfrm>
            <a:off x="10101792" y="5932501"/>
            <a:ext cx="1865841" cy="646331"/>
          </a:xfrm>
          <a:prstGeom prst="rect">
            <a:avLst/>
          </a:prstGeom>
          <a:noFill/>
        </p:spPr>
        <p:txBody>
          <a:bodyPr wrap="square">
            <a:spAutoFit/>
          </a:bodyPr>
          <a:lstStyle/>
          <a:p>
            <a:r>
              <a:rPr lang="en-MY" dirty="0"/>
              <a:t>Hoang Khang et al., 2023</a:t>
            </a:r>
          </a:p>
        </p:txBody>
      </p:sp>
    </p:spTree>
    <p:extLst>
      <p:ext uri="{BB962C8B-B14F-4D97-AF65-F5344CB8AC3E}">
        <p14:creationId xmlns:p14="http://schemas.microsoft.com/office/powerpoint/2010/main" val="1422507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66393-B467-6E66-990E-4845A1411F2E}"/>
              </a:ext>
            </a:extLst>
          </p:cNvPr>
          <p:cNvSpPr>
            <a:spLocks noGrp="1"/>
          </p:cNvSpPr>
          <p:nvPr>
            <p:ph type="title"/>
          </p:nvPr>
        </p:nvSpPr>
        <p:spPr/>
        <p:txBody>
          <a:bodyPr/>
          <a:lstStyle/>
          <a:p>
            <a:r>
              <a:rPr lang="en-MY" sz="4400" dirty="0"/>
              <a:t>Effectiveness of RIPPER Algorithm</a:t>
            </a:r>
          </a:p>
        </p:txBody>
      </p:sp>
      <p:sp>
        <p:nvSpPr>
          <p:cNvPr id="3" name="Content Placeholder 2">
            <a:extLst>
              <a:ext uri="{FF2B5EF4-FFF2-40B4-BE49-F238E27FC236}">
                <a16:creationId xmlns:a16="http://schemas.microsoft.com/office/drawing/2014/main" id="{ECE78204-C4AD-D4B9-AA2A-5009D06831CD}"/>
              </a:ext>
            </a:extLst>
          </p:cNvPr>
          <p:cNvSpPr>
            <a:spLocks noGrp="1"/>
          </p:cNvSpPr>
          <p:nvPr>
            <p:ph idx="1"/>
          </p:nvPr>
        </p:nvSpPr>
        <p:spPr/>
        <p:txBody>
          <a:bodyPr/>
          <a:lstStyle/>
          <a:p>
            <a:pPr>
              <a:buFont typeface="Arial" panose="020B0604020202020204" pitchFamily="34" charset="0"/>
              <a:buChar char="•"/>
            </a:pPr>
            <a:r>
              <a:rPr lang="en-US" dirty="0"/>
              <a:t>RIPPER algorithm is extensively studied compared to Bayes Network and Random Forest for detecting Bitcoin Ponzi schemes.</a:t>
            </a:r>
          </a:p>
          <a:p>
            <a:pPr>
              <a:buFont typeface="Arial" panose="020B0604020202020204" pitchFamily="34" charset="0"/>
              <a:buChar char="•"/>
            </a:pPr>
            <a:r>
              <a:rPr lang="en-US" dirty="0"/>
              <a:t>Achieved a true positive rate of 80% and a false positive rate of 5.6% in detecting Ponzi schemes with an imbalanced classification task (fraud: non-fraud ratio of 20:80).</a:t>
            </a:r>
          </a:p>
          <a:p>
            <a:pPr>
              <a:buFont typeface="Arial" panose="020B0604020202020204" pitchFamily="34" charset="0"/>
              <a:buChar char="•"/>
            </a:pPr>
            <a:r>
              <a:rPr lang="en-US" dirty="0"/>
              <a:t>Considered a good classifier for imbalanced classification tasks but slightly less effective than Random Forest according to the study by </a:t>
            </a:r>
            <a:r>
              <a:rPr lang="en-US" dirty="0" err="1"/>
              <a:t>Bartoletti</a:t>
            </a:r>
            <a:r>
              <a:rPr lang="en-US" dirty="0"/>
              <a:t> et al. (2018).</a:t>
            </a:r>
          </a:p>
          <a:p>
            <a:endParaRPr lang="en-MY" dirty="0"/>
          </a:p>
        </p:txBody>
      </p:sp>
      <p:sp>
        <p:nvSpPr>
          <p:cNvPr id="4" name="Slide Number Placeholder 3">
            <a:extLst>
              <a:ext uri="{FF2B5EF4-FFF2-40B4-BE49-F238E27FC236}">
                <a16:creationId xmlns:a16="http://schemas.microsoft.com/office/drawing/2014/main" id="{370D2DBE-2A20-051D-6BC3-D20573D14308}"/>
              </a:ext>
            </a:extLst>
          </p:cNvPr>
          <p:cNvSpPr>
            <a:spLocks noGrp="1"/>
          </p:cNvSpPr>
          <p:nvPr>
            <p:ph type="sldNum" sz="quarter" idx="12"/>
          </p:nvPr>
        </p:nvSpPr>
        <p:spPr/>
        <p:txBody>
          <a:bodyPr/>
          <a:lstStyle/>
          <a:p>
            <a:fld id="{8D0AFDD5-844D-364D-8AEC-50CF4D36D55D}" type="slidenum">
              <a:rPr lang="en-US" noProof="0" smtClean="0"/>
              <a:t>63</a:t>
            </a:fld>
            <a:endParaRPr lang="en-US" noProof="0"/>
          </a:p>
        </p:txBody>
      </p:sp>
      <p:sp>
        <p:nvSpPr>
          <p:cNvPr id="5" name="Footer Placeholder 4">
            <a:extLst>
              <a:ext uri="{FF2B5EF4-FFF2-40B4-BE49-F238E27FC236}">
                <a16:creationId xmlns:a16="http://schemas.microsoft.com/office/drawing/2014/main" id="{F91DB44F-24DC-0835-5224-ED96FFDBC996}"/>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66E0DFE6-03F6-C71C-B214-B88401F1E93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807263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0891F-4BC9-AE47-DEBC-28165CCED26B}"/>
              </a:ext>
            </a:extLst>
          </p:cNvPr>
          <p:cNvSpPr>
            <a:spLocks noGrp="1"/>
          </p:cNvSpPr>
          <p:nvPr>
            <p:ph type="title"/>
          </p:nvPr>
        </p:nvSpPr>
        <p:spPr/>
        <p:txBody>
          <a:bodyPr/>
          <a:lstStyle/>
          <a:p>
            <a:r>
              <a:rPr lang="en-MY" sz="4400" dirty="0"/>
              <a:t>Performance in Unlabelled Datasets</a:t>
            </a:r>
          </a:p>
        </p:txBody>
      </p:sp>
      <p:sp>
        <p:nvSpPr>
          <p:cNvPr id="3" name="Content Placeholder 2">
            <a:extLst>
              <a:ext uri="{FF2B5EF4-FFF2-40B4-BE49-F238E27FC236}">
                <a16:creationId xmlns:a16="http://schemas.microsoft.com/office/drawing/2014/main" id="{2BE819AA-5F87-F7D3-8DAF-41740777C925}"/>
              </a:ext>
            </a:extLst>
          </p:cNvPr>
          <p:cNvSpPr>
            <a:spLocks noGrp="1"/>
          </p:cNvSpPr>
          <p:nvPr>
            <p:ph idx="1"/>
          </p:nvPr>
        </p:nvSpPr>
        <p:spPr/>
        <p:txBody>
          <a:bodyPr/>
          <a:lstStyle/>
          <a:p>
            <a:pPr>
              <a:buFont typeface="Arial" panose="020B0604020202020204" pitchFamily="34" charset="0"/>
              <a:buChar char="•"/>
            </a:pPr>
            <a:r>
              <a:rPr lang="en-US" dirty="0"/>
              <a:t>In </a:t>
            </a:r>
            <a:r>
              <a:rPr lang="en-US" dirty="0" err="1"/>
              <a:t>unlabelled</a:t>
            </a:r>
            <a:r>
              <a:rPr lang="en-US" dirty="0"/>
              <a:t> datasets like the Bitcoin network, RIPPER exhibited near-perfect results in separating global and local outliers compared to K-means and </a:t>
            </a:r>
            <a:r>
              <a:rPr lang="en-US" dirty="0" err="1"/>
              <a:t>kd</a:t>
            </a:r>
            <a:r>
              <a:rPr lang="en-US" dirty="0"/>
              <a:t>-tree algorithms.</a:t>
            </a:r>
          </a:p>
          <a:p>
            <a:pPr>
              <a:buFont typeface="Arial" panose="020B0604020202020204" pitchFamily="34" charset="0"/>
              <a:buChar char="•"/>
            </a:pPr>
            <a:r>
              <a:rPr lang="en-US" dirty="0"/>
              <a:t>Random Forest was also used in detecting Ponzi schemes on Bitcoin and showed effectiveness, especially when considering different sampling techniques and algorithms.</a:t>
            </a:r>
          </a:p>
          <a:p>
            <a:endParaRPr lang="en-MY" dirty="0"/>
          </a:p>
        </p:txBody>
      </p:sp>
      <p:sp>
        <p:nvSpPr>
          <p:cNvPr id="4" name="Slide Number Placeholder 3">
            <a:extLst>
              <a:ext uri="{FF2B5EF4-FFF2-40B4-BE49-F238E27FC236}">
                <a16:creationId xmlns:a16="http://schemas.microsoft.com/office/drawing/2014/main" id="{E869239F-67C8-2838-2AAB-E401B5A83F99}"/>
              </a:ext>
            </a:extLst>
          </p:cNvPr>
          <p:cNvSpPr>
            <a:spLocks noGrp="1"/>
          </p:cNvSpPr>
          <p:nvPr>
            <p:ph type="sldNum" sz="quarter" idx="12"/>
          </p:nvPr>
        </p:nvSpPr>
        <p:spPr/>
        <p:txBody>
          <a:bodyPr/>
          <a:lstStyle/>
          <a:p>
            <a:fld id="{8D0AFDD5-844D-364D-8AEC-50CF4D36D55D}" type="slidenum">
              <a:rPr lang="en-US" noProof="0" smtClean="0"/>
              <a:t>64</a:t>
            </a:fld>
            <a:endParaRPr lang="en-US" noProof="0"/>
          </a:p>
        </p:txBody>
      </p:sp>
      <p:sp>
        <p:nvSpPr>
          <p:cNvPr id="5" name="Footer Placeholder 4">
            <a:extLst>
              <a:ext uri="{FF2B5EF4-FFF2-40B4-BE49-F238E27FC236}">
                <a16:creationId xmlns:a16="http://schemas.microsoft.com/office/drawing/2014/main" id="{1E3997A1-5E1F-22B8-F577-227DC3ED04E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91C3EB0B-9456-233C-65E3-7ED804D4C86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789704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EBB3-C905-70CA-E93C-EA00A8CB4A6A}"/>
              </a:ext>
            </a:extLst>
          </p:cNvPr>
          <p:cNvSpPr>
            <a:spLocks noGrp="1"/>
          </p:cNvSpPr>
          <p:nvPr>
            <p:ph type="title"/>
          </p:nvPr>
        </p:nvSpPr>
        <p:spPr/>
        <p:txBody>
          <a:bodyPr/>
          <a:lstStyle/>
          <a:p>
            <a:r>
              <a:rPr lang="en-MY" sz="5400" dirty="0"/>
              <a:t>Evaluation of Random Forest</a:t>
            </a:r>
          </a:p>
        </p:txBody>
      </p:sp>
      <p:sp>
        <p:nvSpPr>
          <p:cNvPr id="3" name="Content Placeholder 2">
            <a:extLst>
              <a:ext uri="{FF2B5EF4-FFF2-40B4-BE49-F238E27FC236}">
                <a16:creationId xmlns:a16="http://schemas.microsoft.com/office/drawing/2014/main" id="{3EA21D13-DA60-4407-28C2-7C6FC8C1F14D}"/>
              </a:ext>
            </a:extLst>
          </p:cNvPr>
          <p:cNvSpPr>
            <a:spLocks noGrp="1"/>
          </p:cNvSpPr>
          <p:nvPr>
            <p:ph idx="1"/>
          </p:nvPr>
        </p:nvSpPr>
        <p:spPr/>
        <p:txBody>
          <a:bodyPr/>
          <a:lstStyle/>
          <a:p>
            <a:pPr>
              <a:buFont typeface="Arial" panose="020B0604020202020204" pitchFamily="34" charset="0"/>
              <a:buChar char="•"/>
            </a:pPr>
            <a:r>
              <a:rPr lang="en-US" dirty="0"/>
              <a:t>Random Forest demonstrated a recall rate of 59.4% in detecting Ponzi schemes.</a:t>
            </a:r>
          </a:p>
          <a:p>
            <a:pPr>
              <a:buFont typeface="Arial" panose="020B0604020202020204" pitchFamily="34" charset="0"/>
              <a:buChar char="•"/>
            </a:pPr>
            <a:r>
              <a:rPr lang="en-US" dirty="0"/>
              <a:t>Despite this, it was considered the best-performing algorithm due to its application of sample-based and cost-effective approaches.</a:t>
            </a:r>
          </a:p>
          <a:p>
            <a:pPr>
              <a:buFont typeface="Arial" panose="020B0604020202020204" pitchFamily="34" charset="0"/>
              <a:buChar char="•"/>
            </a:pPr>
            <a:r>
              <a:rPr lang="en-US" dirty="0"/>
              <a:t>A cost matrix was built to assign different costs for different types of misclassifications, emphasizing the correct identification of Ponzi schemes as paramount. Random Forest correctly identified the majority of cases in the study by </a:t>
            </a:r>
            <a:r>
              <a:rPr lang="en-US" dirty="0" err="1"/>
              <a:t>Bartoletti</a:t>
            </a:r>
            <a:r>
              <a:rPr lang="en-US" dirty="0"/>
              <a:t> et al. (2018).</a:t>
            </a:r>
          </a:p>
          <a:p>
            <a:endParaRPr lang="en-MY" dirty="0"/>
          </a:p>
        </p:txBody>
      </p:sp>
      <p:sp>
        <p:nvSpPr>
          <p:cNvPr id="4" name="Slide Number Placeholder 3">
            <a:extLst>
              <a:ext uri="{FF2B5EF4-FFF2-40B4-BE49-F238E27FC236}">
                <a16:creationId xmlns:a16="http://schemas.microsoft.com/office/drawing/2014/main" id="{9C2F46AA-9B0C-EAE3-076A-D90ED28DCAA8}"/>
              </a:ext>
            </a:extLst>
          </p:cNvPr>
          <p:cNvSpPr>
            <a:spLocks noGrp="1"/>
          </p:cNvSpPr>
          <p:nvPr>
            <p:ph type="sldNum" sz="quarter" idx="12"/>
          </p:nvPr>
        </p:nvSpPr>
        <p:spPr/>
        <p:txBody>
          <a:bodyPr/>
          <a:lstStyle/>
          <a:p>
            <a:fld id="{8D0AFDD5-844D-364D-8AEC-50CF4D36D55D}" type="slidenum">
              <a:rPr lang="en-US" noProof="0" smtClean="0"/>
              <a:t>65</a:t>
            </a:fld>
            <a:endParaRPr lang="en-US" noProof="0"/>
          </a:p>
        </p:txBody>
      </p:sp>
      <p:sp>
        <p:nvSpPr>
          <p:cNvPr id="5" name="Footer Placeholder 4">
            <a:extLst>
              <a:ext uri="{FF2B5EF4-FFF2-40B4-BE49-F238E27FC236}">
                <a16:creationId xmlns:a16="http://schemas.microsoft.com/office/drawing/2014/main" id="{B3EDE54D-E19C-F5AA-E27D-0F99F12738F5}"/>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63CAA41-26E6-9188-F719-D4041AAC24BD}"/>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013134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68CB-0CFE-0554-5738-5C3A475FCC06}"/>
              </a:ext>
            </a:extLst>
          </p:cNvPr>
          <p:cNvSpPr>
            <a:spLocks noGrp="1"/>
          </p:cNvSpPr>
          <p:nvPr>
            <p:ph type="title"/>
          </p:nvPr>
        </p:nvSpPr>
        <p:spPr/>
        <p:txBody>
          <a:bodyPr/>
          <a:lstStyle/>
          <a:p>
            <a:r>
              <a:rPr lang="en-MY" dirty="0"/>
              <a:t>Conclusion</a:t>
            </a:r>
          </a:p>
        </p:txBody>
      </p:sp>
      <p:sp>
        <p:nvSpPr>
          <p:cNvPr id="3" name="Content Placeholder 2">
            <a:extLst>
              <a:ext uri="{FF2B5EF4-FFF2-40B4-BE49-F238E27FC236}">
                <a16:creationId xmlns:a16="http://schemas.microsoft.com/office/drawing/2014/main" id="{AB07B7D0-33D1-5320-70E3-BEA5FD029293}"/>
              </a:ext>
            </a:extLst>
          </p:cNvPr>
          <p:cNvSpPr>
            <a:spLocks noGrp="1"/>
          </p:cNvSpPr>
          <p:nvPr>
            <p:ph idx="1"/>
          </p:nvPr>
        </p:nvSpPr>
        <p:spPr/>
        <p:txBody>
          <a:bodyPr/>
          <a:lstStyle/>
          <a:p>
            <a:pPr>
              <a:buFont typeface="Arial" panose="020B0604020202020204" pitchFamily="34" charset="0"/>
              <a:buChar char="•"/>
            </a:pPr>
            <a:r>
              <a:rPr lang="en-MY" dirty="0"/>
              <a:t>RIPPER algorithm shows promise in detecting Bitcoin Ponzi schemes, although Random Forest is slightly more effective according to </a:t>
            </a:r>
            <a:r>
              <a:rPr lang="en-MY" dirty="0" err="1"/>
              <a:t>Bartoletti</a:t>
            </a:r>
            <a:r>
              <a:rPr lang="en-MY" dirty="0"/>
              <a:t> et al. (2018).</a:t>
            </a:r>
          </a:p>
          <a:p>
            <a:pPr>
              <a:buFont typeface="Arial" panose="020B0604020202020204" pitchFamily="34" charset="0"/>
              <a:buChar char="•"/>
            </a:pPr>
            <a:r>
              <a:rPr lang="en-MY" dirty="0"/>
              <a:t>Both algorithms offer valuable insights into fraud detection methodologies, particularly in the context of blockchain and cryptocurrency transactions.</a:t>
            </a:r>
          </a:p>
          <a:p>
            <a:endParaRPr lang="en-MY" dirty="0"/>
          </a:p>
        </p:txBody>
      </p:sp>
      <p:sp>
        <p:nvSpPr>
          <p:cNvPr id="4" name="Slide Number Placeholder 3">
            <a:extLst>
              <a:ext uri="{FF2B5EF4-FFF2-40B4-BE49-F238E27FC236}">
                <a16:creationId xmlns:a16="http://schemas.microsoft.com/office/drawing/2014/main" id="{061FAD4A-F514-B826-D050-43FDF95DB261}"/>
              </a:ext>
            </a:extLst>
          </p:cNvPr>
          <p:cNvSpPr>
            <a:spLocks noGrp="1"/>
          </p:cNvSpPr>
          <p:nvPr>
            <p:ph type="sldNum" sz="quarter" idx="12"/>
          </p:nvPr>
        </p:nvSpPr>
        <p:spPr/>
        <p:txBody>
          <a:bodyPr/>
          <a:lstStyle/>
          <a:p>
            <a:fld id="{8D0AFDD5-844D-364D-8AEC-50CF4D36D55D}" type="slidenum">
              <a:rPr lang="en-US" noProof="0" smtClean="0"/>
              <a:t>66</a:t>
            </a:fld>
            <a:endParaRPr lang="en-US" noProof="0"/>
          </a:p>
        </p:txBody>
      </p:sp>
      <p:sp>
        <p:nvSpPr>
          <p:cNvPr id="5" name="Footer Placeholder 4">
            <a:extLst>
              <a:ext uri="{FF2B5EF4-FFF2-40B4-BE49-F238E27FC236}">
                <a16:creationId xmlns:a16="http://schemas.microsoft.com/office/drawing/2014/main" id="{17CA0C53-F2B1-7DB6-0981-70E786E7B1E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DFE7B5F-A7B8-7E7D-FD86-31A3936050A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315179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95EC-69FD-C06F-481C-E1C354B2D16B}"/>
              </a:ext>
            </a:extLst>
          </p:cNvPr>
          <p:cNvSpPr>
            <a:spLocks noGrp="1"/>
          </p:cNvSpPr>
          <p:nvPr>
            <p:ph type="title"/>
          </p:nvPr>
        </p:nvSpPr>
        <p:spPr/>
        <p:txBody>
          <a:bodyPr/>
          <a:lstStyle/>
          <a:p>
            <a:r>
              <a:rPr lang="en-US" sz="2800" dirty="0"/>
              <a:t>Model Performance between RIPPER, Bayes Network and Random Forest with Cost Matrix of 20 </a:t>
            </a:r>
            <a:endParaRPr lang="en-MY" sz="2800" dirty="0"/>
          </a:p>
        </p:txBody>
      </p:sp>
      <p:pic>
        <p:nvPicPr>
          <p:cNvPr id="8" name="Content Placeholder 7">
            <a:extLst>
              <a:ext uri="{FF2B5EF4-FFF2-40B4-BE49-F238E27FC236}">
                <a16:creationId xmlns:a16="http://schemas.microsoft.com/office/drawing/2014/main" id="{DBC150DD-7926-2D63-3F4F-534A774F8A91}"/>
              </a:ext>
            </a:extLst>
          </p:cNvPr>
          <p:cNvPicPr>
            <a:picLocks noGrp="1" noChangeAspect="1"/>
          </p:cNvPicPr>
          <p:nvPr>
            <p:ph idx="1"/>
          </p:nvPr>
        </p:nvPicPr>
        <p:blipFill>
          <a:blip r:embed="rId2"/>
          <a:stretch>
            <a:fillRect/>
          </a:stretch>
        </p:blipFill>
        <p:spPr>
          <a:xfrm>
            <a:off x="310346" y="2032482"/>
            <a:ext cx="11834463" cy="3874281"/>
          </a:xfrm>
          <a:prstGeom prst="rect">
            <a:avLst/>
          </a:prstGeom>
        </p:spPr>
      </p:pic>
      <p:sp>
        <p:nvSpPr>
          <p:cNvPr id="4" name="Slide Number Placeholder 3">
            <a:extLst>
              <a:ext uri="{FF2B5EF4-FFF2-40B4-BE49-F238E27FC236}">
                <a16:creationId xmlns:a16="http://schemas.microsoft.com/office/drawing/2014/main" id="{2CC9827B-38DB-3855-C199-7EA5F7A90562}"/>
              </a:ext>
            </a:extLst>
          </p:cNvPr>
          <p:cNvSpPr>
            <a:spLocks noGrp="1"/>
          </p:cNvSpPr>
          <p:nvPr>
            <p:ph type="sldNum" sz="quarter" idx="12"/>
          </p:nvPr>
        </p:nvSpPr>
        <p:spPr/>
        <p:txBody>
          <a:bodyPr/>
          <a:lstStyle/>
          <a:p>
            <a:fld id="{8D0AFDD5-844D-364D-8AEC-50CF4D36D55D}" type="slidenum">
              <a:rPr lang="en-US" noProof="0" smtClean="0"/>
              <a:t>67</a:t>
            </a:fld>
            <a:endParaRPr lang="en-US" noProof="0"/>
          </a:p>
        </p:txBody>
      </p:sp>
      <p:sp>
        <p:nvSpPr>
          <p:cNvPr id="5" name="Footer Placeholder 4">
            <a:extLst>
              <a:ext uri="{FF2B5EF4-FFF2-40B4-BE49-F238E27FC236}">
                <a16:creationId xmlns:a16="http://schemas.microsoft.com/office/drawing/2014/main" id="{5B41116E-733E-5A5E-0CB9-EAA2759DC01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D89F7E7-B52D-9E49-B0F8-7706B8971F0E}"/>
              </a:ext>
            </a:extLst>
          </p:cNvPr>
          <p:cNvSpPr>
            <a:spLocks noGrp="1"/>
          </p:cNvSpPr>
          <p:nvPr>
            <p:ph type="dt" sz="half" idx="10"/>
          </p:nvPr>
        </p:nvSpPr>
        <p:spPr/>
        <p:txBody>
          <a:bodyPr/>
          <a:lstStyle/>
          <a:p>
            <a:r>
              <a:rPr lang="en-US" noProof="0"/>
              <a:t>20XX</a:t>
            </a:r>
          </a:p>
        </p:txBody>
      </p:sp>
      <p:sp>
        <p:nvSpPr>
          <p:cNvPr id="9" name="TextBox 8">
            <a:extLst>
              <a:ext uri="{FF2B5EF4-FFF2-40B4-BE49-F238E27FC236}">
                <a16:creationId xmlns:a16="http://schemas.microsoft.com/office/drawing/2014/main" id="{1255871B-AE70-0121-BFE0-042D5559768D}"/>
              </a:ext>
            </a:extLst>
          </p:cNvPr>
          <p:cNvSpPr txBox="1"/>
          <p:nvPr/>
        </p:nvSpPr>
        <p:spPr>
          <a:xfrm>
            <a:off x="10101792" y="5932501"/>
            <a:ext cx="1865841" cy="646331"/>
          </a:xfrm>
          <a:prstGeom prst="rect">
            <a:avLst/>
          </a:prstGeom>
          <a:noFill/>
        </p:spPr>
        <p:txBody>
          <a:bodyPr wrap="square">
            <a:spAutoFit/>
          </a:bodyPr>
          <a:lstStyle/>
          <a:p>
            <a:r>
              <a:rPr lang="en-MY" dirty="0"/>
              <a:t>Hoang Khang et al., 2023</a:t>
            </a:r>
          </a:p>
        </p:txBody>
      </p:sp>
    </p:spTree>
    <p:extLst>
      <p:ext uri="{BB962C8B-B14F-4D97-AF65-F5344CB8AC3E}">
        <p14:creationId xmlns:p14="http://schemas.microsoft.com/office/powerpoint/2010/main" val="2225442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361397B-44A5-2CB1-A543-984363E7C40F}"/>
              </a:ext>
            </a:extLst>
          </p:cNvPr>
          <p:cNvSpPr>
            <a:spLocks noGrp="1"/>
          </p:cNvSpPr>
          <p:nvPr>
            <p:ph type="title"/>
          </p:nvPr>
        </p:nvSpPr>
        <p:spPr>
          <a:xfrm>
            <a:off x="1139952" y="512064"/>
            <a:ext cx="9912096" cy="1014984"/>
          </a:xfrm>
        </p:spPr>
        <p:txBody>
          <a:bodyPr/>
          <a:lstStyle/>
          <a:p>
            <a:r>
              <a:rPr lang="en-US" sz="3600" dirty="0"/>
              <a:t>Model Comparison with highly imbalanced Ethereum Blockchain Dataset</a:t>
            </a:r>
          </a:p>
        </p:txBody>
      </p:sp>
      <p:sp>
        <p:nvSpPr>
          <p:cNvPr id="4" name="Slide Number Placeholder 3">
            <a:extLst>
              <a:ext uri="{FF2B5EF4-FFF2-40B4-BE49-F238E27FC236}">
                <a16:creationId xmlns:a16="http://schemas.microsoft.com/office/drawing/2014/main" id="{E6E74D32-F54A-A6C3-E81C-C0BCC291A20B}"/>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68</a:t>
            </a:fld>
            <a:endParaRPr lang="en-US" noProof="0"/>
          </a:p>
        </p:txBody>
      </p:sp>
      <p:sp>
        <p:nvSpPr>
          <p:cNvPr id="5" name="Footer Placeholder 4">
            <a:extLst>
              <a:ext uri="{FF2B5EF4-FFF2-40B4-BE49-F238E27FC236}">
                <a16:creationId xmlns:a16="http://schemas.microsoft.com/office/drawing/2014/main" id="{3B6ED2D9-9BCC-D062-1BF1-37BFA98F86A4}"/>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55B289C3-8302-FF60-0789-12FBD4033675}"/>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2">
            <a:extLst>
              <a:ext uri="{FF2B5EF4-FFF2-40B4-BE49-F238E27FC236}">
                <a16:creationId xmlns:a16="http://schemas.microsoft.com/office/drawing/2014/main" id="{3119BDB0-3C52-9458-BD2F-338996095CD2}"/>
              </a:ext>
            </a:extLst>
          </p:cNvPr>
          <p:cNvGraphicFramePr>
            <a:graphicFrameLocks noGrp="1"/>
          </p:cNvGraphicFramePr>
          <p:nvPr>
            <p:ph idx="1"/>
            <p:extLst>
              <p:ext uri="{D42A27DB-BD31-4B8C-83A1-F6EECF244321}">
                <p14:modId xmlns:p14="http://schemas.microsoft.com/office/powerpoint/2010/main" val="1793194368"/>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68214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7BDA6F-B966-687E-6C84-AAECBBF9B859}"/>
              </a:ext>
            </a:extLst>
          </p:cNvPr>
          <p:cNvSpPr>
            <a:spLocks noGrp="1"/>
          </p:cNvSpPr>
          <p:nvPr>
            <p:ph type="title"/>
          </p:nvPr>
        </p:nvSpPr>
        <p:spPr/>
        <p:txBody>
          <a:bodyPr/>
          <a:lstStyle/>
          <a:p>
            <a:r>
              <a:rPr lang="en-MY" sz="4400" dirty="0"/>
              <a:t>Deep Neural Networks (DNN)</a:t>
            </a:r>
          </a:p>
        </p:txBody>
      </p:sp>
      <p:sp>
        <p:nvSpPr>
          <p:cNvPr id="11" name="Content Placeholder 10">
            <a:extLst>
              <a:ext uri="{FF2B5EF4-FFF2-40B4-BE49-F238E27FC236}">
                <a16:creationId xmlns:a16="http://schemas.microsoft.com/office/drawing/2014/main" id="{3666490D-3EDB-0208-70EF-5943004D9EA8}"/>
              </a:ext>
            </a:extLst>
          </p:cNvPr>
          <p:cNvSpPr>
            <a:spLocks noGrp="1"/>
          </p:cNvSpPr>
          <p:nvPr>
            <p:ph idx="1"/>
          </p:nvPr>
        </p:nvSpPr>
        <p:spPr/>
        <p:txBody>
          <a:bodyPr/>
          <a:lstStyle/>
          <a:p>
            <a:pPr>
              <a:buFont typeface="Arial" panose="020B0604020202020204" pitchFamily="34" charset="0"/>
              <a:buChar char="•"/>
            </a:pPr>
            <a:r>
              <a:rPr lang="en-US" dirty="0"/>
              <a:t>Type of ANN with multiple hidden layers.</a:t>
            </a:r>
          </a:p>
          <a:p>
            <a:pPr>
              <a:buFont typeface="Arial" panose="020B0604020202020204" pitchFamily="34" charset="0"/>
              <a:buChar char="•"/>
            </a:pPr>
            <a:r>
              <a:rPr lang="en-US" dirty="0"/>
              <a:t>Less accurate than traditional machine learning models, with a 94% accuracy metric (Bhowmik et al., 2021).</a:t>
            </a:r>
          </a:p>
          <a:p>
            <a:endParaRPr lang="en-MY" dirty="0"/>
          </a:p>
        </p:txBody>
      </p:sp>
      <p:sp>
        <p:nvSpPr>
          <p:cNvPr id="7" name="Slide Number Placeholder 6">
            <a:extLst>
              <a:ext uri="{FF2B5EF4-FFF2-40B4-BE49-F238E27FC236}">
                <a16:creationId xmlns:a16="http://schemas.microsoft.com/office/drawing/2014/main" id="{6252E624-5732-B44B-4D41-F9964066BCDB}"/>
              </a:ext>
            </a:extLst>
          </p:cNvPr>
          <p:cNvSpPr>
            <a:spLocks noGrp="1"/>
          </p:cNvSpPr>
          <p:nvPr>
            <p:ph type="sldNum" sz="quarter" idx="12"/>
          </p:nvPr>
        </p:nvSpPr>
        <p:spPr/>
        <p:txBody>
          <a:bodyPr/>
          <a:lstStyle/>
          <a:p>
            <a:fld id="{8D0AFDD5-844D-364D-8AEC-50CF4D36D55D}" type="slidenum">
              <a:rPr lang="en-US" noProof="0" smtClean="0"/>
              <a:pPr/>
              <a:t>69</a:t>
            </a:fld>
            <a:endParaRPr lang="en-US" noProof="0"/>
          </a:p>
        </p:txBody>
      </p:sp>
      <p:sp>
        <p:nvSpPr>
          <p:cNvPr id="8" name="Footer Placeholder 7">
            <a:extLst>
              <a:ext uri="{FF2B5EF4-FFF2-40B4-BE49-F238E27FC236}">
                <a16:creationId xmlns:a16="http://schemas.microsoft.com/office/drawing/2014/main" id="{70ACC68D-91B3-5345-FB0C-1B7EE5BE45AF}"/>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6B74A570-AF94-4113-716F-40EAC6B32B3D}"/>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21433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4F86-B906-C95D-1212-EEAE75648D0B}"/>
              </a:ext>
            </a:extLst>
          </p:cNvPr>
          <p:cNvSpPr>
            <a:spLocks noGrp="1"/>
          </p:cNvSpPr>
          <p:nvPr>
            <p:ph type="title"/>
          </p:nvPr>
        </p:nvSpPr>
        <p:spPr/>
        <p:txBody>
          <a:bodyPr/>
          <a:lstStyle/>
          <a:p>
            <a:r>
              <a:rPr lang="en-US" dirty="0"/>
              <a:t>Project Questions</a:t>
            </a:r>
            <a:endParaRPr lang="en-MY" dirty="0"/>
          </a:p>
        </p:txBody>
      </p:sp>
      <p:sp>
        <p:nvSpPr>
          <p:cNvPr id="3" name="Content Placeholder 2">
            <a:extLst>
              <a:ext uri="{FF2B5EF4-FFF2-40B4-BE49-F238E27FC236}">
                <a16:creationId xmlns:a16="http://schemas.microsoft.com/office/drawing/2014/main" id="{3D19A0CF-2F93-3770-1132-F2D22406C757}"/>
              </a:ext>
            </a:extLst>
          </p:cNvPr>
          <p:cNvSpPr>
            <a:spLocks noGrp="1"/>
          </p:cNvSpPr>
          <p:nvPr>
            <p:ph idx="1"/>
          </p:nvPr>
        </p:nvSpPr>
        <p:spPr/>
        <p:txBody>
          <a:bodyPr/>
          <a:lstStyle/>
          <a:p>
            <a:r>
              <a:rPr lang="en-US" dirty="0"/>
              <a:t>What patterns in blockchain transactions that can indicate fraudulent activity?</a:t>
            </a:r>
          </a:p>
          <a:p>
            <a:r>
              <a:rPr lang="en-US" dirty="0"/>
              <a:t>How machine learning models detect and flag suspicious transactions in blockchain data accurately?</a:t>
            </a:r>
          </a:p>
          <a:p>
            <a:r>
              <a:rPr lang="en-US" dirty="0"/>
              <a:t>Which machine learning algorithm are the most effective for identifying fraudulent activity in blockchain transactions?</a:t>
            </a:r>
          </a:p>
          <a:p>
            <a:endParaRPr lang="en-MY" dirty="0"/>
          </a:p>
        </p:txBody>
      </p:sp>
      <p:sp>
        <p:nvSpPr>
          <p:cNvPr id="4" name="Slide Number Placeholder 3">
            <a:extLst>
              <a:ext uri="{FF2B5EF4-FFF2-40B4-BE49-F238E27FC236}">
                <a16:creationId xmlns:a16="http://schemas.microsoft.com/office/drawing/2014/main" id="{F118272B-171F-5C08-4C5C-B31190EB622A}"/>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5" name="Footer Placeholder 4">
            <a:extLst>
              <a:ext uri="{FF2B5EF4-FFF2-40B4-BE49-F238E27FC236}">
                <a16:creationId xmlns:a16="http://schemas.microsoft.com/office/drawing/2014/main" id="{79CFB121-2DEC-9AF2-5A1E-38DBABA3067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7E2CB4FD-2584-239C-2754-342C5E3996B5}"/>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598188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4A29A-3792-99C0-A0F0-25B7AC6C87E0}"/>
              </a:ext>
            </a:extLst>
          </p:cNvPr>
          <p:cNvSpPr>
            <a:spLocks noGrp="1"/>
          </p:cNvSpPr>
          <p:nvPr>
            <p:ph type="title"/>
          </p:nvPr>
        </p:nvSpPr>
        <p:spPr/>
        <p:txBody>
          <a:bodyPr/>
          <a:lstStyle/>
          <a:p>
            <a:r>
              <a:rPr lang="en-MY" sz="2400" dirty="0"/>
              <a:t>Accuracy of Logistic Regression, Multi-Layer Perceptron (MLP), Naïve Bayes, AdaBoost, Decision Tree, SVM, Random Forest, Deep Neural Network (DNN)</a:t>
            </a:r>
          </a:p>
        </p:txBody>
      </p:sp>
      <p:pic>
        <p:nvPicPr>
          <p:cNvPr id="8" name="Content Placeholder 7">
            <a:extLst>
              <a:ext uri="{FF2B5EF4-FFF2-40B4-BE49-F238E27FC236}">
                <a16:creationId xmlns:a16="http://schemas.microsoft.com/office/drawing/2014/main" id="{C074FBA8-7BED-4AAB-40E3-308712331DAA}"/>
              </a:ext>
            </a:extLst>
          </p:cNvPr>
          <p:cNvPicPr>
            <a:picLocks noGrp="1" noChangeAspect="1"/>
          </p:cNvPicPr>
          <p:nvPr>
            <p:ph idx="1"/>
          </p:nvPr>
        </p:nvPicPr>
        <p:blipFill>
          <a:blip r:embed="rId2"/>
          <a:stretch>
            <a:fillRect/>
          </a:stretch>
        </p:blipFill>
        <p:spPr>
          <a:xfrm>
            <a:off x="1553083" y="2175669"/>
            <a:ext cx="8863584" cy="3429000"/>
          </a:xfrm>
          <a:prstGeom prst="rect">
            <a:avLst/>
          </a:prstGeom>
        </p:spPr>
      </p:pic>
      <p:sp>
        <p:nvSpPr>
          <p:cNvPr id="4" name="Slide Number Placeholder 3">
            <a:extLst>
              <a:ext uri="{FF2B5EF4-FFF2-40B4-BE49-F238E27FC236}">
                <a16:creationId xmlns:a16="http://schemas.microsoft.com/office/drawing/2014/main" id="{70A0F101-094B-B07C-9FCD-28FA3582B523}"/>
              </a:ext>
            </a:extLst>
          </p:cNvPr>
          <p:cNvSpPr>
            <a:spLocks noGrp="1"/>
          </p:cNvSpPr>
          <p:nvPr>
            <p:ph type="sldNum" sz="quarter" idx="12"/>
          </p:nvPr>
        </p:nvSpPr>
        <p:spPr/>
        <p:txBody>
          <a:bodyPr/>
          <a:lstStyle/>
          <a:p>
            <a:fld id="{8D0AFDD5-844D-364D-8AEC-50CF4D36D55D}" type="slidenum">
              <a:rPr lang="en-US" noProof="0" smtClean="0"/>
              <a:t>70</a:t>
            </a:fld>
            <a:endParaRPr lang="en-US" noProof="0"/>
          </a:p>
        </p:txBody>
      </p:sp>
      <p:sp>
        <p:nvSpPr>
          <p:cNvPr id="5" name="Footer Placeholder 4">
            <a:extLst>
              <a:ext uri="{FF2B5EF4-FFF2-40B4-BE49-F238E27FC236}">
                <a16:creationId xmlns:a16="http://schemas.microsoft.com/office/drawing/2014/main" id="{8EF5E7F3-FF78-01C2-3EB0-0DCDA8B5ED7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C87AC839-497F-871E-8226-D7FC97E095C7}"/>
              </a:ext>
            </a:extLst>
          </p:cNvPr>
          <p:cNvSpPr>
            <a:spLocks noGrp="1"/>
          </p:cNvSpPr>
          <p:nvPr>
            <p:ph type="dt" sz="half" idx="10"/>
          </p:nvPr>
        </p:nvSpPr>
        <p:spPr/>
        <p:txBody>
          <a:bodyPr/>
          <a:lstStyle/>
          <a:p>
            <a:r>
              <a:rPr lang="en-US" noProof="0"/>
              <a:t>20XX</a:t>
            </a:r>
          </a:p>
        </p:txBody>
      </p:sp>
      <p:sp>
        <p:nvSpPr>
          <p:cNvPr id="9" name="TextBox 8">
            <a:extLst>
              <a:ext uri="{FF2B5EF4-FFF2-40B4-BE49-F238E27FC236}">
                <a16:creationId xmlns:a16="http://schemas.microsoft.com/office/drawing/2014/main" id="{12097159-CA60-6B14-F5D0-2A044B631EE8}"/>
              </a:ext>
            </a:extLst>
          </p:cNvPr>
          <p:cNvSpPr txBox="1"/>
          <p:nvPr/>
        </p:nvSpPr>
        <p:spPr>
          <a:xfrm>
            <a:off x="10101792" y="5932501"/>
            <a:ext cx="1865841" cy="646331"/>
          </a:xfrm>
          <a:prstGeom prst="rect">
            <a:avLst/>
          </a:prstGeom>
          <a:noFill/>
        </p:spPr>
        <p:txBody>
          <a:bodyPr wrap="square">
            <a:spAutoFit/>
          </a:bodyPr>
          <a:lstStyle/>
          <a:p>
            <a:r>
              <a:rPr lang="en-MY" sz="1800" dirty="0"/>
              <a:t>Bhowmik et al., 2021</a:t>
            </a:r>
            <a:endParaRPr lang="en-MY" dirty="0"/>
          </a:p>
        </p:txBody>
      </p:sp>
    </p:spTree>
    <p:extLst>
      <p:ext uri="{BB962C8B-B14F-4D97-AF65-F5344CB8AC3E}">
        <p14:creationId xmlns:p14="http://schemas.microsoft.com/office/powerpoint/2010/main" val="2238725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031E-999C-224F-EAF6-D01804E97864}"/>
              </a:ext>
            </a:extLst>
          </p:cNvPr>
          <p:cNvSpPr>
            <a:spLocks noGrp="1"/>
          </p:cNvSpPr>
          <p:nvPr>
            <p:ph type="title"/>
          </p:nvPr>
        </p:nvSpPr>
        <p:spPr/>
        <p:txBody>
          <a:bodyPr/>
          <a:lstStyle/>
          <a:p>
            <a:r>
              <a:rPr lang="en-US" sz="4000" dirty="0"/>
              <a:t>Comparative Analysis of Machine Learning Algorithms</a:t>
            </a:r>
            <a:endParaRPr lang="en-MY" sz="4000" dirty="0"/>
          </a:p>
        </p:txBody>
      </p:sp>
      <p:sp>
        <p:nvSpPr>
          <p:cNvPr id="3" name="Content Placeholder 2">
            <a:extLst>
              <a:ext uri="{FF2B5EF4-FFF2-40B4-BE49-F238E27FC236}">
                <a16:creationId xmlns:a16="http://schemas.microsoft.com/office/drawing/2014/main" id="{3B747ED3-255E-C4BD-49B6-D9196DC1F698}"/>
              </a:ext>
            </a:extLst>
          </p:cNvPr>
          <p:cNvSpPr>
            <a:spLocks noGrp="1"/>
          </p:cNvSpPr>
          <p:nvPr>
            <p:ph idx="1"/>
          </p:nvPr>
        </p:nvSpPr>
        <p:spPr/>
        <p:txBody>
          <a:bodyPr/>
          <a:lstStyle/>
          <a:p>
            <a:pPr>
              <a:buFont typeface="Arial" panose="020B0604020202020204" pitchFamily="34" charset="0"/>
              <a:buChar char="•"/>
            </a:pPr>
            <a:r>
              <a:rPr lang="en-US" dirty="0"/>
              <a:t>Researchers compare Support Vector Machines, Decision Trees, Naive Bayes, Logistic Regression, and others.</a:t>
            </a:r>
          </a:p>
          <a:p>
            <a:pPr>
              <a:buFont typeface="Arial" panose="020B0604020202020204" pitchFamily="34" charset="0"/>
              <a:buChar char="•"/>
            </a:pPr>
            <a:r>
              <a:rPr lang="en-US" dirty="0"/>
              <a:t>Random Forest emerges as the top-performing algorithm, followed by SVM and AdaBoost (Bhowmik et al., 2021).</a:t>
            </a:r>
          </a:p>
          <a:p>
            <a:endParaRPr lang="en-MY" dirty="0"/>
          </a:p>
        </p:txBody>
      </p:sp>
      <p:sp>
        <p:nvSpPr>
          <p:cNvPr id="4" name="Slide Number Placeholder 3">
            <a:extLst>
              <a:ext uri="{FF2B5EF4-FFF2-40B4-BE49-F238E27FC236}">
                <a16:creationId xmlns:a16="http://schemas.microsoft.com/office/drawing/2014/main" id="{EA33455B-1B2C-0FCA-A8D2-BDD78DBC7A9A}"/>
              </a:ext>
            </a:extLst>
          </p:cNvPr>
          <p:cNvSpPr>
            <a:spLocks noGrp="1"/>
          </p:cNvSpPr>
          <p:nvPr>
            <p:ph type="sldNum" sz="quarter" idx="12"/>
          </p:nvPr>
        </p:nvSpPr>
        <p:spPr/>
        <p:txBody>
          <a:bodyPr/>
          <a:lstStyle/>
          <a:p>
            <a:fld id="{8D0AFDD5-844D-364D-8AEC-50CF4D36D55D}" type="slidenum">
              <a:rPr lang="en-US" noProof="0" smtClean="0"/>
              <a:t>71</a:t>
            </a:fld>
            <a:endParaRPr lang="en-US" noProof="0"/>
          </a:p>
        </p:txBody>
      </p:sp>
      <p:sp>
        <p:nvSpPr>
          <p:cNvPr id="5" name="Footer Placeholder 4">
            <a:extLst>
              <a:ext uri="{FF2B5EF4-FFF2-40B4-BE49-F238E27FC236}">
                <a16:creationId xmlns:a16="http://schemas.microsoft.com/office/drawing/2014/main" id="{9BE5F8E3-A442-6398-821C-9649035278EA}"/>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0126A2B-5956-82B8-0E68-B3A2DA4FAF1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080173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13F1-84D6-7409-FDF2-FCB3CDF3CE9F}"/>
              </a:ext>
            </a:extLst>
          </p:cNvPr>
          <p:cNvSpPr>
            <a:spLocks noGrp="1"/>
          </p:cNvSpPr>
          <p:nvPr>
            <p:ph type="title"/>
          </p:nvPr>
        </p:nvSpPr>
        <p:spPr/>
        <p:txBody>
          <a:bodyPr/>
          <a:lstStyle/>
          <a:p>
            <a:r>
              <a:rPr lang="en-MY" sz="4000" dirty="0"/>
              <a:t>Artificial Neural Networks (ANN)</a:t>
            </a:r>
          </a:p>
        </p:txBody>
      </p:sp>
      <p:sp>
        <p:nvSpPr>
          <p:cNvPr id="3" name="Content Placeholder 2">
            <a:extLst>
              <a:ext uri="{FF2B5EF4-FFF2-40B4-BE49-F238E27FC236}">
                <a16:creationId xmlns:a16="http://schemas.microsoft.com/office/drawing/2014/main" id="{055410C1-4316-0ECA-4055-EE316464002A}"/>
              </a:ext>
            </a:extLst>
          </p:cNvPr>
          <p:cNvSpPr>
            <a:spLocks noGrp="1"/>
          </p:cNvSpPr>
          <p:nvPr>
            <p:ph idx="1"/>
          </p:nvPr>
        </p:nvSpPr>
        <p:spPr/>
        <p:txBody>
          <a:bodyPr/>
          <a:lstStyle/>
          <a:p>
            <a:pPr>
              <a:buFont typeface="Arial" panose="020B0604020202020204" pitchFamily="34" charset="0"/>
              <a:buChar char="•"/>
            </a:pPr>
            <a:r>
              <a:rPr lang="en-US" dirty="0"/>
              <a:t>Subset of machine learning models inspired by the human brain's structure and functionality.</a:t>
            </a:r>
          </a:p>
          <a:p>
            <a:pPr>
              <a:buFont typeface="Arial" panose="020B0604020202020204" pitchFamily="34" charset="0"/>
              <a:buChar char="•"/>
            </a:pPr>
            <a:r>
              <a:rPr lang="en-US" dirty="0"/>
              <a:t>Versatile and effective for tasks such as image recognition, natural language processing, and prediction.</a:t>
            </a:r>
          </a:p>
          <a:p>
            <a:pPr>
              <a:buFont typeface="Arial" panose="020B0604020202020204" pitchFamily="34" charset="0"/>
              <a:buChar char="•"/>
            </a:pPr>
            <a:r>
              <a:rPr lang="en-US" dirty="0"/>
              <a:t>In supply chain studies, ANN achieves a high accuracy level of 97%, outperforming XGBoost (Gu et al., 2023).</a:t>
            </a:r>
          </a:p>
          <a:p>
            <a:endParaRPr lang="en-MY" dirty="0"/>
          </a:p>
        </p:txBody>
      </p:sp>
      <p:sp>
        <p:nvSpPr>
          <p:cNvPr id="4" name="Slide Number Placeholder 3">
            <a:extLst>
              <a:ext uri="{FF2B5EF4-FFF2-40B4-BE49-F238E27FC236}">
                <a16:creationId xmlns:a16="http://schemas.microsoft.com/office/drawing/2014/main" id="{EC1A8C1A-78A2-7506-7863-6188D9FA6E07}"/>
              </a:ext>
            </a:extLst>
          </p:cNvPr>
          <p:cNvSpPr>
            <a:spLocks noGrp="1"/>
          </p:cNvSpPr>
          <p:nvPr>
            <p:ph type="sldNum" sz="quarter" idx="12"/>
          </p:nvPr>
        </p:nvSpPr>
        <p:spPr/>
        <p:txBody>
          <a:bodyPr/>
          <a:lstStyle/>
          <a:p>
            <a:fld id="{8D0AFDD5-844D-364D-8AEC-50CF4D36D55D}" type="slidenum">
              <a:rPr lang="en-US" noProof="0" smtClean="0"/>
              <a:t>72</a:t>
            </a:fld>
            <a:endParaRPr lang="en-US" noProof="0"/>
          </a:p>
        </p:txBody>
      </p:sp>
      <p:sp>
        <p:nvSpPr>
          <p:cNvPr id="5" name="Footer Placeholder 4">
            <a:extLst>
              <a:ext uri="{FF2B5EF4-FFF2-40B4-BE49-F238E27FC236}">
                <a16:creationId xmlns:a16="http://schemas.microsoft.com/office/drawing/2014/main" id="{61A8B196-D3FF-E5C3-2551-5F1435D6F76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88143F1-402C-4922-FF1F-466E058677AE}"/>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1987300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D1C7DD7-7C80-6107-0ECE-2C88C665AD1F}"/>
              </a:ext>
            </a:extLst>
          </p:cNvPr>
          <p:cNvSpPr>
            <a:spLocks noGrp="1"/>
          </p:cNvSpPr>
          <p:nvPr>
            <p:ph type="title"/>
          </p:nvPr>
        </p:nvSpPr>
        <p:spPr>
          <a:xfrm>
            <a:off x="1139952" y="512064"/>
            <a:ext cx="9912096" cy="1014984"/>
          </a:xfrm>
        </p:spPr>
        <p:txBody>
          <a:bodyPr/>
          <a:lstStyle/>
          <a:p>
            <a:endParaRPr lang="en-US" dirty="0"/>
          </a:p>
        </p:txBody>
      </p:sp>
      <p:sp>
        <p:nvSpPr>
          <p:cNvPr id="15" name="Text Placeholder 2">
            <a:extLst>
              <a:ext uri="{FF2B5EF4-FFF2-40B4-BE49-F238E27FC236}">
                <a16:creationId xmlns:a16="http://schemas.microsoft.com/office/drawing/2014/main" id="{68BF7828-A440-9878-7126-918372BF4D58}"/>
              </a:ext>
            </a:extLst>
          </p:cNvPr>
          <p:cNvSpPr>
            <a:spLocks noGrp="1"/>
          </p:cNvSpPr>
          <p:nvPr>
            <p:ph type="body" sz="quarter" idx="14"/>
          </p:nvPr>
        </p:nvSpPr>
        <p:spPr>
          <a:xfrm>
            <a:off x="685800" y="1956816"/>
            <a:ext cx="5048882" cy="3986784"/>
          </a:xfrm>
        </p:spPr>
        <p:txBody>
          <a:bodyPr/>
          <a:lstStyle/>
          <a:p>
            <a:r>
              <a:rPr lang="en-MY" sz="1800" kern="0" dirty="0">
                <a:effectLst/>
                <a:latin typeface="Times New Roman" panose="02020603050405020304" pitchFamily="18" charset="0"/>
                <a:ea typeface="DengXian" panose="02010600030101010101" pitchFamily="2" charset="-122"/>
              </a:rPr>
              <a:t>Accuracy Plot</a:t>
            </a:r>
            <a:endParaRPr lang="en-US" dirty="0"/>
          </a:p>
        </p:txBody>
      </p:sp>
      <p:sp>
        <p:nvSpPr>
          <p:cNvPr id="17" name="Text Placeholder 4">
            <a:extLst>
              <a:ext uri="{FF2B5EF4-FFF2-40B4-BE49-F238E27FC236}">
                <a16:creationId xmlns:a16="http://schemas.microsoft.com/office/drawing/2014/main" id="{5830AE87-58D1-AE1B-1480-2CB051A78491}"/>
              </a:ext>
            </a:extLst>
          </p:cNvPr>
          <p:cNvSpPr>
            <a:spLocks noGrp="1"/>
          </p:cNvSpPr>
          <p:nvPr>
            <p:ph type="body" sz="quarter" idx="19"/>
          </p:nvPr>
        </p:nvSpPr>
        <p:spPr>
          <a:xfrm>
            <a:off x="6358128" y="1956816"/>
            <a:ext cx="5047488" cy="3986784"/>
          </a:xfrm>
        </p:spPr>
        <p:txBody>
          <a:bodyPr/>
          <a:lstStyle/>
          <a:p>
            <a:r>
              <a:rPr lang="en-US" dirty="0"/>
              <a:t>ANN Confusion Matrix </a:t>
            </a:r>
          </a:p>
        </p:txBody>
      </p:sp>
      <p:sp>
        <p:nvSpPr>
          <p:cNvPr id="4" name="Slide Number Placeholder 3">
            <a:extLst>
              <a:ext uri="{FF2B5EF4-FFF2-40B4-BE49-F238E27FC236}">
                <a16:creationId xmlns:a16="http://schemas.microsoft.com/office/drawing/2014/main" id="{649448F3-95E7-0991-4FA7-0CEBF55A7AAB}"/>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73</a:t>
            </a:fld>
            <a:endParaRPr lang="en-US" noProof="0"/>
          </a:p>
        </p:txBody>
      </p:sp>
      <p:sp>
        <p:nvSpPr>
          <p:cNvPr id="5" name="Footer Placeholder 4">
            <a:extLst>
              <a:ext uri="{FF2B5EF4-FFF2-40B4-BE49-F238E27FC236}">
                <a16:creationId xmlns:a16="http://schemas.microsoft.com/office/drawing/2014/main" id="{F09EAD95-D1DD-AE48-5092-3E0437E02A5C}"/>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2CB5FF72-5402-48D9-E402-C7E1732C8C53}"/>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sp>
        <p:nvSpPr>
          <p:cNvPr id="10" name="Content Placeholder 9">
            <a:extLst>
              <a:ext uri="{FF2B5EF4-FFF2-40B4-BE49-F238E27FC236}">
                <a16:creationId xmlns:a16="http://schemas.microsoft.com/office/drawing/2014/main" id="{567C8826-B6B7-91A5-8D63-E2B58B522F59}"/>
              </a:ext>
            </a:extLst>
          </p:cNvPr>
          <p:cNvSpPr>
            <a:spLocks noGrp="1"/>
          </p:cNvSpPr>
          <p:nvPr>
            <p:ph sz="half" idx="2"/>
          </p:nvPr>
        </p:nvSpPr>
        <p:spPr/>
        <p:txBody>
          <a:bodyPr/>
          <a:lstStyle/>
          <a:p>
            <a:endParaRPr lang="en-MY"/>
          </a:p>
        </p:txBody>
      </p:sp>
      <p:pic>
        <p:nvPicPr>
          <p:cNvPr id="11" name="Picture 10" descr="A picture containing text, screenshot, diagram, rectangle&#10;&#10;Description automatically generated">
            <a:extLst>
              <a:ext uri="{FF2B5EF4-FFF2-40B4-BE49-F238E27FC236}">
                <a16:creationId xmlns:a16="http://schemas.microsoft.com/office/drawing/2014/main" id="{BFD780FC-6935-4CD9-1892-0893A391938A}"/>
              </a:ext>
            </a:extLst>
          </p:cNvPr>
          <p:cNvPicPr>
            <a:picLocks noChangeAspect="1"/>
          </p:cNvPicPr>
          <p:nvPr/>
        </p:nvPicPr>
        <p:blipFill>
          <a:blip r:embed="rId2"/>
          <a:stretch>
            <a:fillRect/>
          </a:stretch>
        </p:blipFill>
        <p:spPr>
          <a:xfrm>
            <a:off x="1005937" y="2792474"/>
            <a:ext cx="4408608" cy="3088888"/>
          </a:xfrm>
          <a:prstGeom prst="rect">
            <a:avLst/>
          </a:prstGeom>
        </p:spPr>
      </p:pic>
      <p:pic>
        <p:nvPicPr>
          <p:cNvPr id="12" name="Picture 11" descr="A picture containing text, screenshot, diagram, colorfulness&#10;&#10;Description automatically generated">
            <a:extLst>
              <a:ext uri="{FF2B5EF4-FFF2-40B4-BE49-F238E27FC236}">
                <a16:creationId xmlns:a16="http://schemas.microsoft.com/office/drawing/2014/main" id="{BB7E115E-D936-55F5-68E5-6F3AC06AB422}"/>
              </a:ext>
            </a:extLst>
          </p:cNvPr>
          <p:cNvPicPr>
            <a:picLocks noChangeAspect="1"/>
          </p:cNvPicPr>
          <p:nvPr/>
        </p:nvPicPr>
        <p:blipFill>
          <a:blip r:embed="rId3"/>
          <a:stretch>
            <a:fillRect/>
          </a:stretch>
        </p:blipFill>
        <p:spPr>
          <a:xfrm>
            <a:off x="6936062" y="2792474"/>
            <a:ext cx="4013123" cy="3052058"/>
          </a:xfrm>
          <a:prstGeom prst="rect">
            <a:avLst/>
          </a:prstGeom>
        </p:spPr>
      </p:pic>
      <p:sp>
        <p:nvSpPr>
          <p:cNvPr id="14" name="TextBox 13">
            <a:extLst>
              <a:ext uri="{FF2B5EF4-FFF2-40B4-BE49-F238E27FC236}">
                <a16:creationId xmlns:a16="http://schemas.microsoft.com/office/drawing/2014/main" id="{2CF2D158-9177-3AF4-E912-4841832B8A22}"/>
              </a:ext>
            </a:extLst>
          </p:cNvPr>
          <p:cNvSpPr txBox="1"/>
          <p:nvPr/>
        </p:nvSpPr>
        <p:spPr>
          <a:xfrm>
            <a:off x="10163221" y="6161270"/>
            <a:ext cx="1865841" cy="369332"/>
          </a:xfrm>
          <a:prstGeom prst="rect">
            <a:avLst/>
          </a:prstGeom>
          <a:noFill/>
        </p:spPr>
        <p:txBody>
          <a:bodyPr wrap="square">
            <a:spAutoFit/>
          </a:bodyPr>
          <a:lstStyle/>
          <a:p>
            <a:r>
              <a:rPr lang="en-MY" sz="1800" dirty="0"/>
              <a:t>Gu et al., 2023</a:t>
            </a:r>
            <a:endParaRPr lang="en-MY" dirty="0"/>
          </a:p>
        </p:txBody>
      </p:sp>
    </p:spTree>
    <p:extLst>
      <p:ext uri="{BB962C8B-B14F-4D97-AF65-F5344CB8AC3E}">
        <p14:creationId xmlns:p14="http://schemas.microsoft.com/office/powerpoint/2010/main" val="3896672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BAB1D13-AE16-0960-7D92-9F8C408513CD}"/>
              </a:ext>
            </a:extLst>
          </p:cNvPr>
          <p:cNvSpPr>
            <a:spLocks noGrp="1"/>
          </p:cNvSpPr>
          <p:nvPr>
            <p:ph type="title"/>
          </p:nvPr>
        </p:nvSpPr>
        <p:spPr/>
        <p:txBody>
          <a:bodyPr/>
          <a:lstStyle/>
          <a:p>
            <a:r>
              <a:rPr lang="en-MY" sz="4000" dirty="0"/>
              <a:t>Convolutional Neural Networks (CNN)</a:t>
            </a:r>
          </a:p>
        </p:txBody>
      </p:sp>
      <p:sp>
        <p:nvSpPr>
          <p:cNvPr id="11" name="Content Placeholder 10">
            <a:extLst>
              <a:ext uri="{FF2B5EF4-FFF2-40B4-BE49-F238E27FC236}">
                <a16:creationId xmlns:a16="http://schemas.microsoft.com/office/drawing/2014/main" id="{DB2DBBB2-52F0-AB76-3A51-C4AD0D2624A9}"/>
              </a:ext>
            </a:extLst>
          </p:cNvPr>
          <p:cNvSpPr>
            <a:spLocks noGrp="1"/>
          </p:cNvSpPr>
          <p:nvPr>
            <p:ph idx="1"/>
          </p:nvPr>
        </p:nvSpPr>
        <p:spPr/>
        <p:txBody>
          <a:bodyPr/>
          <a:lstStyle/>
          <a:p>
            <a:pPr>
              <a:buFont typeface="Arial" panose="020B0604020202020204" pitchFamily="34" charset="0"/>
              <a:buChar char="•"/>
            </a:pPr>
            <a:r>
              <a:rPr lang="en-MY" dirty="0"/>
              <a:t>Widely used for image and video recognition tasks.</a:t>
            </a:r>
          </a:p>
          <a:p>
            <a:pPr>
              <a:buFont typeface="Arial" panose="020B0604020202020204" pitchFamily="34" charset="0"/>
              <a:buChar char="•"/>
            </a:pPr>
            <a:r>
              <a:rPr lang="en-MY" dirty="0"/>
              <a:t>Excel in tasks such as object recognition, image classification, and image segmentation.</a:t>
            </a:r>
          </a:p>
          <a:p>
            <a:pPr>
              <a:buFont typeface="Arial" panose="020B0604020202020204" pitchFamily="34" charset="0"/>
              <a:buChar char="•"/>
            </a:pPr>
            <a:r>
              <a:rPr lang="en-MY" dirty="0"/>
              <a:t>Graph Convolutional Network (GCN), a variant of CNN, performs well in detecting phishing scams in Ethereum transaction networks (L. Chen et al., 2021).</a:t>
            </a:r>
          </a:p>
          <a:p>
            <a:endParaRPr lang="en-MY" dirty="0"/>
          </a:p>
        </p:txBody>
      </p:sp>
      <p:sp>
        <p:nvSpPr>
          <p:cNvPr id="7" name="Slide Number Placeholder 6">
            <a:extLst>
              <a:ext uri="{FF2B5EF4-FFF2-40B4-BE49-F238E27FC236}">
                <a16:creationId xmlns:a16="http://schemas.microsoft.com/office/drawing/2014/main" id="{56F48AEC-8799-E4DF-D1B4-499459F67851}"/>
              </a:ext>
            </a:extLst>
          </p:cNvPr>
          <p:cNvSpPr>
            <a:spLocks noGrp="1"/>
          </p:cNvSpPr>
          <p:nvPr>
            <p:ph type="sldNum" sz="quarter" idx="12"/>
          </p:nvPr>
        </p:nvSpPr>
        <p:spPr/>
        <p:txBody>
          <a:bodyPr/>
          <a:lstStyle/>
          <a:p>
            <a:fld id="{8D0AFDD5-844D-364D-8AEC-50CF4D36D55D}" type="slidenum">
              <a:rPr lang="en-US" noProof="0" smtClean="0"/>
              <a:pPr/>
              <a:t>74</a:t>
            </a:fld>
            <a:endParaRPr lang="en-US" noProof="0"/>
          </a:p>
        </p:txBody>
      </p:sp>
      <p:sp>
        <p:nvSpPr>
          <p:cNvPr id="8" name="Footer Placeholder 7">
            <a:extLst>
              <a:ext uri="{FF2B5EF4-FFF2-40B4-BE49-F238E27FC236}">
                <a16:creationId xmlns:a16="http://schemas.microsoft.com/office/drawing/2014/main" id="{865851CE-1A85-5E56-565B-1C2F3588639F}"/>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6DA74286-F58B-4CBA-9E0D-97EEF945BFBE}"/>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410120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37B3-F3E5-71A5-05A3-6201F1B34834}"/>
              </a:ext>
            </a:extLst>
          </p:cNvPr>
          <p:cNvSpPr>
            <a:spLocks noGrp="1"/>
          </p:cNvSpPr>
          <p:nvPr>
            <p:ph type="title"/>
          </p:nvPr>
        </p:nvSpPr>
        <p:spPr/>
        <p:txBody>
          <a:bodyPr/>
          <a:lstStyle/>
          <a:p>
            <a:r>
              <a:rPr lang="en-US" sz="3600" dirty="0"/>
              <a:t>Long Short-Term Memory (LSTM) Networks</a:t>
            </a:r>
            <a:endParaRPr lang="en-MY" sz="3600" dirty="0"/>
          </a:p>
        </p:txBody>
      </p:sp>
      <p:sp>
        <p:nvSpPr>
          <p:cNvPr id="3" name="Content Placeholder 2">
            <a:extLst>
              <a:ext uri="{FF2B5EF4-FFF2-40B4-BE49-F238E27FC236}">
                <a16:creationId xmlns:a16="http://schemas.microsoft.com/office/drawing/2014/main" id="{F1DE44BF-7785-86D5-B5D3-693C729544BB}"/>
              </a:ext>
            </a:extLst>
          </p:cNvPr>
          <p:cNvSpPr>
            <a:spLocks noGrp="1"/>
          </p:cNvSpPr>
          <p:nvPr>
            <p:ph idx="1"/>
          </p:nvPr>
        </p:nvSpPr>
        <p:spPr/>
        <p:txBody>
          <a:bodyPr/>
          <a:lstStyle/>
          <a:p>
            <a:pPr>
              <a:buFont typeface="Arial" panose="020B0604020202020204" pitchFamily="34" charset="0"/>
              <a:buChar char="•"/>
            </a:pPr>
            <a:r>
              <a:rPr lang="en-MY" dirty="0"/>
              <a:t>A type of Recurrent Neural Network (RNN) suitable for sequential datasets.</a:t>
            </a:r>
          </a:p>
          <a:p>
            <a:pPr>
              <a:buFont typeface="Arial" panose="020B0604020202020204" pitchFamily="34" charset="0"/>
              <a:buChar char="•"/>
            </a:pPr>
            <a:r>
              <a:rPr lang="en-MY" dirty="0"/>
              <a:t>Effective for classifying fraudulent schemes in Ethereum transactions (Sankar Roy et al., 2022).</a:t>
            </a:r>
          </a:p>
          <a:p>
            <a:endParaRPr lang="en-MY" dirty="0"/>
          </a:p>
        </p:txBody>
      </p:sp>
      <p:sp>
        <p:nvSpPr>
          <p:cNvPr id="4" name="Slide Number Placeholder 3">
            <a:extLst>
              <a:ext uri="{FF2B5EF4-FFF2-40B4-BE49-F238E27FC236}">
                <a16:creationId xmlns:a16="http://schemas.microsoft.com/office/drawing/2014/main" id="{2AB48813-6D0C-F044-33D0-DE3B22840212}"/>
              </a:ext>
            </a:extLst>
          </p:cNvPr>
          <p:cNvSpPr>
            <a:spLocks noGrp="1"/>
          </p:cNvSpPr>
          <p:nvPr>
            <p:ph type="sldNum" sz="quarter" idx="12"/>
          </p:nvPr>
        </p:nvSpPr>
        <p:spPr/>
        <p:txBody>
          <a:bodyPr/>
          <a:lstStyle/>
          <a:p>
            <a:fld id="{8D0AFDD5-844D-364D-8AEC-50CF4D36D55D}" type="slidenum">
              <a:rPr lang="en-US" noProof="0" smtClean="0"/>
              <a:t>75</a:t>
            </a:fld>
            <a:endParaRPr lang="en-US" noProof="0"/>
          </a:p>
        </p:txBody>
      </p:sp>
      <p:sp>
        <p:nvSpPr>
          <p:cNvPr id="5" name="Footer Placeholder 4">
            <a:extLst>
              <a:ext uri="{FF2B5EF4-FFF2-40B4-BE49-F238E27FC236}">
                <a16:creationId xmlns:a16="http://schemas.microsoft.com/office/drawing/2014/main" id="{C8B57CD9-6004-2532-1CF4-DC279A86296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2FD309D-0C58-5E70-4B92-A1FF20E45A90}"/>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853672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F36F-96C3-618A-3AFB-C9775A79FE42}"/>
              </a:ext>
            </a:extLst>
          </p:cNvPr>
          <p:cNvSpPr>
            <a:spLocks noGrp="1"/>
          </p:cNvSpPr>
          <p:nvPr>
            <p:ph type="title"/>
          </p:nvPr>
        </p:nvSpPr>
        <p:spPr/>
        <p:txBody>
          <a:bodyPr/>
          <a:lstStyle/>
          <a:p>
            <a:r>
              <a:rPr lang="en-US" sz="2800" dirty="0"/>
              <a:t>Model Performance Comparison between GCN, </a:t>
            </a:r>
            <a:r>
              <a:rPr lang="en-US" sz="2800" dirty="0" err="1"/>
              <a:t>DeepWalk</a:t>
            </a:r>
            <a:r>
              <a:rPr lang="en-US" sz="2800" dirty="0"/>
              <a:t>, Node2Vec and LINE for detecting phishing accounts in Ethereum Transaction Network </a:t>
            </a:r>
            <a:endParaRPr lang="en-MY" sz="2800" dirty="0"/>
          </a:p>
        </p:txBody>
      </p:sp>
      <p:sp>
        <p:nvSpPr>
          <p:cNvPr id="4" name="Slide Number Placeholder 3">
            <a:extLst>
              <a:ext uri="{FF2B5EF4-FFF2-40B4-BE49-F238E27FC236}">
                <a16:creationId xmlns:a16="http://schemas.microsoft.com/office/drawing/2014/main" id="{47328CA4-D591-6429-3A3C-08B0B66B87E0}"/>
              </a:ext>
            </a:extLst>
          </p:cNvPr>
          <p:cNvSpPr>
            <a:spLocks noGrp="1"/>
          </p:cNvSpPr>
          <p:nvPr>
            <p:ph type="sldNum" sz="quarter" idx="12"/>
          </p:nvPr>
        </p:nvSpPr>
        <p:spPr/>
        <p:txBody>
          <a:bodyPr/>
          <a:lstStyle/>
          <a:p>
            <a:fld id="{8D0AFDD5-844D-364D-8AEC-50CF4D36D55D}" type="slidenum">
              <a:rPr lang="en-US" noProof="0" smtClean="0"/>
              <a:t>76</a:t>
            </a:fld>
            <a:endParaRPr lang="en-US" noProof="0"/>
          </a:p>
        </p:txBody>
      </p:sp>
      <p:sp>
        <p:nvSpPr>
          <p:cNvPr id="5" name="Footer Placeholder 4">
            <a:extLst>
              <a:ext uri="{FF2B5EF4-FFF2-40B4-BE49-F238E27FC236}">
                <a16:creationId xmlns:a16="http://schemas.microsoft.com/office/drawing/2014/main" id="{DE85BD9D-DF63-5CDA-B24F-7A59200F447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42F0E226-D444-1EFD-30D5-F0C766CE028D}"/>
              </a:ext>
            </a:extLst>
          </p:cNvPr>
          <p:cNvSpPr>
            <a:spLocks noGrp="1"/>
          </p:cNvSpPr>
          <p:nvPr>
            <p:ph type="dt" sz="half" idx="10"/>
          </p:nvPr>
        </p:nvSpPr>
        <p:spPr/>
        <p:txBody>
          <a:bodyPr/>
          <a:lstStyle/>
          <a:p>
            <a:r>
              <a:rPr lang="en-US" noProof="0"/>
              <a:t>20XX</a:t>
            </a:r>
          </a:p>
        </p:txBody>
      </p:sp>
      <p:pic>
        <p:nvPicPr>
          <p:cNvPr id="7" name="Content Placeholder 6" descr="A table with numbers and a graph&#10;&#10;Description automatically generated">
            <a:extLst>
              <a:ext uri="{FF2B5EF4-FFF2-40B4-BE49-F238E27FC236}">
                <a16:creationId xmlns:a16="http://schemas.microsoft.com/office/drawing/2014/main" id="{840F57DD-6472-320F-5F26-87D83FAC5C90}"/>
              </a:ext>
            </a:extLst>
          </p:cNvPr>
          <p:cNvPicPr>
            <a:picLocks noGrp="1" noChangeAspect="1"/>
          </p:cNvPicPr>
          <p:nvPr>
            <p:ph idx="1"/>
          </p:nvPr>
        </p:nvPicPr>
        <p:blipFill>
          <a:blip r:embed="rId2"/>
          <a:stretch>
            <a:fillRect/>
          </a:stretch>
        </p:blipFill>
        <p:spPr>
          <a:xfrm>
            <a:off x="1475077" y="2237039"/>
            <a:ext cx="9241846" cy="2889668"/>
          </a:xfrm>
          <a:prstGeom prst="rect">
            <a:avLst/>
          </a:prstGeom>
        </p:spPr>
      </p:pic>
      <p:sp>
        <p:nvSpPr>
          <p:cNvPr id="8" name="TextBox 7">
            <a:extLst>
              <a:ext uri="{FF2B5EF4-FFF2-40B4-BE49-F238E27FC236}">
                <a16:creationId xmlns:a16="http://schemas.microsoft.com/office/drawing/2014/main" id="{38E6BC26-8EFB-C50B-904D-B0520763995E}"/>
              </a:ext>
            </a:extLst>
          </p:cNvPr>
          <p:cNvSpPr txBox="1"/>
          <p:nvPr/>
        </p:nvSpPr>
        <p:spPr>
          <a:xfrm>
            <a:off x="10101792" y="5957192"/>
            <a:ext cx="1865841" cy="369332"/>
          </a:xfrm>
          <a:prstGeom prst="rect">
            <a:avLst/>
          </a:prstGeom>
          <a:noFill/>
        </p:spPr>
        <p:txBody>
          <a:bodyPr wrap="square">
            <a:spAutoFit/>
          </a:bodyPr>
          <a:lstStyle/>
          <a:p>
            <a:r>
              <a:rPr lang="da-DK" sz="1800" dirty="0"/>
              <a:t>L. Chen et al., 2021</a:t>
            </a:r>
            <a:endParaRPr lang="en-MY" dirty="0"/>
          </a:p>
        </p:txBody>
      </p:sp>
    </p:spTree>
    <p:extLst>
      <p:ext uri="{BB962C8B-B14F-4D97-AF65-F5344CB8AC3E}">
        <p14:creationId xmlns:p14="http://schemas.microsoft.com/office/powerpoint/2010/main" val="2543021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D111-4FBC-CCAF-9814-48A0A48992FC}"/>
              </a:ext>
            </a:extLst>
          </p:cNvPr>
          <p:cNvSpPr>
            <a:spLocks noGrp="1"/>
          </p:cNvSpPr>
          <p:nvPr>
            <p:ph type="title"/>
          </p:nvPr>
        </p:nvSpPr>
        <p:spPr/>
        <p:txBody>
          <a:bodyPr/>
          <a:lstStyle/>
          <a:p>
            <a:r>
              <a:rPr lang="en-US" sz="3600" dirty="0"/>
              <a:t>Result of LGBM, Ensemble Model, GBM, XGBoost and RNN with LTSM (Proposed) </a:t>
            </a:r>
            <a:endParaRPr lang="en-MY" sz="3600" dirty="0"/>
          </a:p>
        </p:txBody>
      </p:sp>
      <p:pic>
        <p:nvPicPr>
          <p:cNvPr id="8" name="Content Placeholder 7">
            <a:extLst>
              <a:ext uri="{FF2B5EF4-FFF2-40B4-BE49-F238E27FC236}">
                <a16:creationId xmlns:a16="http://schemas.microsoft.com/office/drawing/2014/main" id="{DF9E1BC2-6A08-E0FE-2850-87DF7099966E}"/>
              </a:ext>
            </a:extLst>
          </p:cNvPr>
          <p:cNvPicPr>
            <a:picLocks noGrp="1" noChangeAspect="1"/>
          </p:cNvPicPr>
          <p:nvPr>
            <p:ph idx="1"/>
          </p:nvPr>
        </p:nvPicPr>
        <p:blipFill>
          <a:blip r:embed="rId3"/>
          <a:stretch>
            <a:fillRect/>
          </a:stretch>
        </p:blipFill>
        <p:spPr>
          <a:xfrm>
            <a:off x="1021080" y="2224636"/>
            <a:ext cx="15374907" cy="4121300"/>
          </a:xfrm>
          <a:prstGeom prst="rect">
            <a:avLst/>
          </a:prstGeom>
        </p:spPr>
      </p:pic>
      <p:sp>
        <p:nvSpPr>
          <p:cNvPr id="4" name="Slide Number Placeholder 3">
            <a:extLst>
              <a:ext uri="{FF2B5EF4-FFF2-40B4-BE49-F238E27FC236}">
                <a16:creationId xmlns:a16="http://schemas.microsoft.com/office/drawing/2014/main" id="{98A0B899-17A8-3130-D6CA-354318F6E3CE}"/>
              </a:ext>
            </a:extLst>
          </p:cNvPr>
          <p:cNvSpPr>
            <a:spLocks noGrp="1"/>
          </p:cNvSpPr>
          <p:nvPr>
            <p:ph type="sldNum" sz="quarter" idx="12"/>
          </p:nvPr>
        </p:nvSpPr>
        <p:spPr/>
        <p:txBody>
          <a:bodyPr/>
          <a:lstStyle/>
          <a:p>
            <a:fld id="{8D0AFDD5-844D-364D-8AEC-50CF4D36D55D}" type="slidenum">
              <a:rPr lang="en-US" noProof="0" smtClean="0"/>
              <a:t>77</a:t>
            </a:fld>
            <a:endParaRPr lang="en-US" noProof="0"/>
          </a:p>
        </p:txBody>
      </p:sp>
      <p:sp>
        <p:nvSpPr>
          <p:cNvPr id="5" name="Footer Placeholder 4">
            <a:extLst>
              <a:ext uri="{FF2B5EF4-FFF2-40B4-BE49-F238E27FC236}">
                <a16:creationId xmlns:a16="http://schemas.microsoft.com/office/drawing/2014/main" id="{EE056659-D2EF-04AA-1ED5-7589942D089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EF461819-F976-82DB-0E97-CD2F2E830C16}"/>
              </a:ext>
            </a:extLst>
          </p:cNvPr>
          <p:cNvSpPr>
            <a:spLocks noGrp="1"/>
          </p:cNvSpPr>
          <p:nvPr>
            <p:ph type="dt" sz="half" idx="10"/>
          </p:nvPr>
        </p:nvSpPr>
        <p:spPr/>
        <p:txBody>
          <a:bodyPr/>
          <a:lstStyle/>
          <a:p>
            <a:r>
              <a:rPr lang="en-US" noProof="0"/>
              <a:t>20XX</a:t>
            </a:r>
          </a:p>
        </p:txBody>
      </p:sp>
      <p:sp>
        <p:nvSpPr>
          <p:cNvPr id="9" name="TextBox 8">
            <a:extLst>
              <a:ext uri="{FF2B5EF4-FFF2-40B4-BE49-F238E27FC236}">
                <a16:creationId xmlns:a16="http://schemas.microsoft.com/office/drawing/2014/main" id="{7F9D8607-1B83-7EFF-0A60-7A1EC4EE0F88}"/>
              </a:ext>
            </a:extLst>
          </p:cNvPr>
          <p:cNvSpPr txBox="1"/>
          <p:nvPr/>
        </p:nvSpPr>
        <p:spPr>
          <a:xfrm>
            <a:off x="10101792" y="5957192"/>
            <a:ext cx="1865841" cy="646331"/>
          </a:xfrm>
          <a:prstGeom prst="rect">
            <a:avLst/>
          </a:prstGeom>
          <a:noFill/>
        </p:spPr>
        <p:txBody>
          <a:bodyPr wrap="square">
            <a:spAutoFit/>
          </a:bodyPr>
          <a:lstStyle/>
          <a:p>
            <a:r>
              <a:rPr lang="da-DK" sz="1800" dirty="0"/>
              <a:t>Sankar Roy et al., 2022</a:t>
            </a:r>
            <a:endParaRPr lang="en-MY" dirty="0"/>
          </a:p>
        </p:txBody>
      </p:sp>
    </p:spTree>
    <p:extLst>
      <p:ext uri="{BB962C8B-B14F-4D97-AF65-F5344CB8AC3E}">
        <p14:creationId xmlns:p14="http://schemas.microsoft.com/office/powerpoint/2010/main" val="42218889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01436-467C-1AB4-1D98-8CD8446FB05C}"/>
              </a:ext>
            </a:extLst>
          </p:cNvPr>
          <p:cNvSpPr>
            <a:spLocks noGrp="1"/>
          </p:cNvSpPr>
          <p:nvPr>
            <p:ph type="title"/>
          </p:nvPr>
        </p:nvSpPr>
        <p:spPr/>
        <p:txBody>
          <a:bodyPr/>
          <a:lstStyle/>
          <a:p>
            <a:r>
              <a:rPr lang="en-US" dirty="0"/>
              <a:t>Summary</a:t>
            </a:r>
            <a:endParaRPr lang="en-MY" dirty="0"/>
          </a:p>
        </p:txBody>
      </p:sp>
      <p:sp>
        <p:nvSpPr>
          <p:cNvPr id="3" name="Content Placeholder 2">
            <a:extLst>
              <a:ext uri="{FF2B5EF4-FFF2-40B4-BE49-F238E27FC236}">
                <a16:creationId xmlns:a16="http://schemas.microsoft.com/office/drawing/2014/main" id="{66248BD4-59BA-01FC-18D5-0B934CB2A275}"/>
              </a:ext>
            </a:extLst>
          </p:cNvPr>
          <p:cNvSpPr>
            <a:spLocks noGrp="1"/>
          </p:cNvSpPr>
          <p:nvPr>
            <p:ph idx="1"/>
          </p:nvPr>
        </p:nvSpPr>
        <p:spPr/>
        <p:txBody>
          <a:bodyPr/>
          <a:lstStyle/>
          <a:p>
            <a:pPr>
              <a:buFont typeface="Arial" panose="020B0604020202020204" pitchFamily="34" charset="0"/>
              <a:buChar char="•"/>
            </a:pPr>
            <a:r>
              <a:rPr lang="en-US" sz="1400" b="1" dirty="0"/>
              <a:t>Algorithm Preference:</a:t>
            </a:r>
            <a:endParaRPr lang="en-US" sz="1400" dirty="0"/>
          </a:p>
          <a:p>
            <a:pPr marL="742950" lvl="1" indent="-285750">
              <a:buFont typeface="Arial" panose="020B0604020202020204" pitchFamily="34" charset="0"/>
              <a:buChar char="•"/>
            </a:pPr>
            <a:r>
              <a:rPr lang="en-US" sz="1200" dirty="0"/>
              <a:t>XGBoost, Random Forest, and SVM are frequently used and referenced as benchmarks in anomaly and fraud detection studies.</a:t>
            </a:r>
          </a:p>
          <a:p>
            <a:pPr marL="742950" lvl="1" indent="-285750">
              <a:buFont typeface="Arial" panose="020B0604020202020204" pitchFamily="34" charset="0"/>
              <a:buChar char="•"/>
            </a:pPr>
            <a:r>
              <a:rPr lang="en-US" sz="1200" dirty="0"/>
              <a:t>Decision Trees are utilized within ensemble learning methods like XGBoost and Random Forest but are not standalone choices due to limitations.</a:t>
            </a:r>
          </a:p>
          <a:p>
            <a:pPr>
              <a:buFont typeface="Arial" panose="020B0604020202020204" pitchFamily="34" charset="0"/>
              <a:buChar char="•"/>
            </a:pPr>
            <a:r>
              <a:rPr lang="en-US" sz="1400" b="1" dirty="0"/>
              <a:t>Dataset Usage:</a:t>
            </a:r>
            <a:endParaRPr lang="en-US" sz="1400" dirty="0"/>
          </a:p>
          <a:p>
            <a:pPr marL="742950" lvl="1" indent="-285750">
              <a:buFont typeface="Arial" panose="020B0604020202020204" pitchFamily="34" charset="0"/>
              <a:buChar char="•"/>
            </a:pPr>
            <a:r>
              <a:rPr lang="en-US" sz="1200" dirty="0"/>
              <a:t>Ethereum and Bitcoin datasets are commonly used for algorithmic experiments and model building in blockchain network research.</a:t>
            </a:r>
          </a:p>
          <a:p>
            <a:pPr>
              <a:buFont typeface="Arial" panose="020B0604020202020204" pitchFamily="34" charset="0"/>
              <a:buChar char="•"/>
            </a:pPr>
            <a:r>
              <a:rPr lang="en-US" sz="1400" b="1" dirty="0"/>
              <a:t>Supervised Learning Preference:</a:t>
            </a:r>
            <a:endParaRPr lang="en-US" sz="1400" dirty="0"/>
          </a:p>
          <a:p>
            <a:pPr marL="742950" lvl="1" indent="-285750">
              <a:buFont typeface="Arial" panose="020B0604020202020204" pitchFamily="34" charset="0"/>
              <a:buChar char="•"/>
            </a:pPr>
            <a:r>
              <a:rPr lang="en-US" sz="1200" dirty="0"/>
              <a:t>Supervised learning methods are favored over unsupervised learning due to superior performance across various metrics.</a:t>
            </a:r>
          </a:p>
          <a:p>
            <a:pPr>
              <a:buFont typeface="Arial" panose="020B0604020202020204" pitchFamily="34" charset="0"/>
              <a:buChar char="•"/>
            </a:pPr>
            <a:r>
              <a:rPr lang="en-US" sz="1400" b="1" dirty="0"/>
              <a:t>Evaluation Metrics Challenges:</a:t>
            </a:r>
            <a:endParaRPr lang="en-US" sz="1400" dirty="0"/>
          </a:p>
          <a:p>
            <a:pPr marL="742950" lvl="1" indent="-285750">
              <a:buFont typeface="Arial" panose="020B0604020202020204" pitchFamily="34" charset="0"/>
              <a:buChar char="•"/>
            </a:pPr>
            <a:r>
              <a:rPr lang="en-US" sz="1200" dirty="0"/>
              <a:t>Inconsistent evaluation metrics across studies make direct performance comparison challenging.</a:t>
            </a:r>
          </a:p>
          <a:p>
            <a:pPr marL="742950" lvl="1" indent="-285750">
              <a:buFont typeface="Arial" panose="020B0604020202020204" pitchFamily="34" charset="0"/>
              <a:buChar char="•"/>
            </a:pPr>
            <a:r>
              <a:rPr lang="en-US" sz="1200" dirty="0"/>
              <a:t>XGBoost emerges as a top choice due to efficiency and consistent performance in fraud detection across different datasets and experiments.</a:t>
            </a:r>
          </a:p>
          <a:p>
            <a:pPr>
              <a:buFont typeface="Arial" panose="020B0604020202020204" pitchFamily="34" charset="0"/>
              <a:buChar char="•"/>
            </a:pPr>
            <a:r>
              <a:rPr lang="en-US" sz="1400" b="1" dirty="0"/>
              <a:t>Machine Learning Algorithm Selection:</a:t>
            </a:r>
            <a:endParaRPr lang="en-US" sz="1400" dirty="0"/>
          </a:p>
          <a:p>
            <a:pPr marL="742950" lvl="1" indent="-285750">
              <a:buFont typeface="Arial" panose="020B0604020202020204" pitchFamily="34" charset="0"/>
              <a:buChar char="•"/>
            </a:pPr>
            <a:r>
              <a:rPr lang="en-US" sz="1200" dirty="0"/>
              <a:t>XGBoost is selected as the primary algorithm for model building based on its efficiency and proven performance in fraud detection in both Bitcoin and Ethereum transactions.</a:t>
            </a:r>
          </a:p>
          <a:p>
            <a:pPr>
              <a:buFont typeface="Arial" panose="020B0604020202020204" pitchFamily="34" charset="0"/>
              <a:buChar char="•"/>
            </a:pPr>
            <a:r>
              <a:rPr lang="en-US" sz="1400" b="1" dirty="0"/>
              <a:t>Exploration of Neural Networks:</a:t>
            </a:r>
            <a:endParaRPr lang="en-US" sz="1400" dirty="0"/>
          </a:p>
          <a:p>
            <a:pPr marL="742950" lvl="1" indent="-285750">
              <a:buFont typeface="Arial" panose="020B0604020202020204" pitchFamily="34" charset="0"/>
              <a:buChar char="•"/>
            </a:pPr>
            <a:r>
              <a:rPr lang="en-US" sz="1200" dirty="0"/>
              <a:t>Artificial Neural Network (ANN) models, including RNN, CNN, and DNN, have been tested by researchers but are yet to be explored on the dataset from Farrugia et al. (2020).</a:t>
            </a:r>
          </a:p>
          <a:p>
            <a:pPr marL="742950" lvl="1" indent="-285750">
              <a:buFont typeface="Arial" panose="020B0604020202020204" pitchFamily="34" charset="0"/>
              <a:buChar char="•"/>
            </a:pPr>
            <a:r>
              <a:rPr lang="en-US" sz="1200" dirty="0"/>
              <a:t>Some studies suggest that neural networks, especially CNN and GCN, show promise for detecting phishing accounts on the Ethereum network.</a:t>
            </a:r>
          </a:p>
          <a:p>
            <a:pPr>
              <a:buFont typeface="Arial" panose="020B0604020202020204" pitchFamily="34" charset="0"/>
              <a:buChar char="•"/>
            </a:pPr>
            <a:r>
              <a:rPr lang="en-US" sz="1400" b="1" dirty="0"/>
              <a:t>Deep Learning Potential:</a:t>
            </a:r>
            <a:endParaRPr lang="en-US" sz="1400" dirty="0"/>
          </a:p>
          <a:p>
            <a:pPr marL="742950" lvl="1" indent="-285750">
              <a:buFont typeface="Arial" panose="020B0604020202020204" pitchFamily="34" charset="0"/>
              <a:buChar char="•"/>
            </a:pPr>
            <a:r>
              <a:rPr lang="en-US" sz="1200" dirty="0"/>
              <a:t>Although traditional machine learning algorithms perform well, deep learning neural networks have an advantage in handling larger and more complex datasets, potentially leading to improved accuracy.</a:t>
            </a:r>
          </a:p>
          <a:p>
            <a:endParaRPr lang="en-MY" sz="1400" dirty="0"/>
          </a:p>
        </p:txBody>
      </p:sp>
      <p:sp>
        <p:nvSpPr>
          <p:cNvPr id="4" name="Slide Number Placeholder 3">
            <a:extLst>
              <a:ext uri="{FF2B5EF4-FFF2-40B4-BE49-F238E27FC236}">
                <a16:creationId xmlns:a16="http://schemas.microsoft.com/office/drawing/2014/main" id="{0282CD9B-A971-D9B0-A1DE-8A3F66B7BFD6}"/>
              </a:ext>
            </a:extLst>
          </p:cNvPr>
          <p:cNvSpPr>
            <a:spLocks noGrp="1"/>
          </p:cNvSpPr>
          <p:nvPr>
            <p:ph type="sldNum" sz="quarter" idx="12"/>
          </p:nvPr>
        </p:nvSpPr>
        <p:spPr/>
        <p:txBody>
          <a:bodyPr/>
          <a:lstStyle/>
          <a:p>
            <a:fld id="{8D0AFDD5-844D-364D-8AEC-50CF4D36D55D}" type="slidenum">
              <a:rPr lang="en-US" noProof="0" smtClean="0"/>
              <a:t>78</a:t>
            </a:fld>
            <a:endParaRPr lang="en-US" noProof="0"/>
          </a:p>
        </p:txBody>
      </p:sp>
      <p:sp>
        <p:nvSpPr>
          <p:cNvPr id="5" name="Footer Placeholder 4">
            <a:extLst>
              <a:ext uri="{FF2B5EF4-FFF2-40B4-BE49-F238E27FC236}">
                <a16:creationId xmlns:a16="http://schemas.microsoft.com/office/drawing/2014/main" id="{B3CD1BF9-6EE5-3458-7E6F-471963931B1B}"/>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66147917-AB54-BE2A-0E3F-42C8087B7EA3}"/>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6439384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303B8C-71F0-76D1-84AD-C385CFC535E6}"/>
              </a:ext>
            </a:extLst>
          </p:cNvPr>
          <p:cNvSpPr>
            <a:spLocks noGrp="1"/>
          </p:cNvSpPr>
          <p:nvPr>
            <p:ph type="title"/>
          </p:nvPr>
        </p:nvSpPr>
        <p:spPr>
          <a:xfrm>
            <a:off x="5978024" y="1783080"/>
            <a:ext cx="4959821" cy="1162762"/>
          </a:xfrm>
        </p:spPr>
        <p:txBody>
          <a:bodyPr anchor="t">
            <a:normAutofit/>
          </a:bodyPr>
          <a:lstStyle/>
          <a:p>
            <a:r>
              <a:rPr lang="en-US" sz="3800"/>
              <a:t>PROJECT METHODOLOGY</a:t>
            </a:r>
            <a:endParaRPr lang="en-MY" sz="3800"/>
          </a:p>
        </p:txBody>
      </p:sp>
      <p:pic>
        <p:nvPicPr>
          <p:cNvPr id="11" name="Video 10" descr="Maths And Science Formulae">
            <a:extLst>
              <a:ext uri="{FF2B5EF4-FFF2-40B4-BE49-F238E27FC236}">
                <a16:creationId xmlns:a16="http://schemas.microsoft.com/office/drawing/2014/main" id="{A5907650-3025-3445-898F-218EC79BF67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306" r="38904" b="-1"/>
          <a:stretch/>
        </p:blipFill>
        <p:spPr>
          <a:xfrm>
            <a:off x="20" y="10"/>
            <a:ext cx="4351108" cy="6857990"/>
          </a:xfrm>
          <a:prstGeom prst="rect">
            <a:avLst/>
          </a:prstGeom>
          <a:noFill/>
        </p:spPr>
      </p:pic>
      <p:sp>
        <p:nvSpPr>
          <p:cNvPr id="15" name="Content Placeholder 3">
            <a:extLst>
              <a:ext uri="{FF2B5EF4-FFF2-40B4-BE49-F238E27FC236}">
                <a16:creationId xmlns:a16="http://schemas.microsoft.com/office/drawing/2014/main" id="{35B79C21-0984-A1B9-D842-227568173D52}"/>
              </a:ext>
            </a:extLst>
          </p:cNvPr>
          <p:cNvSpPr>
            <a:spLocks noGrp="1"/>
          </p:cNvSpPr>
          <p:nvPr>
            <p:ph idx="1"/>
          </p:nvPr>
        </p:nvSpPr>
        <p:spPr>
          <a:xfrm>
            <a:off x="5961888" y="2944368"/>
            <a:ext cx="4818888" cy="2130552"/>
          </a:xfrm>
        </p:spPr>
        <p:txBody>
          <a:bodyPr/>
          <a:lstStyle/>
          <a:p>
            <a:endParaRPr lang="en-US"/>
          </a:p>
        </p:txBody>
      </p:sp>
      <p:sp>
        <p:nvSpPr>
          <p:cNvPr id="4" name="Slide Number Placeholder 3">
            <a:extLst>
              <a:ext uri="{FF2B5EF4-FFF2-40B4-BE49-F238E27FC236}">
                <a16:creationId xmlns:a16="http://schemas.microsoft.com/office/drawing/2014/main" id="{9E01D9B2-93E9-9D7A-8A29-1FEE00980FE3}"/>
              </a:ext>
            </a:extLst>
          </p:cNvPr>
          <p:cNvSpPr>
            <a:spLocks noGrp="1"/>
          </p:cNvSpPr>
          <p:nvPr>
            <p:ph type="sldNum" sz="quarter" idx="12"/>
          </p:nvPr>
        </p:nvSpPr>
        <p:spPr>
          <a:xfrm>
            <a:off x="8072901" y="6400904"/>
            <a:ext cx="365760" cy="246888"/>
          </a:xfrm>
        </p:spPr>
        <p:txBody>
          <a:bodyPr anchor="ctr">
            <a:normAutofit/>
          </a:bodyPr>
          <a:lstStyle/>
          <a:p>
            <a:pPr>
              <a:spcAft>
                <a:spcPts val="600"/>
              </a:spcAft>
            </a:pPr>
            <a:fld id="{8D0AFDD5-844D-364D-8AEC-50CF4D36D55D}" type="slidenum">
              <a:rPr lang="en-US" noProof="0" smtClean="0"/>
              <a:pPr>
                <a:spcAft>
                  <a:spcPts val="600"/>
                </a:spcAft>
              </a:pPr>
              <a:t>79</a:t>
            </a:fld>
            <a:endParaRPr lang="en-US" noProof="0"/>
          </a:p>
        </p:txBody>
      </p:sp>
      <p:sp>
        <p:nvSpPr>
          <p:cNvPr id="5" name="Footer Placeholder 4">
            <a:extLst>
              <a:ext uri="{FF2B5EF4-FFF2-40B4-BE49-F238E27FC236}">
                <a16:creationId xmlns:a16="http://schemas.microsoft.com/office/drawing/2014/main" id="{D8A7BA86-5FDE-9C52-E999-7A1804836892}"/>
              </a:ext>
            </a:extLst>
          </p:cNvPr>
          <p:cNvSpPr>
            <a:spLocks noGrp="1"/>
          </p:cNvSpPr>
          <p:nvPr>
            <p:ph type="ftr" sz="quarter" idx="4294967295"/>
          </p:nvPr>
        </p:nvSpPr>
        <p:spPr>
          <a:xfrm>
            <a:off x="0" y="6400800"/>
            <a:ext cx="1463675" cy="247650"/>
          </a:xfrm>
        </p:spPr>
        <p:txBody>
          <a:bodyPr/>
          <a:lstStyle/>
          <a:p>
            <a:pPr>
              <a:spcAft>
                <a:spcPts val="600"/>
              </a:spcAft>
            </a:pPr>
            <a:r>
              <a:rPr lang="en-US" noProof="0"/>
              <a:t>Presentation title</a:t>
            </a:r>
          </a:p>
        </p:txBody>
      </p:sp>
      <p:sp>
        <p:nvSpPr>
          <p:cNvPr id="6" name="Date Placeholder 5" hidden="1">
            <a:extLst>
              <a:ext uri="{FF2B5EF4-FFF2-40B4-BE49-F238E27FC236}">
                <a16:creationId xmlns:a16="http://schemas.microsoft.com/office/drawing/2014/main" id="{06F73D48-682F-542D-2B0D-DE88BEFBC26F}"/>
              </a:ext>
            </a:extLst>
          </p:cNvPr>
          <p:cNvSpPr>
            <a:spLocks noGrp="1"/>
          </p:cNvSpPr>
          <p:nvPr>
            <p:ph type="dt" sz="half" idx="4294967295"/>
          </p:nvPr>
        </p:nvSpPr>
        <p:spPr>
          <a:xfrm>
            <a:off x="11552238" y="6400800"/>
            <a:ext cx="639762" cy="247650"/>
          </a:xfrm>
        </p:spPr>
        <p:txBody>
          <a:bodyPr/>
          <a:lstStyle/>
          <a:p>
            <a:pPr>
              <a:spcAft>
                <a:spcPts val="600"/>
              </a:spcAft>
            </a:pPr>
            <a:r>
              <a:rPr lang="en-US" noProof="0"/>
              <a:t>20XX</a:t>
            </a:r>
          </a:p>
        </p:txBody>
      </p:sp>
    </p:spTree>
    <p:extLst>
      <p:ext uri="{BB962C8B-B14F-4D97-AF65-F5344CB8AC3E}">
        <p14:creationId xmlns:p14="http://schemas.microsoft.com/office/powerpoint/2010/main" val="237403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254A-6091-A7B0-BA63-47F7E2618A6C}"/>
              </a:ext>
            </a:extLst>
          </p:cNvPr>
          <p:cNvSpPr>
            <a:spLocks noGrp="1"/>
          </p:cNvSpPr>
          <p:nvPr>
            <p:ph type="title"/>
          </p:nvPr>
        </p:nvSpPr>
        <p:spPr/>
        <p:txBody>
          <a:bodyPr/>
          <a:lstStyle/>
          <a:p>
            <a:r>
              <a:rPr lang="en-US" dirty="0"/>
              <a:t>Aim</a:t>
            </a:r>
            <a:endParaRPr lang="en-MY" dirty="0"/>
          </a:p>
        </p:txBody>
      </p:sp>
      <p:sp>
        <p:nvSpPr>
          <p:cNvPr id="3" name="Content Placeholder 2">
            <a:extLst>
              <a:ext uri="{FF2B5EF4-FFF2-40B4-BE49-F238E27FC236}">
                <a16:creationId xmlns:a16="http://schemas.microsoft.com/office/drawing/2014/main" id="{8AF46F31-B3A1-2992-B5CE-10EEE858E2D3}"/>
              </a:ext>
            </a:extLst>
          </p:cNvPr>
          <p:cNvSpPr>
            <a:spLocks noGrp="1"/>
          </p:cNvSpPr>
          <p:nvPr>
            <p:ph idx="1"/>
          </p:nvPr>
        </p:nvSpPr>
        <p:spPr/>
        <p:txBody>
          <a:bodyPr/>
          <a:lstStyle/>
          <a:p>
            <a:r>
              <a:rPr lang="en-US" dirty="0"/>
              <a:t>To propose effective method to detect illicit blockchain accounts through transaction history data and develop models that can detect and flag suspicious transactions using machine learning algorithms.</a:t>
            </a:r>
            <a:endParaRPr lang="en-MY" dirty="0"/>
          </a:p>
        </p:txBody>
      </p:sp>
      <p:sp>
        <p:nvSpPr>
          <p:cNvPr id="4" name="Slide Number Placeholder 3">
            <a:extLst>
              <a:ext uri="{FF2B5EF4-FFF2-40B4-BE49-F238E27FC236}">
                <a16:creationId xmlns:a16="http://schemas.microsoft.com/office/drawing/2014/main" id="{8802C099-CC52-149C-8DC7-C637428CB20A}"/>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5" name="Footer Placeholder 4">
            <a:extLst>
              <a:ext uri="{FF2B5EF4-FFF2-40B4-BE49-F238E27FC236}">
                <a16:creationId xmlns:a16="http://schemas.microsoft.com/office/drawing/2014/main" id="{6839405C-1481-03C9-D030-096DC4DC6665}"/>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E9A5B43A-A177-56B4-B2DC-18FE8584A456}"/>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840412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131A1-5016-6A7B-1F82-931A893A7C21}"/>
              </a:ext>
            </a:extLst>
          </p:cNvPr>
          <p:cNvSpPr>
            <a:spLocks noGrp="1"/>
          </p:cNvSpPr>
          <p:nvPr>
            <p:ph type="title"/>
          </p:nvPr>
        </p:nvSpPr>
        <p:spPr/>
        <p:txBody>
          <a:bodyPr/>
          <a:lstStyle/>
          <a:p>
            <a:r>
              <a:rPr lang="en-MY" dirty="0"/>
              <a:t>CRISP-DM </a:t>
            </a:r>
          </a:p>
        </p:txBody>
      </p:sp>
      <p:sp>
        <p:nvSpPr>
          <p:cNvPr id="3" name="Content Placeholder 2">
            <a:extLst>
              <a:ext uri="{FF2B5EF4-FFF2-40B4-BE49-F238E27FC236}">
                <a16:creationId xmlns:a16="http://schemas.microsoft.com/office/drawing/2014/main" id="{5956B891-1971-170E-1A72-54E1FED0FB0B}"/>
              </a:ext>
            </a:extLst>
          </p:cNvPr>
          <p:cNvSpPr>
            <a:spLocks noGrp="1"/>
          </p:cNvSpPr>
          <p:nvPr>
            <p:ph idx="1"/>
          </p:nvPr>
        </p:nvSpPr>
        <p:spPr/>
        <p:txBody>
          <a:bodyPr/>
          <a:lstStyle/>
          <a:p>
            <a:pPr>
              <a:buFont typeface="Arial" panose="020B0604020202020204" pitchFamily="34" charset="0"/>
              <a:buChar char="•"/>
            </a:pPr>
            <a:r>
              <a:rPr lang="en-US" sz="1400" b="1" dirty="0"/>
              <a:t>CRISP-DM Framework:</a:t>
            </a:r>
            <a:endParaRPr lang="en-US" sz="1400" dirty="0"/>
          </a:p>
          <a:p>
            <a:pPr marL="742950" lvl="1" indent="-285750">
              <a:buFont typeface="Arial" panose="020B0604020202020204" pitchFamily="34" charset="0"/>
              <a:buChar char="•"/>
            </a:pPr>
            <a:r>
              <a:rPr lang="en-US" sz="1200" b="1" dirty="0"/>
              <a:t>Structured Approach:</a:t>
            </a:r>
            <a:r>
              <a:rPr lang="en-US" sz="1200" dirty="0"/>
              <a:t> CRISP-DM provides a systematic framework consisting of six phases: Business Understanding, Data Understanding, Data Preparation, Modelling, Evaluation, and Deployment.</a:t>
            </a:r>
          </a:p>
          <a:p>
            <a:pPr marL="742950" lvl="1" indent="-285750">
              <a:buFont typeface="Arial" panose="020B0604020202020204" pitchFamily="34" charset="0"/>
              <a:buChar char="•"/>
            </a:pPr>
            <a:r>
              <a:rPr lang="en-US" sz="1200" b="1" dirty="0"/>
              <a:t>Adaptability:</a:t>
            </a:r>
            <a:r>
              <a:rPr lang="en-US" sz="1200" dirty="0"/>
              <a:t> The methodology is flexible and can be tailored to handle the complexities of fraud detection in blockchain transactions.</a:t>
            </a:r>
          </a:p>
          <a:p>
            <a:pPr>
              <a:buFont typeface="Arial" panose="020B0604020202020204" pitchFamily="34" charset="0"/>
              <a:buChar char="•"/>
            </a:pPr>
            <a:r>
              <a:rPr lang="en-US" sz="1400" b="1" dirty="0"/>
              <a:t>Advantages of CRISP-DM:</a:t>
            </a:r>
            <a:endParaRPr lang="en-US" sz="1400" dirty="0"/>
          </a:p>
          <a:p>
            <a:pPr marL="742950" lvl="1" indent="-285750">
              <a:buFont typeface="Arial" panose="020B0604020202020204" pitchFamily="34" charset="0"/>
              <a:buChar char="•"/>
            </a:pPr>
            <a:r>
              <a:rPr lang="en-US" sz="1200" b="1" dirty="0"/>
              <a:t>Handling Complexity:</a:t>
            </a:r>
            <a:r>
              <a:rPr lang="en-US" sz="1200" dirty="0"/>
              <a:t> Suited for dealing with large and complex datasets, incorporating various machine learning techniques, and addressing specific challenges related to anomaly detection.</a:t>
            </a:r>
          </a:p>
          <a:p>
            <a:pPr marL="742950" lvl="1" indent="-285750">
              <a:buFont typeface="Arial" panose="020B0604020202020204" pitchFamily="34" charset="0"/>
              <a:buChar char="•"/>
            </a:pPr>
            <a:r>
              <a:rPr lang="en-US" sz="1200" b="1" dirty="0"/>
              <a:t>Emphasis on Data Pre-processing:</a:t>
            </a:r>
            <a:r>
              <a:rPr lang="en-US" sz="1200" dirty="0"/>
              <a:t> Focuses on data pre-processing and feature engineering, critical for extracting meaningful insights from blockchain transaction data.</a:t>
            </a:r>
          </a:p>
          <a:p>
            <a:pPr marL="742950" lvl="1" indent="-285750">
              <a:buFont typeface="Arial" panose="020B0604020202020204" pitchFamily="34" charset="0"/>
              <a:buChar char="•"/>
            </a:pPr>
            <a:r>
              <a:rPr lang="en-US" sz="1200" b="1" dirty="0"/>
              <a:t>Iterative Model Development:</a:t>
            </a:r>
            <a:r>
              <a:rPr lang="en-US" sz="1200" dirty="0"/>
              <a:t> Promotes an iterative approach to model development and evaluation, allowing for continuous refinement and optimization of fraud detection models.</a:t>
            </a:r>
          </a:p>
          <a:p>
            <a:pPr>
              <a:buFont typeface="Arial" panose="020B0604020202020204" pitchFamily="34" charset="0"/>
              <a:buChar char="•"/>
            </a:pPr>
            <a:r>
              <a:rPr lang="en-US" sz="1400" b="1" dirty="0"/>
              <a:t>Structured and Systematic Approach:</a:t>
            </a:r>
            <a:endParaRPr lang="en-US" sz="1400" dirty="0"/>
          </a:p>
          <a:p>
            <a:pPr marL="742950" lvl="1" indent="-285750">
              <a:buFont typeface="Arial" panose="020B0604020202020204" pitchFamily="34" charset="0"/>
              <a:buChar char="•"/>
            </a:pPr>
            <a:r>
              <a:rPr lang="en-US" sz="1200" dirty="0"/>
              <a:t>Ensures each phase of the project is properly executed, leading to a comprehensive and reliable fraud detection solution.</a:t>
            </a:r>
          </a:p>
          <a:p>
            <a:pPr>
              <a:buFont typeface="Arial" panose="020B0604020202020204" pitchFamily="34" charset="0"/>
              <a:buChar char="•"/>
            </a:pPr>
            <a:r>
              <a:rPr lang="en-US" sz="1400" b="1" dirty="0"/>
              <a:t>Flexibility for Complex Projects:</a:t>
            </a:r>
            <a:endParaRPr lang="en-US" sz="1400" dirty="0"/>
          </a:p>
          <a:p>
            <a:pPr marL="742950" lvl="1" indent="-285750">
              <a:buFont typeface="Arial" panose="020B0604020202020204" pitchFamily="34" charset="0"/>
              <a:buChar char="•"/>
            </a:pPr>
            <a:r>
              <a:rPr lang="en-US" sz="1200" dirty="0"/>
              <a:t>Adaptable to handle intricacies of fraud detection in blockchain transactions, ensuring all relevant aspects are considered and effectively addressed.</a:t>
            </a:r>
          </a:p>
          <a:p>
            <a:pPr>
              <a:buFont typeface="Arial" panose="020B0604020202020204" pitchFamily="34" charset="0"/>
              <a:buChar char="•"/>
            </a:pPr>
            <a:r>
              <a:rPr lang="en-US" sz="1400" b="1" dirty="0"/>
              <a:t>Emphasis on Data Pre-processing and Feature Engineering:</a:t>
            </a:r>
            <a:endParaRPr lang="en-US" sz="1400" dirty="0"/>
          </a:p>
          <a:p>
            <a:pPr marL="742950" lvl="1" indent="-285750">
              <a:buFont typeface="Arial" panose="020B0604020202020204" pitchFamily="34" charset="0"/>
              <a:buChar char="•"/>
            </a:pPr>
            <a:r>
              <a:rPr lang="en-US" sz="1200" dirty="0"/>
              <a:t>Critical steps in fraud detection, particularly in extracting meaningful insights from the unique characteristics of blockchain transactions.</a:t>
            </a:r>
          </a:p>
          <a:p>
            <a:pPr>
              <a:buFont typeface="Arial" panose="020B0604020202020204" pitchFamily="34" charset="0"/>
              <a:buChar char="•"/>
            </a:pPr>
            <a:r>
              <a:rPr lang="en-US" sz="1400" b="1" dirty="0"/>
              <a:t>Iterative Model Development and Evaluation:</a:t>
            </a:r>
            <a:endParaRPr lang="en-US" sz="1400" dirty="0"/>
          </a:p>
          <a:p>
            <a:pPr marL="742950" lvl="1" indent="-285750">
              <a:buFont typeface="Arial" panose="020B0604020202020204" pitchFamily="34" charset="0"/>
              <a:buChar char="•"/>
            </a:pPr>
            <a:r>
              <a:rPr lang="en-US" sz="1200" dirty="0"/>
              <a:t>Facilitates continuous feedback and improvement of models, enhancing their performance over time in identifying and classifying fraudulent transactions.</a:t>
            </a:r>
          </a:p>
          <a:p>
            <a:endParaRPr lang="en-MY" sz="1400" dirty="0"/>
          </a:p>
        </p:txBody>
      </p:sp>
      <p:sp>
        <p:nvSpPr>
          <p:cNvPr id="4" name="Slide Number Placeholder 3">
            <a:extLst>
              <a:ext uri="{FF2B5EF4-FFF2-40B4-BE49-F238E27FC236}">
                <a16:creationId xmlns:a16="http://schemas.microsoft.com/office/drawing/2014/main" id="{878967BF-8FBE-7503-CFFB-49F6BDE4EFB5}"/>
              </a:ext>
            </a:extLst>
          </p:cNvPr>
          <p:cNvSpPr>
            <a:spLocks noGrp="1"/>
          </p:cNvSpPr>
          <p:nvPr>
            <p:ph type="sldNum" sz="quarter" idx="12"/>
          </p:nvPr>
        </p:nvSpPr>
        <p:spPr/>
        <p:txBody>
          <a:bodyPr/>
          <a:lstStyle/>
          <a:p>
            <a:fld id="{8D0AFDD5-844D-364D-8AEC-50CF4D36D55D}" type="slidenum">
              <a:rPr lang="en-US" noProof="0" smtClean="0"/>
              <a:t>80</a:t>
            </a:fld>
            <a:endParaRPr lang="en-US" noProof="0"/>
          </a:p>
        </p:txBody>
      </p:sp>
      <p:sp>
        <p:nvSpPr>
          <p:cNvPr id="5" name="Footer Placeholder 4">
            <a:extLst>
              <a:ext uri="{FF2B5EF4-FFF2-40B4-BE49-F238E27FC236}">
                <a16:creationId xmlns:a16="http://schemas.microsoft.com/office/drawing/2014/main" id="{AE2FB8FA-D606-6F1A-44EE-E496A87F6276}"/>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4360A679-B0DA-09CF-AAB9-815A382A402D}"/>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350753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6880-C4B5-2090-872A-2BBB5C6D607B}"/>
              </a:ext>
            </a:extLst>
          </p:cNvPr>
          <p:cNvSpPr>
            <a:spLocks noGrp="1"/>
          </p:cNvSpPr>
          <p:nvPr>
            <p:ph type="title"/>
          </p:nvPr>
        </p:nvSpPr>
        <p:spPr>
          <a:xfrm>
            <a:off x="1139952" y="512064"/>
            <a:ext cx="9912096" cy="1014984"/>
          </a:xfrm>
        </p:spPr>
        <p:txBody>
          <a:bodyPr anchor="ctr">
            <a:normAutofit/>
          </a:bodyPr>
          <a:lstStyle/>
          <a:p>
            <a:r>
              <a:rPr lang="en-US" dirty="0"/>
              <a:t>Resources</a:t>
            </a:r>
            <a:endParaRPr lang="en-MY" dirty="0"/>
          </a:p>
        </p:txBody>
      </p:sp>
      <p:sp>
        <p:nvSpPr>
          <p:cNvPr id="3" name="Content Placeholder 2">
            <a:extLst>
              <a:ext uri="{FF2B5EF4-FFF2-40B4-BE49-F238E27FC236}">
                <a16:creationId xmlns:a16="http://schemas.microsoft.com/office/drawing/2014/main" id="{65E46310-EA8A-61D3-FFCE-3281A1E278D3}"/>
              </a:ext>
            </a:extLst>
          </p:cNvPr>
          <p:cNvSpPr>
            <a:spLocks noGrp="1"/>
          </p:cNvSpPr>
          <p:nvPr>
            <p:ph idx="1"/>
          </p:nvPr>
        </p:nvSpPr>
        <p:spPr>
          <a:xfrm>
            <a:off x="484632" y="1810512"/>
            <a:ext cx="5404866" cy="4160520"/>
          </a:xfrm>
        </p:spPr>
        <p:txBody>
          <a:bodyPr>
            <a:normAutofit/>
          </a:bodyPr>
          <a:lstStyle/>
          <a:p>
            <a:r>
              <a:rPr lang="en-MY" sz="2200" b="1" dirty="0"/>
              <a:t>Hardware</a:t>
            </a:r>
            <a:endParaRPr lang="en-MY" sz="2200" dirty="0"/>
          </a:p>
          <a:p>
            <a:pPr lvl="1"/>
            <a:r>
              <a:rPr lang="en-MY" sz="2200" b="1" dirty="0"/>
              <a:t>CPU:</a:t>
            </a:r>
            <a:r>
              <a:rPr lang="en-MY" sz="2200" dirty="0"/>
              <a:t> Intel i7-14700K (20 cores, 28 threads)</a:t>
            </a:r>
          </a:p>
          <a:p>
            <a:pPr lvl="1"/>
            <a:r>
              <a:rPr lang="en-MY" sz="2200" b="1" dirty="0"/>
              <a:t>RAM:</a:t>
            </a:r>
            <a:r>
              <a:rPr lang="en-MY" sz="2200" dirty="0"/>
              <a:t> 128 Gigabytes of DDR4</a:t>
            </a:r>
          </a:p>
          <a:p>
            <a:pPr lvl="1"/>
            <a:r>
              <a:rPr lang="en-MY" sz="2200" b="1" dirty="0"/>
              <a:t>GPU:</a:t>
            </a:r>
            <a:r>
              <a:rPr lang="en-MY" sz="2200" dirty="0"/>
              <a:t> Nvidia RTX4080 Super, 16 GB GDDR6 VRAM</a:t>
            </a:r>
          </a:p>
          <a:p>
            <a:r>
              <a:rPr lang="en-MY" sz="2200" b="1" dirty="0"/>
              <a:t>Software</a:t>
            </a:r>
            <a:endParaRPr lang="en-MY" sz="2200" dirty="0"/>
          </a:p>
          <a:p>
            <a:pPr lvl="1"/>
            <a:r>
              <a:rPr lang="en-MY" sz="2200" b="1" dirty="0"/>
              <a:t>Base Environment:</a:t>
            </a:r>
            <a:r>
              <a:rPr lang="en-MY" sz="2200" dirty="0"/>
              <a:t> Python 3.9.19</a:t>
            </a:r>
          </a:p>
          <a:p>
            <a:pPr lvl="1"/>
            <a:r>
              <a:rPr lang="en-MY" sz="2200" b="1" dirty="0"/>
              <a:t>IDE:</a:t>
            </a:r>
            <a:r>
              <a:rPr lang="en-MY" sz="2200" dirty="0"/>
              <a:t> JetBrains PyCharm 2024.1</a:t>
            </a:r>
          </a:p>
          <a:p>
            <a:pPr lvl="1"/>
            <a:r>
              <a:rPr lang="en-MY" sz="2200" b="1" dirty="0"/>
              <a:t>Version Control Software:</a:t>
            </a:r>
            <a:r>
              <a:rPr lang="en-MY" sz="2200" dirty="0"/>
              <a:t> Git with GitHub</a:t>
            </a:r>
          </a:p>
          <a:p>
            <a:endParaRPr lang="en-MY" sz="2200" dirty="0"/>
          </a:p>
        </p:txBody>
      </p:sp>
      <p:sp>
        <p:nvSpPr>
          <p:cNvPr id="4" name="Slide Number Placeholder 3">
            <a:extLst>
              <a:ext uri="{FF2B5EF4-FFF2-40B4-BE49-F238E27FC236}">
                <a16:creationId xmlns:a16="http://schemas.microsoft.com/office/drawing/2014/main" id="{BE606A4E-021B-A590-5A07-39B7754C2329}"/>
              </a:ext>
            </a:extLst>
          </p:cNvPr>
          <p:cNvSpPr>
            <a:spLocks noGrp="1"/>
          </p:cNvSpPr>
          <p:nvPr>
            <p:ph type="sldNum" sz="quarter" idx="12"/>
          </p:nvPr>
        </p:nvSpPr>
        <p:spPr>
          <a:xfrm>
            <a:off x="838200" y="6400904"/>
            <a:ext cx="365760" cy="246888"/>
          </a:xfrm>
        </p:spPr>
        <p:txBody>
          <a:bodyPr vert="horz" lIns="0" tIns="45720" rIns="0" bIns="45720" rtlCol="0" anchor="ctr">
            <a:normAutofit/>
          </a:bodyPr>
          <a:lstStyle/>
          <a:p>
            <a:pPr>
              <a:spcAft>
                <a:spcPts val="600"/>
              </a:spcAft>
            </a:pPr>
            <a:fld id="{8D0AFDD5-844D-364D-8AEC-50CF4D36D55D}" type="slidenum">
              <a:rPr lang="en-US" smtClean="0"/>
              <a:pPr>
                <a:spcAft>
                  <a:spcPts val="600"/>
                </a:spcAft>
              </a:pPr>
              <a:t>81</a:t>
            </a:fld>
            <a:endParaRPr lang="en-US"/>
          </a:p>
        </p:txBody>
      </p:sp>
      <p:sp>
        <p:nvSpPr>
          <p:cNvPr id="5" name="Footer Placeholder 4">
            <a:extLst>
              <a:ext uri="{FF2B5EF4-FFF2-40B4-BE49-F238E27FC236}">
                <a16:creationId xmlns:a16="http://schemas.microsoft.com/office/drawing/2014/main" id="{38C3F344-763F-CC33-6DC2-B441704FDFC5}"/>
              </a:ext>
            </a:extLst>
          </p:cNvPr>
          <p:cNvSpPr>
            <a:spLocks noGrp="1"/>
          </p:cNvSpPr>
          <p:nvPr>
            <p:ph type="ftr" sz="quarter" idx="11"/>
          </p:nvPr>
        </p:nvSpPr>
        <p:spPr>
          <a:xfrm>
            <a:off x="5364480" y="6400904"/>
            <a:ext cx="1463040" cy="246888"/>
          </a:xfrm>
        </p:spPr>
        <p:txBody>
          <a:bodyPr vert="horz" lIns="0" tIns="45720" rIns="0" bIns="45720" rtlCol="0" anchor="ctr">
            <a:normAutofit/>
          </a:bodyPr>
          <a:lstStyle/>
          <a:p>
            <a:pPr>
              <a:spcAft>
                <a:spcPts val="600"/>
              </a:spcAft>
            </a:pPr>
            <a:r>
              <a:rPr lang="en-US" kern="1200">
                <a:latin typeface="+mj-lt"/>
                <a:ea typeface="+mn-ea"/>
                <a:cs typeface="+mn-cs"/>
              </a:rPr>
              <a:t>Presentation title</a:t>
            </a:r>
          </a:p>
        </p:txBody>
      </p:sp>
      <p:sp>
        <p:nvSpPr>
          <p:cNvPr id="6" name="Date Placeholder 5">
            <a:extLst>
              <a:ext uri="{FF2B5EF4-FFF2-40B4-BE49-F238E27FC236}">
                <a16:creationId xmlns:a16="http://schemas.microsoft.com/office/drawing/2014/main" id="{9CF05B39-DEB8-9201-15BE-9D30DADB3A44}"/>
              </a:ext>
            </a:extLst>
          </p:cNvPr>
          <p:cNvSpPr>
            <a:spLocks noGrp="1"/>
          </p:cNvSpPr>
          <p:nvPr>
            <p:ph type="dt" sz="half" idx="10"/>
          </p:nvPr>
        </p:nvSpPr>
        <p:spPr>
          <a:xfrm>
            <a:off x="10629145" y="6400904"/>
            <a:ext cx="640080" cy="246888"/>
          </a:xfrm>
        </p:spPr>
        <p:txBody>
          <a:bodyPr vert="horz" lIns="0" tIns="45720" rIns="0" bIns="45720" rtlCol="0" anchor="ctr">
            <a:normAutofit/>
          </a:bodyPr>
          <a:lstStyle/>
          <a:p>
            <a:pPr>
              <a:spcAft>
                <a:spcPts val="600"/>
              </a:spcAft>
            </a:pPr>
            <a:r>
              <a:rPr lang="en-US" kern="1200">
                <a:latin typeface="+mj-lt"/>
                <a:ea typeface="+mn-ea"/>
                <a:cs typeface="+mn-cs"/>
              </a:rPr>
              <a:t>20XX</a:t>
            </a:r>
          </a:p>
        </p:txBody>
      </p:sp>
      <p:sp>
        <p:nvSpPr>
          <p:cNvPr id="7" name="TextBox 6">
            <a:extLst>
              <a:ext uri="{FF2B5EF4-FFF2-40B4-BE49-F238E27FC236}">
                <a16:creationId xmlns:a16="http://schemas.microsoft.com/office/drawing/2014/main" id="{B480B1CE-F3D8-7876-5B25-73BACEE39333}"/>
              </a:ext>
            </a:extLst>
          </p:cNvPr>
          <p:cNvSpPr txBox="1"/>
          <p:nvPr/>
        </p:nvSpPr>
        <p:spPr>
          <a:xfrm>
            <a:off x="6079998" y="1810512"/>
            <a:ext cx="5404866" cy="4160520"/>
          </a:xfrm>
          <a:prstGeom prst="rect">
            <a:avLst/>
          </a:prstGeom>
        </p:spPr>
        <p:txBody>
          <a:bodyPr rtlCol="0">
            <a:normAutofit lnSpcReduction="10000"/>
          </a:bodyPr>
          <a:lstStyle/>
          <a:p>
            <a:pPr>
              <a:lnSpc>
                <a:spcPct val="90000"/>
              </a:lnSpc>
              <a:spcAft>
                <a:spcPts val="600"/>
              </a:spcAft>
              <a:buFont typeface="Arial" panose="020B0604020202020204" pitchFamily="34" charset="0"/>
              <a:buChar char="•"/>
            </a:pPr>
            <a:r>
              <a:rPr lang="en-US" sz="1300" b="1" kern="1200" dirty="0"/>
              <a:t>Dependencies:</a:t>
            </a:r>
            <a:endParaRPr lang="en-US" sz="1300" kern="1200" dirty="0"/>
          </a:p>
          <a:p>
            <a:pPr marL="0" lvl="1" indent="-285750">
              <a:lnSpc>
                <a:spcPct val="90000"/>
              </a:lnSpc>
              <a:spcAft>
                <a:spcPts val="600"/>
              </a:spcAft>
              <a:buFont typeface="Arial" panose="020B0604020202020204" pitchFamily="34" charset="0"/>
              <a:buChar char="•"/>
            </a:pPr>
            <a:r>
              <a:rPr lang="en-US" sz="1300" kern="1200" dirty="0" err="1"/>
              <a:t>Keras</a:t>
            </a:r>
            <a:endParaRPr lang="en-US" sz="1300" kern="1200" dirty="0"/>
          </a:p>
          <a:p>
            <a:pPr marL="0" lvl="1" indent="-285750">
              <a:lnSpc>
                <a:spcPct val="90000"/>
              </a:lnSpc>
              <a:spcAft>
                <a:spcPts val="600"/>
              </a:spcAft>
              <a:buFont typeface="Arial" panose="020B0604020202020204" pitchFamily="34" charset="0"/>
              <a:buChar char="•"/>
            </a:pPr>
            <a:r>
              <a:rPr lang="en-US" sz="1300" kern="1200" dirty="0"/>
              <a:t>TensorFlow</a:t>
            </a:r>
          </a:p>
          <a:p>
            <a:pPr marL="0" lvl="1" indent="-285750">
              <a:lnSpc>
                <a:spcPct val="90000"/>
              </a:lnSpc>
              <a:spcAft>
                <a:spcPts val="600"/>
              </a:spcAft>
              <a:buFont typeface="Arial" panose="020B0604020202020204" pitchFamily="34" charset="0"/>
              <a:buChar char="•"/>
            </a:pPr>
            <a:r>
              <a:rPr lang="en-US" sz="1300" kern="1200" dirty="0"/>
              <a:t>Scikit Learn (</a:t>
            </a:r>
            <a:r>
              <a:rPr lang="en-US" sz="1300" kern="1200" dirty="0" err="1"/>
              <a:t>sklearn</a:t>
            </a:r>
            <a:r>
              <a:rPr lang="en-US" sz="1300" kern="1200" dirty="0"/>
              <a:t>)</a:t>
            </a:r>
          </a:p>
          <a:p>
            <a:pPr marL="0" lvl="1" indent="-285750">
              <a:lnSpc>
                <a:spcPct val="90000"/>
              </a:lnSpc>
              <a:spcAft>
                <a:spcPts val="600"/>
              </a:spcAft>
              <a:buFont typeface="Arial" panose="020B0604020202020204" pitchFamily="34" charset="0"/>
              <a:buChar char="•"/>
            </a:pPr>
            <a:r>
              <a:rPr lang="en-US" sz="1300" kern="1200" dirty="0"/>
              <a:t>Imbalanced Learn (</a:t>
            </a:r>
            <a:r>
              <a:rPr lang="en-US" sz="1300" kern="1200" dirty="0" err="1"/>
              <a:t>imblearn</a:t>
            </a:r>
            <a:r>
              <a:rPr lang="en-US" sz="1300" kern="1200" dirty="0"/>
              <a:t>)</a:t>
            </a:r>
          </a:p>
          <a:p>
            <a:pPr marL="0" lvl="1" indent="-285750">
              <a:lnSpc>
                <a:spcPct val="90000"/>
              </a:lnSpc>
              <a:spcAft>
                <a:spcPts val="600"/>
              </a:spcAft>
              <a:buFont typeface="Arial" panose="020B0604020202020204" pitchFamily="34" charset="0"/>
              <a:buChar char="•"/>
            </a:pPr>
            <a:r>
              <a:rPr lang="en-US" sz="1300" kern="1200" dirty="0" err="1"/>
              <a:t>Jupyter</a:t>
            </a:r>
            <a:r>
              <a:rPr lang="en-US" sz="1300" kern="1200" dirty="0"/>
              <a:t> Notebook (</a:t>
            </a:r>
            <a:r>
              <a:rPr lang="en-US" sz="1300" kern="1200" dirty="0" err="1"/>
              <a:t>Jupyter</a:t>
            </a:r>
            <a:r>
              <a:rPr lang="en-US" sz="1300" kern="1200" dirty="0"/>
              <a:t>)</a:t>
            </a:r>
          </a:p>
          <a:p>
            <a:pPr marL="0" lvl="1" indent="-285750">
              <a:lnSpc>
                <a:spcPct val="90000"/>
              </a:lnSpc>
              <a:spcAft>
                <a:spcPts val="600"/>
              </a:spcAft>
              <a:buFont typeface="Arial" panose="020B0604020202020204" pitchFamily="34" charset="0"/>
              <a:buChar char="•"/>
            </a:pPr>
            <a:r>
              <a:rPr lang="en-US" sz="1300" kern="1200" dirty="0"/>
              <a:t>CUDA</a:t>
            </a:r>
          </a:p>
          <a:p>
            <a:pPr marL="0" lvl="1" indent="-285750">
              <a:lnSpc>
                <a:spcPct val="90000"/>
              </a:lnSpc>
              <a:spcAft>
                <a:spcPts val="600"/>
              </a:spcAft>
              <a:buFont typeface="Arial" panose="020B0604020202020204" pitchFamily="34" charset="0"/>
              <a:buChar char="•"/>
            </a:pPr>
            <a:r>
              <a:rPr lang="en-US" sz="1300" kern="1200" dirty="0"/>
              <a:t>Transformers</a:t>
            </a:r>
          </a:p>
          <a:p>
            <a:pPr marL="0" lvl="1" indent="-285750">
              <a:lnSpc>
                <a:spcPct val="90000"/>
              </a:lnSpc>
              <a:spcAft>
                <a:spcPts val="600"/>
              </a:spcAft>
              <a:buFont typeface="Arial" panose="020B0604020202020204" pitchFamily="34" charset="0"/>
              <a:buChar char="•"/>
            </a:pPr>
            <a:r>
              <a:rPr lang="en-US" sz="1300" kern="1200" dirty="0"/>
              <a:t>XGBoost</a:t>
            </a:r>
          </a:p>
          <a:p>
            <a:pPr marL="0" lvl="1" indent="-285750">
              <a:lnSpc>
                <a:spcPct val="90000"/>
              </a:lnSpc>
              <a:spcAft>
                <a:spcPts val="600"/>
              </a:spcAft>
              <a:buFont typeface="Arial" panose="020B0604020202020204" pitchFamily="34" charset="0"/>
              <a:buChar char="•"/>
            </a:pPr>
            <a:r>
              <a:rPr lang="en-US" sz="1300" kern="1200" dirty="0"/>
              <a:t>Matplotlib</a:t>
            </a:r>
          </a:p>
          <a:p>
            <a:pPr marL="0" lvl="1" indent="-285750">
              <a:lnSpc>
                <a:spcPct val="90000"/>
              </a:lnSpc>
              <a:spcAft>
                <a:spcPts val="600"/>
              </a:spcAft>
              <a:buFont typeface="Arial" panose="020B0604020202020204" pitchFamily="34" charset="0"/>
              <a:buChar char="•"/>
            </a:pPr>
            <a:r>
              <a:rPr lang="en-US" sz="1300" kern="1200" dirty="0"/>
              <a:t>Seaborn</a:t>
            </a:r>
          </a:p>
          <a:p>
            <a:pPr marL="0" lvl="1" indent="-285750">
              <a:lnSpc>
                <a:spcPct val="90000"/>
              </a:lnSpc>
              <a:spcAft>
                <a:spcPts val="600"/>
              </a:spcAft>
              <a:buFont typeface="Arial" panose="020B0604020202020204" pitchFamily="34" charset="0"/>
              <a:buChar char="•"/>
            </a:pPr>
            <a:r>
              <a:rPr lang="en-US" sz="1300" kern="1200" dirty="0" err="1"/>
              <a:t>Sweetviz</a:t>
            </a:r>
            <a:endParaRPr lang="en-US" sz="1300" kern="1200" dirty="0"/>
          </a:p>
          <a:p>
            <a:pPr marL="0" lvl="1" indent="-285750">
              <a:lnSpc>
                <a:spcPct val="90000"/>
              </a:lnSpc>
              <a:spcAft>
                <a:spcPts val="600"/>
              </a:spcAft>
              <a:buFont typeface="Arial" panose="020B0604020202020204" pitchFamily="34" charset="0"/>
              <a:buChar char="•"/>
            </a:pPr>
            <a:r>
              <a:rPr lang="en-US" sz="1300" kern="1200" dirty="0"/>
              <a:t>Pandas</a:t>
            </a:r>
          </a:p>
          <a:p>
            <a:pPr marL="0" lvl="1" indent="-285750">
              <a:lnSpc>
                <a:spcPct val="90000"/>
              </a:lnSpc>
              <a:spcAft>
                <a:spcPts val="600"/>
              </a:spcAft>
              <a:buFont typeface="Arial" panose="020B0604020202020204" pitchFamily="34" charset="0"/>
              <a:buChar char="•"/>
            </a:pPr>
            <a:r>
              <a:rPr lang="en-US" sz="1300" kern="1200" dirty="0"/>
              <a:t>SciPy</a:t>
            </a:r>
          </a:p>
          <a:p>
            <a:pPr marL="0" lvl="1" indent="-285750">
              <a:lnSpc>
                <a:spcPct val="90000"/>
              </a:lnSpc>
              <a:spcAft>
                <a:spcPts val="600"/>
              </a:spcAft>
              <a:buFont typeface="Arial" panose="020B0604020202020204" pitchFamily="34" charset="0"/>
              <a:buChar char="•"/>
            </a:pPr>
            <a:r>
              <a:rPr lang="en-US" sz="1300" kern="1200" dirty="0"/>
              <a:t>Pandas</a:t>
            </a:r>
          </a:p>
          <a:p>
            <a:pPr marL="0" lvl="1" indent="-285750">
              <a:lnSpc>
                <a:spcPct val="90000"/>
              </a:lnSpc>
              <a:spcAft>
                <a:spcPts val="600"/>
              </a:spcAft>
              <a:buFont typeface="Arial" panose="020B0604020202020204" pitchFamily="34" charset="0"/>
              <a:buChar char="•"/>
            </a:pPr>
            <a:r>
              <a:rPr lang="en-US" sz="1300" kern="1200" dirty="0" err="1"/>
              <a:t>Streamlit</a:t>
            </a:r>
            <a:endParaRPr lang="en-US" sz="1300" kern="1200" dirty="0"/>
          </a:p>
          <a:p>
            <a:pPr>
              <a:lnSpc>
                <a:spcPct val="90000"/>
              </a:lnSpc>
              <a:spcAft>
                <a:spcPts val="600"/>
              </a:spcAft>
            </a:pPr>
            <a:endParaRPr lang="en-US" sz="1300" kern="1200" dirty="0"/>
          </a:p>
        </p:txBody>
      </p:sp>
    </p:spTree>
    <p:extLst>
      <p:ext uri="{BB962C8B-B14F-4D97-AF65-F5344CB8AC3E}">
        <p14:creationId xmlns:p14="http://schemas.microsoft.com/office/powerpoint/2010/main" val="844014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20970F2-A0D9-9E26-37BC-CA5C7D793CF4}"/>
              </a:ext>
            </a:extLst>
          </p:cNvPr>
          <p:cNvSpPr>
            <a:spLocks noGrp="1"/>
          </p:cNvSpPr>
          <p:nvPr>
            <p:ph type="title"/>
          </p:nvPr>
        </p:nvSpPr>
        <p:spPr>
          <a:xfrm>
            <a:off x="1139952" y="512064"/>
            <a:ext cx="9912096" cy="1014984"/>
          </a:xfrm>
        </p:spPr>
        <p:txBody>
          <a:bodyPr/>
          <a:lstStyle/>
          <a:p>
            <a:r>
              <a:rPr lang="en-US" dirty="0"/>
              <a:t>Procedures</a:t>
            </a:r>
          </a:p>
        </p:txBody>
      </p:sp>
      <p:sp>
        <p:nvSpPr>
          <p:cNvPr id="4" name="Slide Number Placeholder 3">
            <a:extLst>
              <a:ext uri="{FF2B5EF4-FFF2-40B4-BE49-F238E27FC236}">
                <a16:creationId xmlns:a16="http://schemas.microsoft.com/office/drawing/2014/main" id="{F03CA4C1-A7A6-57AE-2E38-A499DF58FE43}"/>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82</a:t>
            </a:fld>
            <a:endParaRPr lang="en-US" noProof="0"/>
          </a:p>
        </p:txBody>
      </p:sp>
      <p:sp>
        <p:nvSpPr>
          <p:cNvPr id="5" name="Footer Placeholder 4">
            <a:extLst>
              <a:ext uri="{FF2B5EF4-FFF2-40B4-BE49-F238E27FC236}">
                <a16:creationId xmlns:a16="http://schemas.microsoft.com/office/drawing/2014/main" id="{02C104A1-4B2B-B70A-C8AC-05F883FAA9D5}"/>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AD3F309E-D5A5-2543-FDD0-9DAFCEE0DAD6}"/>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2">
            <a:extLst>
              <a:ext uri="{FF2B5EF4-FFF2-40B4-BE49-F238E27FC236}">
                <a16:creationId xmlns:a16="http://schemas.microsoft.com/office/drawing/2014/main" id="{CA9F7F01-1D0F-65D0-2587-5D891B9A30DA}"/>
              </a:ext>
            </a:extLst>
          </p:cNvPr>
          <p:cNvGraphicFramePr>
            <a:graphicFrameLocks noGrp="1"/>
          </p:cNvGraphicFramePr>
          <p:nvPr>
            <p:ph idx="1"/>
            <p:extLst>
              <p:ext uri="{D42A27DB-BD31-4B8C-83A1-F6EECF244321}">
                <p14:modId xmlns:p14="http://schemas.microsoft.com/office/powerpoint/2010/main" val="2223500744"/>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29787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0C0DC2A-01D5-F508-CC9A-728C3CA317E6}"/>
              </a:ext>
            </a:extLst>
          </p:cNvPr>
          <p:cNvSpPr>
            <a:spLocks noGrp="1"/>
          </p:cNvSpPr>
          <p:nvPr>
            <p:ph type="title"/>
          </p:nvPr>
        </p:nvSpPr>
        <p:spPr>
          <a:xfrm>
            <a:off x="1139952" y="512064"/>
            <a:ext cx="9912096" cy="1014984"/>
          </a:xfrm>
        </p:spPr>
        <p:txBody>
          <a:bodyPr/>
          <a:lstStyle/>
          <a:p>
            <a:r>
              <a:rPr lang="en-US" dirty="0"/>
              <a:t>Procedures</a:t>
            </a:r>
          </a:p>
        </p:txBody>
      </p:sp>
      <p:sp>
        <p:nvSpPr>
          <p:cNvPr id="4" name="Slide Number Placeholder 3">
            <a:extLst>
              <a:ext uri="{FF2B5EF4-FFF2-40B4-BE49-F238E27FC236}">
                <a16:creationId xmlns:a16="http://schemas.microsoft.com/office/drawing/2014/main" id="{08E712D5-3A0E-CF47-FFAC-600679CD0679}"/>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83</a:t>
            </a:fld>
            <a:endParaRPr lang="en-US" noProof="0"/>
          </a:p>
        </p:txBody>
      </p:sp>
      <p:sp>
        <p:nvSpPr>
          <p:cNvPr id="5" name="Footer Placeholder 4">
            <a:extLst>
              <a:ext uri="{FF2B5EF4-FFF2-40B4-BE49-F238E27FC236}">
                <a16:creationId xmlns:a16="http://schemas.microsoft.com/office/drawing/2014/main" id="{741DA823-7624-3788-689A-BABB00DD77DE}"/>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685511F0-77DC-9DC5-925B-393E490C9551}"/>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graphicFrame>
        <p:nvGraphicFramePr>
          <p:cNvPr id="8" name="Content Placeholder 2">
            <a:extLst>
              <a:ext uri="{FF2B5EF4-FFF2-40B4-BE49-F238E27FC236}">
                <a16:creationId xmlns:a16="http://schemas.microsoft.com/office/drawing/2014/main" id="{CA2CC56A-4614-7CEF-7EC1-0E6E79654A70}"/>
              </a:ext>
            </a:extLst>
          </p:cNvPr>
          <p:cNvGraphicFramePr>
            <a:graphicFrameLocks noGrp="1"/>
          </p:cNvGraphicFramePr>
          <p:nvPr>
            <p:ph idx="1"/>
            <p:extLst>
              <p:ext uri="{D42A27DB-BD31-4B8C-83A1-F6EECF244321}">
                <p14:modId xmlns:p14="http://schemas.microsoft.com/office/powerpoint/2010/main" val="2506358348"/>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37249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968F-8BB3-E5D6-7CBF-0C479E005125}"/>
              </a:ext>
            </a:extLst>
          </p:cNvPr>
          <p:cNvSpPr>
            <a:spLocks noGrp="1"/>
          </p:cNvSpPr>
          <p:nvPr>
            <p:ph type="title"/>
          </p:nvPr>
        </p:nvSpPr>
        <p:spPr/>
        <p:txBody>
          <a:bodyPr/>
          <a:lstStyle/>
          <a:p>
            <a:r>
              <a:rPr lang="en-US" dirty="0"/>
              <a:t>Dataset</a:t>
            </a:r>
            <a:endParaRPr lang="en-MY" dirty="0"/>
          </a:p>
        </p:txBody>
      </p:sp>
      <p:sp>
        <p:nvSpPr>
          <p:cNvPr id="3" name="Content Placeholder 2">
            <a:extLst>
              <a:ext uri="{FF2B5EF4-FFF2-40B4-BE49-F238E27FC236}">
                <a16:creationId xmlns:a16="http://schemas.microsoft.com/office/drawing/2014/main" id="{1788F7B1-E8B3-7AE9-07D6-1AB7BAC15686}"/>
              </a:ext>
            </a:extLst>
          </p:cNvPr>
          <p:cNvSpPr>
            <a:spLocks noGrp="1"/>
          </p:cNvSpPr>
          <p:nvPr>
            <p:ph idx="1"/>
          </p:nvPr>
        </p:nvSpPr>
        <p:spPr/>
        <p:txBody>
          <a:bodyPr/>
          <a:lstStyle/>
          <a:p>
            <a:pPr>
              <a:buFont typeface="Arial" panose="020B0604020202020204" pitchFamily="34" charset="0"/>
              <a:buChar char="•"/>
            </a:pPr>
            <a:r>
              <a:rPr lang="en-US" sz="1800" dirty="0"/>
              <a:t>The dataset used in this project was acquired from the following GitHub repository: </a:t>
            </a:r>
            <a:r>
              <a:rPr lang="en-US" sz="1800" dirty="0">
                <a:hlinkClick r:id="rId2"/>
              </a:rPr>
              <a:t>GitHub - Ethereum Fraud Detection Dataset</a:t>
            </a:r>
            <a:r>
              <a:rPr lang="en-US" sz="1800" dirty="0"/>
              <a:t>.</a:t>
            </a:r>
          </a:p>
          <a:p>
            <a:pPr>
              <a:buFont typeface="Arial" panose="020B0604020202020204" pitchFamily="34" charset="0"/>
              <a:buChar char="•"/>
            </a:pPr>
            <a:r>
              <a:rPr lang="en-US" sz="1800" dirty="0"/>
              <a:t>Data collection involved several steps, including obtaining API keys from </a:t>
            </a:r>
            <a:r>
              <a:rPr lang="en-US" sz="1800" dirty="0" err="1"/>
              <a:t>EtherscamDB</a:t>
            </a:r>
            <a:r>
              <a:rPr lang="en-US" sz="1800" dirty="0"/>
              <a:t> and </a:t>
            </a:r>
            <a:r>
              <a:rPr lang="en-US" sz="1800" dirty="0" err="1"/>
              <a:t>Etherscan</a:t>
            </a:r>
            <a:r>
              <a:rPr lang="en-US" sz="1800" dirty="0"/>
              <a:t> websites, establishing connections to a Neo4j database, retrieving illicit account addresses, identifying illicit transactions, retrieving normal account addresses, interacting with the </a:t>
            </a:r>
            <a:r>
              <a:rPr lang="en-US" sz="1800" dirty="0" err="1"/>
              <a:t>Etherscan</a:t>
            </a:r>
            <a:r>
              <a:rPr lang="en-US" sz="1800" dirty="0"/>
              <a:t> API, calculating account balances, retrieving transaction data, and computing statistics.</a:t>
            </a:r>
          </a:p>
          <a:p>
            <a:pPr>
              <a:buFont typeface="Arial" panose="020B0604020202020204" pitchFamily="34" charset="0"/>
              <a:buChar char="•"/>
            </a:pPr>
            <a:r>
              <a:rPr lang="en-US" sz="1800" dirty="0"/>
              <a:t>The target value in the dataset is based on Ethereum accounts flagged for illicit activities, including imitating other contract addresses, scam lotteries, fake ICOs, phishing, Ponzi schemes, and more.</a:t>
            </a:r>
          </a:p>
          <a:p>
            <a:pPr>
              <a:buFont typeface="Arial" panose="020B0604020202020204" pitchFamily="34" charset="0"/>
              <a:buChar char="•"/>
            </a:pPr>
            <a:r>
              <a:rPr lang="en-US" sz="1800" dirty="0"/>
              <a:t>Features in the dataset include interaction and transaction values, node degrees features, transaction amount variance, smart contract features, successful transactions, and illicit identification markers.</a:t>
            </a:r>
          </a:p>
          <a:p>
            <a:pPr>
              <a:buFont typeface="Arial" panose="020B0604020202020204" pitchFamily="34" charset="0"/>
              <a:buChar char="•"/>
            </a:pPr>
            <a:r>
              <a:rPr lang="en-US" sz="1800" dirty="0"/>
              <a:t>The original dataset was provided in CSV file format and contains 2179 illicit accounts and 2502 normal accounts, resulting in a total of 4681 observations.</a:t>
            </a:r>
          </a:p>
          <a:p>
            <a:pPr>
              <a:buFont typeface="Arial" panose="020B0604020202020204" pitchFamily="34" charset="0"/>
              <a:buChar char="•"/>
            </a:pPr>
            <a:r>
              <a:rPr lang="en-US" sz="1800" dirty="0"/>
              <a:t>The dataset consists of 43 features for each address, excluding the index and FLAG fields.</a:t>
            </a:r>
          </a:p>
          <a:p>
            <a:endParaRPr lang="en-MY" sz="1800" dirty="0"/>
          </a:p>
        </p:txBody>
      </p:sp>
      <p:sp>
        <p:nvSpPr>
          <p:cNvPr id="4" name="Slide Number Placeholder 3">
            <a:extLst>
              <a:ext uri="{FF2B5EF4-FFF2-40B4-BE49-F238E27FC236}">
                <a16:creationId xmlns:a16="http://schemas.microsoft.com/office/drawing/2014/main" id="{105CCE65-9A32-06B5-FD13-099B533D7753}"/>
              </a:ext>
            </a:extLst>
          </p:cNvPr>
          <p:cNvSpPr>
            <a:spLocks noGrp="1"/>
          </p:cNvSpPr>
          <p:nvPr>
            <p:ph type="sldNum" sz="quarter" idx="12"/>
          </p:nvPr>
        </p:nvSpPr>
        <p:spPr/>
        <p:txBody>
          <a:bodyPr/>
          <a:lstStyle/>
          <a:p>
            <a:fld id="{8D0AFDD5-844D-364D-8AEC-50CF4D36D55D}" type="slidenum">
              <a:rPr lang="en-US" noProof="0" smtClean="0"/>
              <a:t>84</a:t>
            </a:fld>
            <a:endParaRPr lang="en-US" noProof="0"/>
          </a:p>
        </p:txBody>
      </p:sp>
      <p:sp>
        <p:nvSpPr>
          <p:cNvPr id="5" name="Footer Placeholder 4">
            <a:extLst>
              <a:ext uri="{FF2B5EF4-FFF2-40B4-BE49-F238E27FC236}">
                <a16:creationId xmlns:a16="http://schemas.microsoft.com/office/drawing/2014/main" id="{938982E8-5532-F2B9-B825-17CE449DE2B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2F591FE-4AFA-AA79-2D15-BCAF67F28A6E}"/>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972373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3E954-CBDE-9BB4-C8D0-CFA6820DAB9A}"/>
              </a:ext>
            </a:extLst>
          </p:cNvPr>
          <p:cNvSpPr>
            <a:spLocks noGrp="1"/>
          </p:cNvSpPr>
          <p:nvPr>
            <p:ph type="title"/>
          </p:nvPr>
        </p:nvSpPr>
        <p:spPr/>
        <p:txBody>
          <a:bodyPr/>
          <a:lstStyle/>
          <a:p>
            <a:r>
              <a:rPr lang="en-US" dirty="0"/>
              <a:t>Dataset</a:t>
            </a:r>
            <a:endParaRPr lang="en-MY" dirty="0"/>
          </a:p>
        </p:txBody>
      </p:sp>
      <p:sp>
        <p:nvSpPr>
          <p:cNvPr id="3" name="Content Placeholder 2">
            <a:extLst>
              <a:ext uri="{FF2B5EF4-FFF2-40B4-BE49-F238E27FC236}">
                <a16:creationId xmlns:a16="http://schemas.microsoft.com/office/drawing/2014/main" id="{DF4DBB35-20A8-BEB1-7E89-F26BB863409D}"/>
              </a:ext>
            </a:extLst>
          </p:cNvPr>
          <p:cNvSpPr>
            <a:spLocks noGrp="1"/>
          </p:cNvSpPr>
          <p:nvPr>
            <p:ph idx="1"/>
          </p:nvPr>
        </p:nvSpPr>
        <p:spPr/>
        <p:txBody>
          <a:bodyPr/>
          <a:lstStyle/>
          <a:p>
            <a:pPr>
              <a:buFont typeface="Arial" panose="020B0604020202020204" pitchFamily="34" charset="0"/>
              <a:buChar char="•"/>
            </a:pPr>
            <a:r>
              <a:rPr lang="en-US" dirty="0"/>
              <a:t>The dataset includes various features related to Ethereum transactions and account activities.</a:t>
            </a:r>
          </a:p>
          <a:p>
            <a:pPr>
              <a:buFont typeface="Arial" panose="020B0604020202020204" pitchFamily="34" charset="0"/>
              <a:buChar char="•"/>
            </a:pPr>
            <a:r>
              <a:rPr lang="en-US" dirty="0"/>
              <a:t>Features provide information such as transaction values, node degrees, transaction amount variance, smart contract indicators, and more.</a:t>
            </a:r>
          </a:p>
          <a:p>
            <a:pPr>
              <a:buFont typeface="Arial" panose="020B0604020202020204" pitchFamily="34" charset="0"/>
              <a:buChar char="•"/>
            </a:pPr>
            <a:r>
              <a:rPr lang="en-US" dirty="0"/>
              <a:t>Each feature contributes to understanding the behavior and characteristics of illicit and normal accounts within the Ethereum network.</a:t>
            </a:r>
          </a:p>
          <a:p>
            <a:pPr>
              <a:buFont typeface="Arial" panose="020B0604020202020204" pitchFamily="34" charset="0"/>
              <a:buChar char="•"/>
            </a:pPr>
            <a:r>
              <a:rPr lang="en-US" dirty="0"/>
              <a:t>Understanding the dataset's features is crucial for data preprocessing, model building, and analysis.</a:t>
            </a:r>
          </a:p>
          <a:p>
            <a:endParaRPr lang="en-MY" dirty="0"/>
          </a:p>
        </p:txBody>
      </p:sp>
      <p:sp>
        <p:nvSpPr>
          <p:cNvPr id="4" name="Slide Number Placeholder 3">
            <a:extLst>
              <a:ext uri="{FF2B5EF4-FFF2-40B4-BE49-F238E27FC236}">
                <a16:creationId xmlns:a16="http://schemas.microsoft.com/office/drawing/2014/main" id="{808F8FD2-7F37-BFBA-0024-7B54DCDB6912}"/>
              </a:ext>
            </a:extLst>
          </p:cNvPr>
          <p:cNvSpPr>
            <a:spLocks noGrp="1"/>
          </p:cNvSpPr>
          <p:nvPr>
            <p:ph type="sldNum" sz="quarter" idx="12"/>
          </p:nvPr>
        </p:nvSpPr>
        <p:spPr/>
        <p:txBody>
          <a:bodyPr/>
          <a:lstStyle/>
          <a:p>
            <a:fld id="{8D0AFDD5-844D-364D-8AEC-50CF4D36D55D}" type="slidenum">
              <a:rPr lang="en-US" noProof="0" smtClean="0"/>
              <a:t>85</a:t>
            </a:fld>
            <a:endParaRPr lang="en-US" noProof="0"/>
          </a:p>
        </p:txBody>
      </p:sp>
      <p:sp>
        <p:nvSpPr>
          <p:cNvPr id="5" name="Footer Placeholder 4">
            <a:extLst>
              <a:ext uri="{FF2B5EF4-FFF2-40B4-BE49-F238E27FC236}">
                <a16:creationId xmlns:a16="http://schemas.microsoft.com/office/drawing/2014/main" id="{4EFFC1FA-9F57-087F-7CEA-FD33FF2EAA7C}"/>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23BB96C4-DB8A-2F3C-02E1-DD454E969F23}"/>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904285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DB67-21B5-14D1-2BE1-EC7FD327996B}"/>
              </a:ext>
            </a:extLst>
          </p:cNvPr>
          <p:cNvSpPr>
            <a:spLocks noGrp="1"/>
          </p:cNvSpPr>
          <p:nvPr>
            <p:ph type="title"/>
          </p:nvPr>
        </p:nvSpPr>
        <p:spPr/>
        <p:txBody>
          <a:bodyPr/>
          <a:lstStyle/>
          <a:p>
            <a:r>
              <a:rPr lang="en-US" sz="4000" dirty="0"/>
              <a:t>Features of dataset with Description</a:t>
            </a:r>
            <a:endParaRPr lang="en-MY" sz="4000" dirty="0"/>
          </a:p>
        </p:txBody>
      </p:sp>
      <p:sp>
        <p:nvSpPr>
          <p:cNvPr id="4" name="Slide Number Placeholder 3">
            <a:extLst>
              <a:ext uri="{FF2B5EF4-FFF2-40B4-BE49-F238E27FC236}">
                <a16:creationId xmlns:a16="http://schemas.microsoft.com/office/drawing/2014/main" id="{86F64BC0-9BE4-7776-AE44-1A1EADB668D7}"/>
              </a:ext>
            </a:extLst>
          </p:cNvPr>
          <p:cNvSpPr>
            <a:spLocks noGrp="1"/>
          </p:cNvSpPr>
          <p:nvPr>
            <p:ph type="sldNum" sz="quarter" idx="12"/>
          </p:nvPr>
        </p:nvSpPr>
        <p:spPr/>
        <p:txBody>
          <a:bodyPr/>
          <a:lstStyle/>
          <a:p>
            <a:fld id="{8D0AFDD5-844D-364D-8AEC-50CF4D36D55D}" type="slidenum">
              <a:rPr lang="en-US" noProof="0" smtClean="0"/>
              <a:t>86</a:t>
            </a:fld>
            <a:endParaRPr lang="en-US" noProof="0"/>
          </a:p>
        </p:txBody>
      </p:sp>
      <p:sp>
        <p:nvSpPr>
          <p:cNvPr id="5" name="Footer Placeholder 4">
            <a:extLst>
              <a:ext uri="{FF2B5EF4-FFF2-40B4-BE49-F238E27FC236}">
                <a16:creationId xmlns:a16="http://schemas.microsoft.com/office/drawing/2014/main" id="{62DD650E-A3C6-F800-6397-CCF589427A9E}"/>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C986033-29E0-8EAA-A2BA-36F9CB6E9435}"/>
              </a:ext>
            </a:extLst>
          </p:cNvPr>
          <p:cNvSpPr>
            <a:spLocks noGrp="1"/>
          </p:cNvSpPr>
          <p:nvPr>
            <p:ph type="dt" sz="half" idx="10"/>
          </p:nvPr>
        </p:nvSpPr>
        <p:spPr/>
        <p:txBody>
          <a:bodyPr/>
          <a:lstStyle/>
          <a:p>
            <a:r>
              <a:rPr lang="en-US" noProof="0"/>
              <a:t>20XX</a:t>
            </a:r>
          </a:p>
        </p:txBody>
      </p:sp>
      <p:pic>
        <p:nvPicPr>
          <p:cNvPr id="7" name="Content Placeholder 6" descr="A screenshot of a computer&#10;&#10;Description automatically generated">
            <a:extLst>
              <a:ext uri="{FF2B5EF4-FFF2-40B4-BE49-F238E27FC236}">
                <a16:creationId xmlns:a16="http://schemas.microsoft.com/office/drawing/2014/main" id="{921EA5F9-53B3-7F06-5A1F-7E722B1F7B5D}"/>
              </a:ext>
            </a:extLst>
          </p:cNvPr>
          <p:cNvPicPr>
            <a:picLocks noGrp="1" noChangeAspect="1"/>
          </p:cNvPicPr>
          <p:nvPr>
            <p:ph idx="1"/>
          </p:nvPr>
        </p:nvPicPr>
        <p:blipFill>
          <a:blip r:embed="rId2"/>
          <a:stretch>
            <a:fillRect/>
          </a:stretch>
        </p:blipFill>
        <p:spPr>
          <a:xfrm>
            <a:off x="3745949" y="1809750"/>
            <a:ext cx="4477853" cy="4160838"/>
          </a:xfrm>
          <a:prstGeom prst="rect">
            <a:avLst/>
          </a:prstGeom>
        </p:spPr>
      </p:pic>
    </p:spTree>
    <p:extLst>
      <p:ext uri="{BB962C8B-B14F-4D97-AF65-F5344CB8AC3E}">
        <p14:creationId xmlns:p14="http://schemas.microsoft.com/office/powerpoint/2010/main" val="41183414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81BAD1-5C26-04C6-1C73-6D2A10516E13}"/>
              </a:ext>
            </a:extLst>
          </p:cNvPr>
          <p:cNvSpPr>
            <a:spLocks noGrp="1"/>
          </p:cNvSpPr>
          <p:nvPr>
            <p:ph type="title"/>
          </p:nvPr>
        </p:nvSpPr>
        <p:spPr>
          <a:xfrm>
            <a:off x="1389888" y="1719072"/>
            <a:ext cx="5038344" cy="1709928"/>
          </a:xfrm>
        </p:spPr>
        <p:txBody>
          <a:bodyPr anchor="t">
            <a:normAutofit/>
          </a:bodyPr>
          <a:lstStyle/>
          <a:p>
            <a:r>
              <a:rPr lang="en-US" dirty="0"/>
              <a:t>Project Plan</a:t>
            </a:r>
            <a:endParaRPr lang="en-MY" dirty="0"/>
          </a:p>
        </p:txBody>
      </p:sp>
      <p:pic>
        <p:nvPicPr>
          <p:cNvPr id="11" name="Video 10" descr="People Planning">
            <a:extLst>
              <a:ext uri="{FF2B5EF4-FFF2-40B4-BE49-F238E27FC236}">
                <a16:creationId xmlns:a16="http://schemas.microsoft.com/office/drawing/2014/main" id="{3E458D7F-469A-9425-46DB-DB51255ECA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8103" r="29856" b="-1"/>
          <a:stretch/>
        </p:blipFill>
        <p:spPr>
          <a:xfrm>
            <a:off x="8296656" y="10"/>
            <a:ext cx="3895344" cy="6857990"/>
          </a:xfrm>
          <a:prstGeom prst="rect">
            <a:avLst/>
          </a:prstGeom>
          <a:noFill/>
        </p:spPr>
      </p:pic>
      <p:sp>
        <p:nvSpPr>
          <p:cNvPr id="15" name="Content Placeholder 3">
            <a:extLst>
              <a:ext uri="{FF2B5EF4-FFF2-40B4-BE49-F238E27FC236}">
                <a16:creationId xmlns:a16="http://schemas.microsoft.com/office/drawing/2014/main" id="{0AAE7E10-BD43-61C6-C9CE-DD6DB68D342E}"/>
              </a:ext>
            </a:extLst>
          </p:cNvPr>
          <p:cNvSpPr>
            <a:spLocks noGrp="1"/>
          </p:cNvSpPr>
          <p:nvPr>
            <p:ph idx="1"/>
          </p:nvPr>
        </p:nvSpPr>
        <p:spPr>
          <a:xfrm>
            <a:off x="1389888" y="3054096"/>
            <a:ext cx="5010912" cy="2130552"/>
          </a:xfrm>
        </p:spPr>
        <p:txBody>
          <a:bodyPr/>
          <a:lstStyle/>
          <a:p>
            <a:endParaRPr lang="en-US"/>
          </a:p>
        </p:txBody>
      </p:sp>
      <p:sp>
        <p:nvSpPr>
          <p:cNvPr id="4" name="Slide Number Placeholder 3">
            <a:extLst>
              <a:ext uri="{FF2B5EF4-FFF2-40B4-BE49-F238E27FC236}">
                <a16:creationId xmlns:a16="http://schemas.microsoft.com/office/drawing/2014/main" id="{515FA0C3-233D-7D9B-F8F7-8B9B93B5356F}"/>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noProof="0" smtClean="0"/>
              <a:pPr>
                <a:spcAft>
                  <a:spcPts val="600"/>
                </a:spcAft>
              </a:pPr>
              <a:t>87</a:t>
            </a:fld>
            <a:endParaRPr lang="en-US" noProof="0"/>
          </a:p>
        </p:txBody>
      </p:sp>
      <p:sp>
        <p:nvSpPr>
          <p:cNvPr id="5" name="Footer Placeholder 4">
            <a:extLst>
              <a:ext uri="{FF2B5EF4-FFF2-40B4-BE49-F238E27FC236}">
                <a16:creationId xmlns:a16="http://schemas.microsoft.com/office/drawing/2014/main" id="{C0109064-1CFE-EEB0-6560-12B1AA24A751}"/>
              </a:ext>
            </a:extLst>
          </p:cNvPr>
          <p:cNvSpPr>
            <a:spLocks noGrp="1"/>
          </p:cNvSpPr>
          <p:nvPr>
            <p:ph type="ftr" sz="quarter" idx="4294967295"/>
          </p:nvPr>
        </p:nvSpPr>
        <p:spPr>
          <a:xfrm>
            <a:off x="0" y="6400800"/>
            <a:ext cx="1463675" cy="247650"/>
          </a:xfrm>
        </p:spPr>
        <p:txBody>
          <a:bodyPr/>
          <a:lstStyle/>
          <a:p>
            <a:pPr>
              <a:spcAft>
                <a:spcPts val="600"/>
              </a:spcAft>
            </a:pPr>
            <a:r>
              <a:rPr lang="en-US" noProof="0"/>
              <a:t>Presentation title</a:t>
            </a:r>
          </a:p>
        </p:txBody>
      </p:sp>
      <p:sp>
        <p:nvSpPr>
          <p:cNvPr id="6" name="Date Placeholder 5" hidden="1">
            <a:extLst>
              <a:ext uri="{FF2B5EF4-FFF2-40B4-BE49-F238E27FC236}">
                <a16:creationId xmlns:a16="http://schemas.microsoft.com/office/drawing/2014/main" id="{04444680-3218-D1D0-F52A-14E6F0C97EE7}"/>
              </a:ext>
            </a:extLst>
          </p:cNvPr>
          <p:cNvSpPr>
            <a:spLocks noGrp="1"/>
          </p:cNvSpPr>
          <p:nvPr>
            <p:ph type="dt" sz="half" idx="4294967295"/>
          </p:nvPr>
        </p:nvSpPr>
        <p:spPr>
          <a:xfrm>
            <a:off x="11552238" y="6400800"/>
            <a:ext cx="639762" cy="247650"/>
          </a:xfrm>
        </p:spPr>
        <p:txBody>
          <a:bodyPr/>
          <a:lstStyle/>
          <a:p>
            <a:pPr>
              <a:spcAft>
                <a:spcPts val="600"/>
              </a:spcAft>
            </a:pPr>
            <a:r>
              <a:rPr lang="en-US" noProof="0"/>
              <a:t>20XX</a:t>
            </a:r>
          </a:p>
        </p:txBody>
      </p:sp>
    </p:spTree>
    <p:extLst>
      <p:ext uri="{BB962C8B-B14F-4D97-AF65-F5344CB8AC3E}">
        <p14:creationId xmlns:p14="http://schemas.microsoft.com/office/powerpoint/2010/main" val="337642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waterfall chart&#10;&#10;Description automatically generated">
            <a:extLst>
              <a:ext uri="{FF2B5EF4-FFF2-40B4-BE49-F238E27FC236}">
                <a16:creationId xmlns:a16="http://schemas.microsoft.com/office/drawing/2014/main" id="{89F1318D-CBDB-5430-CD72-57EBF36D8AA8}"/>
              </a:ext>
            </a:extLst>
          </p:cNvPr>
          <p:cNvPicPr>
            <a:picLocks noGrp="1" noChangeAspect="1"/>
          </p:cNvPicPr>
          <p:nvPr>
            <p:ph idx="1"/>
          </p:nvPr>
        </p:nvPicPr>
        <p:blipFill>
          <a:blip r:embed="rId2"/>
          <a:stretch>
            <a:fillRect/>
          </a:stretch>
        </p:blipFill>
        <p:spPr>
          <a:xfrm>
            <a:off x="2366210" y="1677712"/>
            <a:ext cx="7915425" cy="3502575"/>
          </a:xfrm>
          <a:prstGeom prst="rect">
            <a:avLst/>
          </a:prstGeom>
        </p:spPr>
      </p:pic>
      <p:sp>
        <p:nvSpPr>
          <p:cNvPr id="2" name="Title 1">
            <a:extLst>
              <a:ext uri="{FF2B5EF4-FFF2-40B4-BE49-F238E27FC236}">
                <a16:creationId xmlns:a16="http://schemas.microsoft.com/office/drawing/2014/main" id="{BE92CB91-F1DF-C365-2CB0-07626A60FBAD}"/>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2000" dirty="0">
                <a:solidFill>
                  <a:srgbClr val="FFFFFF"/>
                </a:solidFill>
              </a:rPr>
              <a:t>Stage 1</a:t>
            </a:r>
          </a:p>
        </p:txBody>
      </p:sp>
    </p:spTree>
    <p:extLst>
      <p:ext uri="{BB962C8B-B14F-4D97-AF65-F5344CB8AC3E}">
        <p14:creationId xmlns:p14="http://schemas.microsoft.com/office/powerpoint/2010/main" val="11740991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imeline&#10;&#10;Description automatically generated">
            <a:extLst>
              <a:ext uri="{FF2B5EF4-FFF2-40B4-BE49-F238E27FC236}">
                <a16:creationId xmlns:a16="http://schemas.microsoft.com/office/drawing/2014/main" id="{28AF1098-9633-6636-4532-D5298E05BB82}"/>
              </a:ext>
            </a:extLst>
          </p:cNvPr>
          <p:cNvPicPr>
            <a:picLocks noGrp="1" noChangeAspect="1"/>
          </p:cNvPicPr>
          <p:nvPr>
            <p:ph idx="1"/>
          </p:nvPr>
        </p:nvPicPr>
        <p:blipFill>
          <a:blip r:embed="rId2"/>
          <a:stretch>
            <a:fillRect/>
          </a:stretch>
        </p:blipFill>
        <p:spPr>
          <a:xfrm>
            <a:off x="2366210" y="2271369"/>
            <a:ext cx="7915425" cy="2315261"/>
          </a:xfrm>
          <a:prstGeom prst="rect">
            <a:avLst/>
          </a:prstGeom>
        </p:spPr>
      </p:pic>
      <p:sp>
        <p:nvSpPr>
          <p:cNvPr id="2" name="Title 1">
            <a:extLst>
              <a:ext uri="{FF2B5EF4-FFF2-40B4-BE49-F238E27FC236}">
                <a16:creationId xmlns:a16="http://schemas.microsoft.com/office/drawing/2014/main" id="{7BA0B1A2-2729-1B1B-53C5-A3B30F912AA4}"/>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2000" dirty="0">
                <a:solidFill>
                  <a:srgbClr val="FFFFFF"/>
                </a:solidFill>
              </a:rPr>
              <a:t>Stage 2</a:t>
            </a:r>
          </a:p>
        </p:txBody>
      </p:sp>
    </p:spTree>
    <p:extLst>
      <p:ext uri="{BB962C8B-B14F-4D97-AF65-F5344CB8AC3E}">
        <p14:creationId xmlns:p14="http://schemas.microsoft.com/office/powerpoint/2010/main" val="263384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ECEB-079F-DB90-C70C-081032CEC832}"/>
              </a:ext>
            </a:extLst>
          </p:cNvPr>
          <p:cNvSpPr>
            <a:spLocks noGrp="1"/>
          </p:cNvSpPr>
          <p:nvPr>
            <p:ph type="title"/>
          </p:nvPr>
        </p:nvSpPr>
        <p:spPr/>
        <p:txBody>
          <a:bodyPr/>
          <a:lstStyle/>
          <a:p>
            <a:r>
              <a:rPr lang="en-US" dirty="0"/>
              <a:t>Objectives</a:t>
            </a:r>
            <a:endParaRPr lang="en-MY" dirty="0"/>
          </a:p>
        </p:txBody>
      </p:sp>
      <p:sp>
        <p:nvSpPr>
          <p:cNvPr id="3" name="Content Placeholder 2">
            <a:extLst>
              <a:ext uri="{FF2B5EF4-FFF2-40B4-BE49-F238E27FC236}">
                <a16:creationId xmlns:a16="http://schemas.microsoft.com/office/drawing/2014/main" id="{E632317B-56BD-83F8-01AF-3580FACAE96F}"/>
              </a:ext>
            </a:extLst>
          </p:cNvPr>
          <p:cNvSpPr>
            <a:spLocks noGrp="1"/>
          </p:cNvSpPr>
          <p:nvPr>
            <p:ph idx="1"/>
          </p:nvPr>
        </p:nvSpPr>
        <p:spPr/>
        <p:txBody>
          <a:bodyPr/>
          <a:lstStyle/>
          <a:p>
            <a:r>
              <a:rPr lang="en-US" dirty="0"/>
              <a:t>To identify features of blockchain transaction of the accounts that may indicate fraudulent activity from the blockchain transaction data.</a:t>
            </a:r>
          </a:p>
          <a:p>
            <a:r>
              <a:rPr lang="en-US" dirty="0"/>
              <a:t>To develop models that can automatically detect and flag suspicious transactions using machine learning techniques.</a:t>
            </a:r>
          </a:p>
          <a:p>
            <a:r>
              <a:rPr lang="en-US" dirty="0"/>
              <a:t>To ensure the model can detect fraudulent activity effectively and efficiently by evaluating the performance of the implemented models.</a:t>
            </a:r>
          </a:p>
          <a:p>
            <a:endParaRPr lang="en-MY" dirty="0"/>
          </a:p>
        </p:txBody>
      </p:sp>
      <p:sp>
        <p:nvSpPr>
          <p:cNvPr id="4" name="Slide Number Placeholder 3">
            <a:extLst>
              <a:ext uri="{FF2B5EF4-FFF2-40B4-BE49-F238E27FC236}">
                <a16:creationId xmlns:a16="http://schemas.microsoft.com/office/drawing/2014/main" id="{6C175C71-6028-F9C7-CF65-F53707A96E3F}"/>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Footer Placeholder 4">
            <a:extLst>
              <a:ext uri="{FF2B5EF4-FFF2-40B4-BE49-F238E27FC236}">
                <a16:creationId xmlns:a16="http://schemas.microsoft.com/office/drawing/2014/main" id="{A0700767-3E4F-44F1-D995-5F40EE24C4F1}"/>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19C3A1E4-5025-1E88-62E9-1CBBE124EE0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4089979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imeline&#10;&#10;Description automatically generated">
            <a:extLst>
              <a:ext uri="{FF2B5EF4-FFF2-40B4-BE49-F238E27FC236}">
                <a16:creationId xmlns:a16="http://schemas.microsoft.com/office/drawing/2014/main" id="{4D16A54A-F951-55C2-CC3B-A81EC353D88B}"/>
              </a:ext>
            </a:extLst>
          </p:cNvPr>
          <p:cNvPicPr>
            <a:picLocks noGrp="1" noChangeAspect="1"/>
          </p:cNvPicPr>
          <p:nvPr>
            <p:ph idx="1"/>
          </p:nvPr>
        </p:nvPicPr>
        <p:blipFill>
          <a:blip r:embed="rId2"/>
          <a:stretch>
            <a:fillRect/>
          </a:stretch>
        </p:blipFill>
        <p:spPr>
          <a:xfrm>
            <a:off x="2366210" y="2182321"/>
            <a:ext cx="7915425" cy="2493358"/>
          </a:xfrm>
          <a:prstGeom prst="rect">
            <a:avLst/>
          </a:prstGeom>
        </p:spPr>
      </p:pic>
      <p:sp>
        <p:nvSpPr>
          <p:cNvPr id="2" name="Title 1">
            <a:extLst>
              <a:ext uri="{FF2B5EF4-FFF2-40B4-BE49-F238E27FC236}">
                <a16:creationId xmlns:a16="http://schemas.microsoft.com/office/drawing/2014/main" id="{AB7E164D-E9D7-52B4-DB12-2E94D7A16213}"/>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2000" dirty="0">
                <a:solidFill>
                  <a:srgbClr val="FFFFFF"/>
                </a:solidFill>
              </a:rPr>
              <a:t>Stage 3</a:t>
            </a:r>
          </a:p>
        </p:txBody>
      </p:sp>
    </p:spTree>
    <p:extLst>
      <p:ext uri="{BB962C8B-B14F-4D97-AF65-F5344CB8AC3E}">
        <p14:creationId xmlns:p14="http://schemas.microsoft.com/office/powerpoint/2010/main" val="4162706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graphical user interface&#10;&#10;Description automatically generated">
            <a:extLst>
              <a:ext uri="{FF2B5EF4-FFF2-40B4-BE49-F238E27FC236}">
                <a16:creationId xmlns:a16="http://schemas.microsoft.com/office/drawing/2014/main" id="{549C9D47-FEA4-991D-48E3-0DED3D05F42E}"/>
              </a:ext>
            </a:extLst>
          </p:cNvPr>
          <p:cNvPicPr>
            <a:picLocks noGrp="1" noChangeAspect="1"/>
          </p:cNvPicPr>
          <p:nvPr>
            <p:ph idx="1"/>
          </p:nvPr>
        </p:nvPicPr>
        <p:blipFill>
          <a:blip r:embed="rId2"/>
          <a:stretch>
            <a:fillRect/>
          </a:stretch>
        </p:blipFill>
        <p:spPr>
          <a:xfrm>
            <a:off x="2366210" y="2360417"/>
            <a:ext cx="7915425" cy="2137165"/>
          </a:xfrm>
          <a:prstGeom prst="rect">
            <a:avLst/>
          </a:prstGeom>
        </p:spPr>
      </p:pic>
      <p:sp>
        <p:nvSpPr>
          <p:cNvPr id="2" name="Title 1">
            <a:extLst>
              <a:ext uri="{FF2B5EF4-FFF2-40B4-BE49-F238E27FC236}">
                <a16:creationId xmlns:a16="http://schemas.microsoft.com/office/drawing/2014/main" id="{611ACCAC-A2C7-27D4-A1F5-AF6E7687FFE3}"/>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2000" dirty="0">
                <a:solidFill>
                  <a:srgbClr val="FFFFFF"/>
                </a:solidFill>
              </a:rPr>
              <a:t>Stage 4</a:t>
            </a:r>
          </a:p>
        </p:txBody>
      </p:sp>
    </p:spTree>
    <p:extLst>
      <p:ext uri="{BB962C8B-B14F-4D97-AF65-F5344CB8AC3E}">
        <p14:creationId xmlns:p14="http://schemas.microsoft.com/office/powerpoint/2010/main" val="16691253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imeline&#10;&#10;Description automatically generated with medium confidence">
            <a:extLst>
              <a:ext uri="{FF2B5EF4-FFF2-40B4-BE49-F238E27FC236}">
                <a16:creationId xmlns:a16="http://schemas.microsoft.com/office/drawing/2014/main" id="{B98245E4-8ABA-6590-9B54-9ECA98DB053C}"/>
              </a:ext>
            </a:extLst>
          </p:cNvPr>
          <p:cNvPicPr>
            <a:picLocks noGrp="1" noChangeAspect="1"/>
          </p:cNvPicPr>
          <p:nvPr>
            <p:ph idx="1"/>
          </p:nvPr>
        </p:nvPicPr>
        <p:blipFill>
          <a:blip r:embed="rId2"/>
          <a:stretch>
            <a:fillRect/>
          </a:stretch>
        </p:blipFill>
        <p:spPr>
          <a:xfrm>
            <a:off x="2366210" y="2528620"/>
            <a:ext cx="7915425" cy="1800759"/>
          </a:xfrm>
          <a:prstGeom prst="rect">
            <a:avLst/>
          </a:prstGeom>
        </p:spPr>
      </p:pic>
      <p:sp>
        <p:nvSpPr>
          <p:cNvPr id="2" name="Title 1">
            <a:extLst>
              <a:ext uri="{FF2B5EF4-FFF2-40B4-BE49-F238E27FC236}">
                <a16:creationId xmlns:a16="http://schemas.microsoft.com/office/drawing/2014/main" id="{23365694-8660-D333-8545-492D6AEFC80F}"/>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2000" dirty="0">
                <a:solidFill>
                  <a:srgbClr val="FFFFFF"/>
                </a:solidFill>
              </a:rPr>
              <a:t>Stage 5</a:t>
            </a:r>
          </a:p>
        </p:txBody>
      </p:sp>
    </p:spTree>
    <p:extLst>
      <p:ext uri="{BB962C8B-B14F-4D97-AF65-F5344CB8AC3E}">
        <p14:creationId xmlns:p14="http://schemas.microsoft.com/office/powerpoint/2010/main" val="29574417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imeline&#10;&#10;Description automatically generated">
            <a:extLst>
              <a:ext uri="{FF2B5EF4-FFF2-40B4-BE49-F238E27FC236}">
                <a16:creationId xmlns:a16="http://schemas.microsoft.com/office/drawing/2014/main" id="{7E4310CE-DEFC-5C0B-6678-C4D89A346D53}"/>
              </a:ext>
            </a:extLst>
          </p:cNvPr>
          <p:cNvPicPr>
            <a:picLocks noGrp="1" noChangeAspect="1"/>
          </p:cNvPicPr>
          <p:nvPr>
            <p:ph idx="1"/>
          </p:nvPr>
        </p:nvPicPr>
        <p:blipFill>
          <a:blip r:embed="rId2"/>
          <a:stretch>
            <a:fillRect/>
          </a:stretch>
        </p:blipFill>
        <p:spPr>
          <a:xfrm>
            <a:off x="2366210" y="2449466"/>
            <a:ext cx="7915425" cy="1959067"/>
          </a:xfrm>
          <a:prstGeom prst="rect">
            <a:avLst/>
          </a:prstGeom>
        </p:spPr>
      </p:pic>
      <p:sp>
        <p:nvSpPr>
          <p:cNvPr id="2" name="Title 1">
            <a:extLst>
              <a:ext uri="{FF2B5EF4-FFF2-40B4-BE49-F238E27FC236}">
                <a16:creationId xmlns:a16="http://schemas.microsoft.com/office/drawing/2014/main" id="{ADC63ECC-FF07-EB04-A87C-4E135FDACD33}"/>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2000" dirty="0">
                <a:solidFill>
                  <a:srgbClr val="FFFFFF"/>
                </a:solidFill>
              </a:rPr>
              <a:t>Stage 6</a:t>
            </a:r>
          </a:p>
        </p:txBody>
      </p:sp>
    </p:spTree>
    <p:extLst>
      <p:ext uri="{BB962C8B-B14F-4D97-AF65-F5344CB8AC3E}">
        <p14:creationId xmlns:p14="http://schemas.microsoft.com/office/powerpoint/2010/main" val="1621467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10;&#10;Description automatically generated with low confidence">
            <a:extLst>
              <a:ext uri="{FF2B5EF4-FFF2-40B4-BE49-F238E27FC236}">
                <a16:creationId xmlns:a16="http://schemas.microsoft.com/office/drawing/2014/main" id="{03615C9C-5E26-0109-CAF2-53DBEA2187E4}"/>
              </a:ext>
            </a:extLst>
          </p:cNvPr>
          <p:cNvPicPr>
            <a:picLocks noGrp="1" noChangeAspect="1"/>
          </p:cNvPicPr>
          <p:nvPr>
            <p:ph idx="1"/>
          </p:nvPr>
        </p:nvPicPr>
        <p:blipFill>
          <a:blip r:embed="rId2"/>
          <a:stretch>
            <a:fillRect/>
          </a:stretch>
        </p:blipFill>
        <p:spPr>
          <a:xfrm>
            <a:off x="2366210" y="2528620"/>
            <a:ext cx="7915425" cy="1800759"/>
          </a:xfrm>
          <a:prstGeom prst="rect">
            <a:avLst/>
          </a:prstGeom>
        </p:spPr>
      </p:pic>
      <p:sp>
        <p:nvSpPr>
          <p:cNvPr id="2" name="Title 1">
            <a:extLst>
              <a:ext uri="{FF2B5EF4-FFF2-40B4-BE49-F238E27FC236}">
                <a16:creationId xmlns:a16="http://schemas.microsoft.com/office/drawing/2014/main" id="{06CBE722-AF57-5E85-84CF-996EDD721FC1}"/>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2000" dirty="0">
                <a:solidFill>
                  <a:srgbClr val="FFFFFF"/>
                </a:solidFill>
              </a:rPr>
              <a:t>Stage 7</a:t>
            </a:r>
          </a:p>
        </p:txBody>
      </p:sp>
    </p:spTree>
    <p:extLst>
      <p:ext uri="{BB962C8B-B14F-4D97-AF65-F5344CB8AC3E}">
        <p14:creationId xmlns:p14="http://schemas.microsoft.com/office/powerpoint/2010/main" val="33479208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93E91D0-B1B4-67F9-2B93-37EEBFDB312D}"/>
              </a:ext>
            </a:extLst>
          </p:cNvPr>
          <p:cNvSpPr>
            <a:spLocks noGrp="1"/>
          </p:cNvSpPr>
          <p:nvPr>
            <p:ph type="title"/>
          </p:nvPr>
        </p:nvSpPr>
        <p:spPr>
          <a:xfrm>
            <a:off x="1389888" y="1719072"/>
            <a:ext cx="5038344" cy="1709928"/>
          </a:xfrm>
        </p:spPr>
        <p:txBody>
          <a:bodyPr anchor="t">
            <a:normAutofit/>
          </a:bodyPr>
          <a:lstStyle/>
          <a:p>
            <a:r>
              <a:rPr lang="en-US" sz="4700"/>
              <a:t>Implementation</a:t>
            </a:r>
            <a:endParaRPr lang="en-MY" sz="4700"/>
          </a:p>
        </p:txBody>
      </p:sp>
      <p:pic>
        <p:nvPicPr>
          <p:cNvPr id="11" name="Video 10" descr="Moving Gears">
            <a:extLst>
              <a:ext uri="{FF2B5EF4-FFF2-40B4-BE49-F238E27FC236}">
                <a16:creationId xmlns:a16="http://schemas.microsoft.com/office/drawing/2014/main" id="{0EC8FE65-226F-4A2C-A049-3E0F4AAE62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5788" r="32171" b="-1"/>
          <a:stretch/>
        </p:blipFill>
        <p:spPr>
          <a:xfrm>
            <a:off x="8296656" y="10"/>
            <a:ext cx="3895344" cy="6857990"/>
          </a:xfrm>
          <a:prstGeom prst="rect">
            <a:avLst/>
          </a:prstGeom>
          <a:noFill/>
        </p:spPr>
      </p:pic>
      <p:sp>
        <p:nvSpPr>
          <p:cNvPr id="15" name="Content Placeholder 3">
            <a:extLst>
              <a:ext uri="{FF2B5EF4-FFF2-40B4-BE49-F238E27FC236}">
                <a16:creationId xmlns:a16="http://schemas.microsoft.com/office/drawing/2014/main" id="{6474E990-87B6-10DE-D9D2-A36EE29CAD2A}"/>
              </a:ext>
            </a:extLst>
          </p:cNvPr>
          <p:cNvSpPr>
            <a:spLocks noGrp="1"/>
          </p:cNvSpPr>
          <p:nvPr>
            <p:ph idx="1"/>
          </p:nvPr>
        </p:nvSpPr>
        <p:spPr>
          <a:xfrm>
            <a:off x="1389888" y="3054096"/>
            <a:ext cx="5010912" cy="2130552"/>
          </a:xfrm>
        </p:spPr>
        <p:txBody>
          <a:bodyPr/>
          <a:lstStyle/>
          <a:p>
            <a:endParaRPr lang="en-US"/>
          </a:p>
        </p:txBody>
      </p:sp>
      <p:sp>
        <p:nvSpPr>
          <p:cNvPr id="4" name="Slide Number Placeholder 3">
            <a:extLst>
              <a:ext uri="{FF2B5EF4-FFF2-40B4-BE49-F238E27FC236}">
                <a16:creationId xmlns:a16="http://schemas.microsoft.com/office/drawing/2014/main" id="{A9BC6A55-5A4A-8977-B701-4F7FE68D1D59}"/>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noProof="0" smtClean="0"/>
              <a:pPr>
                <a:spcAft>
                  <a:spcPts val="600"/>
                </a:spcAft>
              </a:pPr>
              <a:t>95</a:t>
            </a:fld>
            <a:endParaRPr lang="en-US" noProof="0"/>
          </a:p>
        </p:txBody>
      </p:sp>
      <p:sp>
        <p:nvSpPr>
          <p:cNvPr id="5" name="Footer Placeholder 4">
            <a:extLst>
              <a:ext uri="{FF2B5EF4-FFF2-40B4-BE49-F238E27FC236}">
                <a16:creationId xmlns:a16="http://schemas.microsoft.com/office/drawing/2014/main" id="{0FA2D5C7-F7ED-03AC-CFF7-EB5FFE163E68}"/>
              </a:ext>
            </a:extLst>
          </p:cNvPr>
          <p:cNvSpPr>
            <a:spLocks noGrp="1"/>
          </p:cNvSpPr>
          <p:nvPr>
            <p:ph type="ftr" sz="quarter" idx="4294967295"/>
          </p:nvPr>
        </p:nvSpPr>
        <p:spPr>
          <a:xfrm>
            <a:off x="0" y="6400800"/>
            <a:ext cx="1463675" cy="247650"/>
          </a:xfrm>
        </p:spPr>
        <p:txBody>
          <a:bodyPr/>
          <a:lstStyle/>
          <a:p>
            <a:pPr>
              <a:spcAft>
                <a:spcPts val="600"/>
              </a:spcAft>
            </a:pPr>
            <a:r>
              <a:rPr lang="en-US" noProof="0"/>
              <a:t>Presentation title</a:t>
            </a:r>
          </a:p>
        </p:txBody>
      </p:sp>
      <p:sp>
        <p:nvSpPr>
          <p:cNvPr id="6" name="Date Placeholder 5" hidden="1">
            <a:extLst>
              <a:ext uri="{FF2B5EF4-FFF2-40B4-BE49-F238E27FC236}">
                <a16:creationId xmlns:a16="http://schemas.microsoft.com/office/drawing/2014/main" id="{788DA608-8121-8A77-C0C5-EE797C4F7844}"/>
              </a:ext>
            </a:extLst>
          </p:cNvPr>
          <p:cNvSpPr>
            <a:spLocks noGrp="1"/>
          </p:cNvSpPr>
          <p:nvPr>
            <p:ph type="dt" sz="half" idx="4294967295"/>
          </p:nvPr>
        </p:nvSpPr>
        <p:spPr>
          <a:xfrm>
            <a:off x="11552238" y="6400800"/>
            <a:ext cx="639762" cy="247650"/>
          </a:xfrm>
        </p:spPr>
        <p:txBody>
          <a:bodyPr/>
          <a:lstStyle/>
          <a:p>
            <a:pPr>
              <a:spcAft>
                <a:spcPts val="600"/>
              </a:spcAft>
            </a:pPr>
            <a:r>
              <a:rPr lang="en-US" noProof="0"/>
              <a:t>20XX</a:t>
            </a:r>
          </a:p>
        </p:txBody>
      </p:sp>
    </p:spTree>
    <p:extLst>
      <p:ext uri="{BB962C8B-B14F-4D97-AF65-F5344CB8AC3E}">
        <p14:creationId xmlns:p14="http://schemas.microsoft.com/office/powerpoint/2010/main" val="230349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FA84-2CD4-CCCC-CC8F-D1E727A35284}"/>
              </a:ext>
            </a:extLst>
          </p:cNvPr>
          <p:cNvSpPr>
            <a:spLocks noGrp="1"/>
          </p:cNvSpPr>
          <p:nvPr>
            <p:ph type="title"/>
          </p:nvPr>
        </p:nvSpPr>
        <p:spPr/>
        <p:txBody>
          <a:bodyPr/>
          <a:lstStyle/>
          <a:p>
            <a:r>
              <a:rPr lang="en-MY" sz="4400" dirty="0"/>
              <a:t>Importing General Libraries</a:t>
            </a:r>
          </a:p>
        </p:txBody>
      </p:sp>
      <p:sp>
        <p:nvSpPr>
          <p:cNvPr id="3" name="Content Placeholder 2">
            <a:extLst>
              <a:ext uri="{FF2B5EF4-FFF2-40B4-BE49-F238E27FC236}">
                <a16:creationId xmlns:a16="http://schemas.microsoft.com/office/drawing/2014/main" id="{42EC7C49-FA0A-DB98-D42F-4FAAEAE84373}"/>
              </a:ext>
            </a:extLst>
          </p:cNvPr>
          <p:cNvSpPr>
            <a:spLocks noGrp="1"/>
          </p:cNvSpPr>
          <p:nvPr>
            <p:ph idx="1"/>
          </p:nvPr>
        </p:nvSpPr>
        <p:spPr/>
        <p:txBody>
          <a:bodyPr/>
          <a:lstStyle/>
          <a:p>
            <a:r>
              <a:rPr lang="en-MY" b="1" dirty="0"/>
              <a:t>Importing General Libraries: </a:t>
            </a:r>
            <a:r>
              <a:rPr lang="en-US" dirty="0"/>
              <a:t>Necessary libraries such as pandas, matplotlib, </a:t>
            </a:r>
            <a:r>
              <a:rPr lang="en-US" dirty="0" err="1"/>
              <a:t>numpy</a:t>
            </a:r>
            <a:r>
              <a:rPr lang="en-US" dirty="0"/>
              <a:t>, and seaborn are imported for data manipulation, visualization, and analysis.</a:t>
            </a:r>
            <a:endParaRPr lang="en-MY" dirty="0"/>
          </a:p>
        </p:txBody>
      </p:sp>
      <p:sp>
        <p:nvSpPr>
          <p:cNvPr id="4" name="Slide Number Placeholder 3">
            <a:extLst>
              <a:ext uri="{FF2B5EF4-FFF2-40B4-BE49-F238E27FC236}">
                <a16:creationId xmlns:a16="http://schemas.microsoft.com/office/drawing/2014/main" id="{F0065F88-A32C-008E-8F12-71425F55AD4C}"/>
              </a:ext>
            </a:extLst>
          </p:cNvPr>
          <p:cNvSpPr>
            <a:spLocks noGrp="1"/>
          </p:cNvSpPr>
          <p:nvPr>
            <p:ph type="sldNum" sz="quarter" idx="12"/>
          </p:nvPr>
        </p:nvSpPr>
        <p:spPr/>
        <p:txBody>
          <a:bodyPr/>
          <a:lstStyle/>
          <a:p>
            <a:fld id="{8D0AFDD5-844D-364D-8AEC-50CF4D36D55D}" type="slidenum">
              <a:rPr lang="en-US" noProof="0" smtClean="0"/>
              <a:t>96</a:t>
            </a:fld>
            <a:endParaRPr lang="en-US" noProof="0"/>
          </a:p>
        </p:txBody>
      </p:sp>
      <p:sp>
        <p:nvSpPr>
          <p:cNvPr id="5" name="Footer Placeholder 4">
            <a:extLst>
              <a:ext uri="{FF2B5EF4-FFF2-40B4-BE49-F238E27FC236}">
                <a16:creationId xmlns:a16="http://schemas.microsoft.com/office/drawing/2014/main" id="{FF8E8AA0-57C6-43B0-5A8F-60345608162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024436E-09DB-8592-51A1-CCB94FBD8731}"/>
              </a:ext>
            </a:extLst>
          </p:cNvPr>
          <p:cNvSpPr>
            <a:spLocks noGrp="1"/>
          </p:cNvSpPr>
          <p:nvPr>
            <p:ph type="dt" sz="half" idx="10"/>
          </p:nvPr>
        </p:nvSpPr>
        <p:spPr/>
        <p:txBody>
          <a:bodyPr/>
          <a:lstStyle/>
          <a:p>
            <a:r>
              <a:rPr lang="en-US" noProof="0"/>
              <a:t>20XX</a:t>
            </a:r>
          </a:p>
        </p:txBody>
      </p:sp>
      <p:sp>
        <p:nvSpPr>
          <p:cNvPr id="22" name="TextBox 21">
            <a:extLst>
              <a:ext uri="{FF2B5EF4-FFF2-40B4-BE49-F238E27FC236}">
                <a16:creationId xmlns:a16="http://schemas.microsoft.com/office/drawing/2014/main" id="{8135D87D-BAA5-4DDE-C617-4E6500F4D574}"/>
              </a:ext>
            </a:extLst>
          </p:cNvPr>
          <p:cNvSpPr txBox="1"/>
          <p:nvPr/>
        </p:nvSpPr>
        <p:spPr>
          <a:xfrm>
            <a:off x="2966605" y="3241872"/>
            <a:ext cx="6099462" cy="2535566"/>
          </a:xfrm>
          <a:prstGeom prst="rect">
            <a:avLst/>
          </a:prstGeom>
          <a:noFill/>
        </p:spPr>
        <p:txBody>
          <a:bodyPr wrap="square">
            <a:spAutoFit/>
          </a:bodyPr>
          <a:lstStyle/>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import pandas as pd</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import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matplotlib.pyplot</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as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plt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import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numpy</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as np </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import seaborn as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sns</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import warnings</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warnings.filterwarnings</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('ignore')</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422699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4CE2-620C-B64E-A5B6-576588FA4F51}"/>
              </a:ext>
            </a:extLst>
          </p:cNvPr>
          <p:cNvSpPr>
            <a:spLocks noGrp="1"/>
          </p:cNvSpPr>
          <p:nvPr>
            <p:ph type="title"/>
          </p:nvPr>
        </p:nvSpPr>
        <p:spPr/>
        <p:txBody>
          <a:bodyPr/>
          <a:lstStyle/>
          <a:p>
            <a:r>
              <a:rPr lang="en-MY" dirty="0"/>
              <a:t>Loading Dataset</a:t>
            </a:r>
          </a:p>
        </p:txBody>
      </p:sp>
      <p:sp>
        <p:nvSpPr>
          <p:cNvPr id="3" name="Content Placeholder 2">
            <a:extLst>
              <a:ext uri="{FF2B5EF4-FFF2-40B4-BE49-F238E27FC236}">
                <a16:creationId xmlns:a16="http://schemas.microsoft.com/office/drawing/2014/main" id="{B1951846-C183-8FB2-DE5E-8AD2CA835BE0}"/>
              </a:ext>
            </a:extLst>
          </p:cNvPr>
          <p:cNvSpPr>
            <a:spLocks noGrp="1"/>
          </p:cNvSpPr>
          <p:nvPr>
            <p:ph idx="1"/>
          </p:nvPr>
        </p:nvSpPr>
        <p:spPr/>
        <p:txBody>
          <a:bodyPr/>
          <a:lstStyle/>
          <a:p>
            <a:pPr>
              <a:buFont typeface="Arial" panose="020B0604020202020204" pitchFamily="34" charset="0"/>
              <a:buChar char="•"/>
            </a:pPr>
            <a:r>
              <a:rPr lang="en-US" dirty="0"/>
              <a:t>The dataset size is determined by counting the number of lines in the CSV file.</a:t>
            </a:r>
          </a:p>
          <a:p>
            <a:pPr>
              <a:buFont typeface="Arial" panose="020B0604020202020204" pitchFamily="34" charset="0"/>
              <a:buChar char="•"/>
            </a:pPr>
            <a:r>
              <a:rPr lang="en-US" dirty="0"/>
              <a:t>The dataset is loaded into a pandas </a:t>
            </a:r>
            <a:r>
              <a:rPr lang="en-US" dirty="0" err="1"/>
              <a:t>DataFrame</a:t>
            </a:r>
            <a:r>
              <a:rPr lang="en-US" dirty="0"/>
              <a:t>, and unnecessary columns like Index and Address are omitted.</a:t>
            </a:r>
          </a:p>
          <a:p>
            <a:endParaRPr lang="en-MY" dirty="0"/>
          </a:p>
        </p:txBody>
      </p:sp>
      <p:sp>
        <p:nvSpPr>
          <p:cNvPr id="4" name="Slide Number Placeholder 3">
            <a:extLst>
              <a:ext uri="{FF2B5EF4-FFF2-40B4-BE49-F238E27FC236}">
                <a16:creationId xmlns:a16="http://schemas.microsoft.com/office/drawing/2014/main" id="{1074FE46-B648-3850-58B1-BCF6DA48FFB2}"/>
              </a:ext>
            </a:extLst>
          </p:cNvPr>
          <p:cNvSpPr>
            <a:spLocks noGrp="1"/>
          </p:cNvSpPr>
          <p:nvPr>
            <p:ph type="sldNum" sz="quarter" idx="12"/>
          </p:nvPr>
        </p:nvSpPr>
        <p:spPr/>
        <p:txBody>
          <a:bodyPr/>
          <a:lstStyle/>
          <a:p>
            <a:fld id="{8D0AFDD5-844D-364D-8AEC-50CF4D36D55D}" type="slidenum">
              <a:rPr lang="en-US" noProof="0" smtClean="0"/>
              <a:t>97</a:t>
            </a:fld>
            <a:endParaRPr lang="en-US" noProof="0"/>
          </a:p>
        </p:txBody>
      </p:sp>
      <p:sp>
        <p:nvSpPr>
          <p:cNvPr id="5" name="Footer Placeholder 4">
            <a:extLst>
              <a:ext uri="{FF2B5EF4-FFF2-40B4-BE49-F238E27FC236}">
                <a16:creationId xmlns:a16="http://schemas.microsoft.com/office/drawing/2014/main" id="{675B9C06-3A98-6694-6D19-714DE1CD1B1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09E8AF0B-D55D-650B-76D9-C4C1CD092D2A}"/>
              </a:ext>
            </a:extLst>
          </p:cNvPr>
          <p:cNvSpPr>
            <a:spLocks noGrp="1"/>
          </p:cNvSpPr>
          <p:nvPr>
            <p:ph type="dt" sz="half" idx="10"/>
          </p:nvPr>
        </p:nvSpPr>
        <p:spPr/>
        <p:txBody>
          <a:bodyPr/>
          <a:lstStyle/>
          <a:p>
            <a:r>
              <a:rPr lang="en-US" noProof="0"/>
              <a:t>20XX</a:t>
            </a:r>
          </a:p>
        </p:txBody>
      </p:sp>
      <p:sp>
        <p:nvSpPr>
          <p:cNvPr id="8" name="TextBox 7">
            <a:extLst>
              <a:ext uri="{FF2B5EF4-FFF2-40B4-BE49-F238E27FC236}">
                <a16:creationId xmlns:a16="http://schemas.microsoft.com/office/drawing/2014/main" id="{CE2AB008-6142-1E26-4DE7-19EC2F93C3FB}"/>
              </a:ext>
            </a:extLst>
          </p:cNvPr>
          <p:cNvSpPr txBox="1"/>
          <p:nvPr/>
        </p:nvSpPr>
        <p:spPr>
          <a:xfrm>
            <a:off x="535132" y="3399813"/>
            <a:ext cx="6099462" cy="2535566"/>
          </a:xfrm>
          <a:prstGeom prst="rect">
            <a:avLst/>
          </a:prstGeom>
          <a:noFill/>
        </p:spPr>
        <p:txBody>
          <a:bodyPr wrap="square">
            <a:spAutoFit/>
          </a:bodyPr>
          <a:lstStyle/>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filename = 'transaction_dataset.csv'</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Count dataset number of lines to inform the dataset size first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def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count_dataset_rows</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file_name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fp</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open(</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file_name,'r</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for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line_count</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line in enumerate(</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fp</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pass</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3DC61E69-DDCE-EB90-3550-0F51BBCE9BAF}"/>
              </a:ext>
            </a:extLst>
          </p:cNvPr>
          <p:cNvSpPr txBox="1"/>
          <p:nvPr/>
        </p:nvSpPr>
        <p:spPr>
          <a:xfrm>
            <a:off x="6685094" y="3661458"/>
            <a:ext cx="6099462" cy="1289071"/>
          </a:xfrm>
          <a:prstGeom prst="rect">
            <a:avLst/>
          </a:prstGeom>
          <a:noFill/>
        </p:spPr>
        <p:txBody>
          <a:bodyPr wrap="square">
            <a:spAutoFit/>
          </a:bodyPr>
          <a:lstStyle/>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pd.read_csv</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(filename,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index_col</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=0)</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print(</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df.shape</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df.head</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F79E3834-E6EE-97CA-1D1E-BCE54E4D95A6}"/>
              </a:ext>
            </a:extLst>
          </p:cNvPr>
          <p:cNvSpPr txBox="1"/>
          <p:nvPr/>
        </p:nvSpPr>
        <p:spPr>
          <a:xfrm>
            <a:off x="6634594" y="4953023"/>
            <a:ext cx="6099462" cy="873572"/>
          </a:xfrm>
          <a:prstGeom prst="rect">
            <a:avLst/>
          </a:prstGeom>
          <a:noFill/>
        </p:spPr>
        <p:txBody>
          <a:bodyPr wrap="square">
            <a:spAutoFit/>
          </a:bodyPr>
          <a:lstStyle/>
          <a:p>
            <a:pPr algn="just">
              <a:lnSpc>
                <a:spcPct val="150000"/>
              </a:lnSpc>
            </a:pP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Omit first two columns (Index)</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 = </a:t>
            </a:r>
            <a:r>
              <a:rPr lang="en-MY" sz="1800" i="1" dirty="0" err="1">
                <a:effectLst/>
                <a:latin typeface="Times New Roman" panose="02020603050405020304" pitchFamily="18" charset="0"/>
                <a:ea typeface="DengXian" panose="02010600030101010101" pitchFamily="2" charset="-122"/>
                <a:cs typeface="Times New Roman" panose="02020603050405020304" pitchFamily="18" charset="0"/>
              </a:rPr>
              <a:t>df.iloc</a:t>
            </a:r>
            <a:r>
              <a:rPr lang="en-MY" sz="1800" i="1" dirty="0">
                <a:effectLst/>
                <a:latin typeface="Times New Roman" panose="02020603050405020304" pitchFamily="18" charset="0"/>
                <a:ea typeface="DengXian" panose="02010600030101010101" pitchFamily="2" charset="-122"/>
                <a:cs typeface="Times New Roman" panose="02020603050405020304" pitchFamily="18" charset="0"/>
              </a:rPr>
              <a:t>[:,1:]</a:t>
            </a:r>
            <a:endParaRPr lang="en-MY"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585804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EA7C4-F7D7-4A9F-FACB-6F25032D780B}"/>
              </a:ext>
            </a:extLst>
          </p:cNvPr>
          <p:cNvSpPr>
            <a:spLocks noGrp="1"/>
          </p:cNvSpPr>
          <p:nvPr>
            <p:ph type="title"/>
          </p:nvPr>
        </p:nvSpPr>
        <p:spPr/>
        <p:txBody>
          <a:bodyPr/>
          <a:lstStyle/>
          <a:p>
            <a:r>
              <a:rPr lang="en-US" dirty="0"/>
              <a:t>Outputs</a:t>
            </a:r>
            <a:endParaRPr lang="en-MY" dirty="0"/>
          </a:p>
        </p:txBody>
      </p:sp>
      <p:sp>
        <p:nvSpPr>
          <p:cNvPr id="4" name="Slide Number Placeholder 3">
            <a:extLst>
              <a:ext uri="{FF2B5EF4-FFF2-40B4-BE49-F238E27FC236}">
                <a16:creationId xmlns:a16="http://schemas.microsoft.com/office/drawing/2014/main" id="{1F3E65FD-30DA-DAC8-B920-4917BF961F0B}"/>
              </a:ext>
            </a:extLst>
          </p:cNvPr>
          <p:cNvSpPr>
            <a:spLocks noGrp="1"/>
          </p:cNvSpPr>
          <p:nvPr>
            <p:ph type="sldNum" sz="quarter" idx="12"/>
          </p:nvPr>
        </p:nvSpPr>
        <p:spPr/>
        <p:txBody>
          <a:bodyPr/>
          <a:lstStyle/>
          <a:p>
            <a:fld id="{8D0AFDD5-844D-364D-8AEC-50CF4D36D55D}" type="slidenum">
              <a:rPr lang="en-US" noProof="0" smtClean="0"/>
              <a:t>98</a:t>
            </a:fld>
            <a:endParaRPr lang="en-US" noProof="0"/>
          </a:p>
        </p:txBody>
      </p:sp>
      <p:sp>
        <p:nvSpPr>
          <p:cNvPr id="5" name="Footer Placeholder 4">
            <a:extLst>
              <a:ext uri="{FF2B5EF4-FFF2-40B4-BE49-F238E27FC236}">
                <a16:creationId xmlns:a16="http://schemas.microsoft.com/office/drawing/2014/main" id="{E4AFDEFD-4290-DF2C-285E-3CEF14DA64BF}"/>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4DE8DDF1-83C7-4F88-92E5-BA5D8A3CD909}"/>
              </a:ext>
            </a:extLst>
          </p:cNvPr>
          <p:cNvSpPr>
            <a:spLocks noGrp="1"/>
          </p:cNvSpPr>
          <p:nvPr>
            <p:ph type="dt" sz="half" idx="10"/>
          </p:nvPr>
        </p:nvSpPr>
        <p:spPr/>
        <p:txBody>
          <a:bodyPr/>
          <a:lstStyle/>
          <a:p>
            <a:r>
              <a:rPr lang="en-US" noProof="0"/>
              <a:t>20XX</a:t>
            </a:r>
          </a:p>
        </p:txBody>
      </p:sp>
      <p:sp>
        <p:nvSpPr>
          <p:cNvPr id="10" name="TextBox 9">
            <a:extLst>
              <a:ext uri="{FF2B5EF4-FFF2-40B4-BE49-F238E27FC236}">
                <a16:creationId xmlns:a16="http://schemas.microsoft.com/office/drawing/2014/main" id="{D57F7ABF-7989-E279-3790-18E4D54310F5}"/>
              </a:ext>
            </a:extLst>
          </p:cNvPr>
          <p:cNvSpPr txBox="1"/>
          <p:nvPr/>
        </p:nvSpPr>
        <p:spPr>
          <a:xfrm>
            <a:off x="630728" y="1810512"/>
            <a:ext cx="6099462" cy="369332"/>
          </a:xfrm>
          <a:prstGeom prst="rect">
            <a:avLst/>
          </a:prstGeom>
          <a:noFill/>
        </p:spPr>
        <p:txBody>
          <a:bodyPr wrap="square">
            <a:spAutoFit/>
          </a:bodyPr>
          <a:lstStyle/>
          <a:p>
            <a:r>
              <a:rPr lang="en-MY" sz="1800" i="1" kern="0" dirty="0" err="1">
                <a:effectLst/>
                <a:latin typeface="Times New Roman" panose="02020603050405020304" pitchFamily="18" charset="0"/>
                <a:ea typeface="DengXian" panose="02010600030101010101" pitchFamily="2" charset="-122"/>
              </a:rPr>
              <a:t>file_line_count</a:t>
            </a:r>
            <a:r>
              <a:rPr lang="en-MY" sz="1800" i="1" kern="0" dirty="0">
                <a:effectLst/>
                <a:latin typeface="Times New Roman" panose="02020603050405020304" pitchFamily="18" charset="0"/>
                <a:ea typeface="DengXian" panose="02010600030101010101" pitchFamily="2" charset="-122"/>
              </a:rPr>
              <a:t> for transaction_dataset.csv:  4681</a:t>
            </a:r>
            <a:endParaRPr lang="en-MY" dirty="0"/>
          </a:p>
        </p:txBody>
      </p:sp>
      <p:sp>
        <p:nvSpPr>
          <p:cNvPr id="12" name="Rectangle 8">
            <a:extLst>
              <a:ext uri="{FF2B5EF4-FFF2-40B4-BE49-F238E27FC236}">
                <a16:creationId xmlns:a16="http://schemas.microsoft.com/office/drawing/2014/main" id="{0699D0A8-5B1D-F07E-1C36-8FDB519806FE}"/>
              </a:ext>
            </a:extLst>
          </p:cNvPr>
          <p:cNvSpPr>
            <a:spLocks noChangeArrowheads="1"/>
          </p:cNvSpPr>
          <p:nvPr/>
        </p:nvSpPr>
        <p:spPr bwMode="auto">
          <a:xfrm>
            <a:off x="660862" y="2501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Arial" panose="020B0604020202020204" pitchFamily="34" charset="0"/>
                <a:ea typeface="DengXian" panose="02010600030101010101" pitchFamily="2" charset="-122"/>
                <a:cs typeface="Times New Roman" panose="02020603050405020304" pitchFamily="18" charset="0"/>
              </a:rPr>
              <a:t>(4681, 49)</a:t>
            </a:r>
            <a:endParaRPr kumimoji="0" lang="en-US" altLang="en-US" sz="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535" name="Picture 880272244" descr="Output of execution commands.&#10;">
            <a:extLst>
              <a:ext uri="{FF2B5EF4-FFF2-40B4-BE49-F238E27FC236}">
                <a16:creationId xmlns:a16="http://schemas.microsoft.com/office/drawing/2014/main" id="{E8465C8E-DEF7-822A-F029-2219D9416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62" y="2959099"/>
            <a:ext cx="11480812" cy="9398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9">
            <a:extLst>
              <a:ext uri="{FF2B5EF4-FFF2-40B4-BE49-F238E27FC236}">
                <a16:creationId xmlns:a16="http://schemas.microsoft.com/office/drawing/2014/main" id="{B2962D03-7F43-BB7B-6A8F-12CB0422ADC8}"/>
              </a:ext>
            </a:extLst>
          </p:cNvPr>
          <p:cNvSpPr>
            <a:spLocks noChangeArrowheads="1"/>
          </p:cNvSpPr>
          <p:nvPr/>
        </p:nvSpPr>
        <p:spPr bwMode="auto">
          <a:xfrm>
            <a:off x="660862"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Tree>
    <p:extLst>
      <p:ext uri="{BB962C8B-B14F-4D97-AF65-F5344CB8AC3E}">
        <p14:creationId xmlns:p14="http://schemas.microsoft.com/office/powerpoint/2010/main" val="529588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9C439-C013-F0D6-7D89-7B84E43C172B}"/>
              </a:ext>
            </a:extLst>
          </p:cNvPr>
          <p:cNvSpPr>
            <a:spLocks noGrp="1"/>
          </p:cNvSpPr>
          <p:nvPr>
            <p:ph type="title"/>
          </p:nvPr>
        </p:nvSpPr>
        <p:spPr/>
        <p:txBody>
          <a:bodyPr/>
          <a:lstStyle/>
          <a:p>
            <a:r>
              <a:rPr lang="en-US" dirty="0"/>
              <a:t>Data Preprocessing</a:t>
            </a:r>
            <a:endParaRPr lang="en-MY" dirty="0"/>
          </a:p>
        </p:txBody>
      </p:sp>
      <p:sp>
        <p:nvSpPr>
          <p:cNvPr id="3" name="Content Placeholder 2">
            <a:extLst>
              <a:ext uri="{FF2B5EF4-FFF2-40B4-BE49-F238E27FC236}">
                <a16:creationId xmlns:a16="http://schemas.microsoft.com/office/drawing/2014/main" id="{85C5CB60-8398-F080-9BF5-F9B7094618B7}"/>
              </a:ext>
            </a:extLst>
          </p:cNvPr>
          <p:cNvSpPr>
            <a:spLocks noGrp="1"/>
          </p:cNvSpPr>
          <p:nvPr>
            <p:ph idx="1"/>
          </p:nvPr>
        </p:nvSpPr>
        <p:spPr/>
        <p:txBody>
          <a:bodyPr/>
          <a:lstStyle/>
          <a:p>
            <a:pPr>
              <a:buFont typeface="Arial" panose="020B0604020202020204" pitchFamily="34" charset="0"/>
              <a:buChar char="•"/>
            </a:pPr>
            <a:r>
              <a:rPr lang="en-US" dirty="0"/>
              <a:t>Information about the dataset, including data types and non-null counts, is displayed.</a:t>
            </a:r>
          </a:p>
          <a:p>
            <a:pPr>
              <a:buFont typeface="Arial" panose="020B0604020202020204" pitchFamily="34" charset="0"/>
              <a:buChar char="•"/>
            </a:pPr>
            <a:r>
              <a:rPr lang="en-US" dirty="0"/>
              <a:t>Categorical variables are converted to 'category' </a:t>
            </a:r>
            <a:r>
              <a:rPr lang="en-US" dirty="0" err="1"/>
              <a:t>dtype</a:t>
            </a:r>
            <a:r>
              <a:rPr lang="en-US" dirty="0"/>
              <a:t> for efficiency.</a:t>
            </a:r>
          </a:p>
          <a:p>
            <a:pPr>
              <a:buFont typeface="Arial" panose="020B0604020202020204" pitchFamily="34" charset="0"/>
              <a:buChar char="•"/>
            </a:pPr>
            <a:r>
              <a:rPr lang="en-US" dirty="0"/>
              <a:t>Descriptive statistics and variance of numerical features are examined.</a:t>
            </a:r>
          </a:p>
          <a:p>
            <a:pPr>
              <a:buFont typeface="Arial" panose="020B0604020202020204" pitchFamily="34" charset="0"/>
              <a:buChar char="•"/>
            </a:pPr>
            <a:r>
              <a:rPr lang="en-US" dirty="0"/>
              <a:t>The target distribution is visualized using a pie chart.</a:t>
            </a:r>
          </a:p>
          <a:p>
            <a:pPr>
              <a:buFont typeface="Arial" panose="020B0604020202020204" pitchFamily="34" charset="0"/>
              <a:buChar char="•"/>
            </a:pPr>
            <a:r>
              <a:rPr lang="en-US" dirty="0"/>
              <a:t>Correlation matrix and heatmap are generated to identify multicollinearity among features.</a:t>
            </a:r>
          </a:p>
          <a:p>
            <a:endParaRPr lang="en-MY" dirty="0"/>
          </a:p>
        </p:txBody>
      </p:sp>
      <p:sp>
        <p:nvSpPr>
          <p:cNvPr id="4" name="Slide Number Placeholder 3">
            <a:extLst>
              <a:ext uri="{FF2B5EF4-FFF2-40B4-BE49-F238E27FC236}">
                <a16:creationId xmlns:a16="http://schemas.microsoft.com/office/drawing/2014/main" id="{077BED01-CA01-0B8B-0C28-2BBAE6EDE49F}"/>
              </a:ext>
            </a:extLst>
          </p:cNvPr>
          <p:cNvSpPr>
            <a:spLocks noGrp="1"/>
          </p:cNvSpPr>
          <p:nvPr>
            <p:ph type="sldNum" sz="quarter" idx="12"/>
          </p:nvPr>
        </p:nvSpPr>
        <p:spPr/>
        <p:txBody>
          <a:bodyPr/>
          <a:lstStyle/>
          <a:p>
            <a:fld id="{8D0AFDD5-844D-364D-8AEC-50CF4D36D55D}" type="slidenum">
              <a:rPr lang="en-US" noProof="0" smtClean="0"/>
              <a:t>99</a:t>
            </a:fld>
            <a:endParaRPr lang="en-US" noProof="0"/>
          </a:p>
        </p:txBody>
      </p:sp>
      <p:sp>
        <p:nvSpPr>
          <p:cNvPr id="5" name="Footer Placeholder 4">
            <a:extLst>
              <a:ext uri="{FF2B5EF4-FFF2-40B4-BE49-F238E27FC236}">
                <a16:creationId xmlns:a16="http://schemas.microsoft.com/office/drawing/2014/main" id="{4D699488-2A28-75F7-07E5-F092FD3D7580}"/>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A426893-4530-FEE4-2B8C-481C8DA18516}"/>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70973795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{55EDDA97-3748-4013-AB76-895C33BD9ABE}tf11429527_win32</Template>
  <TotalTime>387</TotalTime>
  <Words>8996</Words>
  <Application>Microsoft Office PowerPoint</Application>
  <PresentationFormat>Widescreen</PresentationFormat>
  <Paragraphs>1231</Paragraphs>
  <Slides>135</Slides>
  <Notes>5</Notes>
  <HiddenSlides>0</HiddenSlides>
  <MMClips>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135</vt:i4>
      </vt:variant>
    </vt:vector>
  </HeadingPairs>
  <TitlesOfParts>
    <vt:vector size="145" baseType="lpstr">
      <vt:lpstr>Aptos</vt:lpstr>
      <vt:lpstr>Arial</vt:lpstr>
      <vt:lpstr>Calibri</vt:lpstr>
      <vt:lpstr>Century Gothic</vt:lpstr>
      <vt:lpstr>DM Sans Medium</vt:lpstr>
      <vt:lpstr>Karla</vt:lpstr>
      <vt:lpstr>Symbol</vt:lpstr>
      <vt:lpstr>Times New Roman</vt:lpstr>
      <vt:lpstr>Univers Condensed Light</vt:lpstr>
      <vt:lpstr>Office Theme</vt:lpstr>
      <vt:lpstr>IDENTIFYING FRAUDULENT ACTIVITY IN BLOCKCHAIN TRANSACTIONS USING MACHINE LEARNING ALGORITHMS </vt:lpstr>
      <vt:lpstr>Agenda</vt:lpstr>
      <vt:lpstr>Introduction </vt:lpstr>
      <vt:lpstr>Applications</vt:lpstr>
      <vt:lpstr>Current Context</vt:lpstr>
      <vt:lpstr>Problem Statement</vt:lpstr>
      <vt:lpstr>Project Questions</vt:lpstr>
      <vt:lpstr>Aim</vt:lpstr>
      <vt:lpstr>Objectives</vt:lpstr>
      <vt:lpstr>Project Scope</vt:lpstr>
      <vt:lpstr>Significance of the Study</vt:lpstr>
      <vt:lpstr>Research Background</vt:lpstr>
      <vt:lpstr>Blockchain</vt:lpstr>
      <vt:lpstr>Blockchain Network</vt:lpstr>
      <vt:lpstr>Comparison</vt:lpstr>
      <vt:lpstr>PowerPoint Presentation</vt:lpstr>
      <vt:lpstr>Architecture</vt:lpstr>
      <vt:lpstr>PowerPoint Presentation</vt:lpstr>
      <vt:lpstr>Data Structure</vt:lpstr>
      <vt:lpstr>PowerPoint Presentation</vt:lpstr>
      <vt:lpstr>Hardware</vt:lpstr>
      <vt:lpstr>PowerPoint Presentation</vt:lpstr>
      <vt:lpstr>Blockchain Applications</vt:lpstr>
      <vt:lpstr>Attacks on Blockchain</vt:lpstr>
      <vt:lpstr>Fraudulent Activities on Blockchain</vt:lpstr>
      <vt:lpstr>Ethereum</vt:lpstr>
      <vt:lpstr>Ethereum</vt:lpstr>
      <vt:lpstr>Ethereum Virtual Machine (EVM)</vt:lpstr>
      <vt:lpstr>Gas &amp; Transactions</vt:lpstr>
      <vt:lpstr>Ecosystem</vt:lpstr>
      <vt:lpstr>Ethereum Account Type</vt:lpstr>
      <vt:lpstr>Ethereum Token Types</vt:lpstr>
      <vt:lpstr>Main Research</vt:lpstr>
      <vt:lpstr>Cryptocurrency Fraud Detection</vt:lpstr>
      <vt:lpstr>Metrics of XGBoost in n fold of cross validation (Farrugia et al., 2020).</vt:lpstr>
      <vt:lpstr>Feature Importance Ranking from the dataset (Farrugia et al., 2020)</vt:lpstr>
      <vt:lpstr>Confusion Matrix of Proposed XGBoost algorithm (Farrugia et al., 2020)</vt:lpstr>
      <vt:lpstr>Pioneering Approach in Fraudulent Account Identification</vt:lpstr>
      <vt:lpstr>t-SNE Scatter Plots </vt:lpstr>
      <vt:lpstr>Evaluation of the machine algorithm models</vt:lpstr>
      <vt:lpstr>Hyperparameters of machine learning algorithms </vt:lpstr>
      <vt:lpstr>AUC performance of different machine algorithm models </vt:lpstr>
      <vt:lpstr>K-Nearest Neighbour and Supervised Machine Learning Models</vt:lpstr>
      <vt:lpstr>Recent Advances in Fraud Detection Research</vt:lpstr>
      <vt:lpstr>Performance of Machine Learning Models in Detecting Fraudulent Accounts on Ethereum </vt:lpstr>
      <vt:lpstr>Ethereum Fraud Detection Algorithms Results </vt:lpstr>
      <vt:lpstr>Comparative analysis between proposed and other researchers in terms of accuracy </vt:lpstr>
      <vt:lpstr>Feature importance rankings utilizing the RF classifier </vt:lpstr>
      <vt:lpstr>Feature importance ranking utilizing LIME technique </vt:lpstr>
      <vt:lpstr>Key Considerations for Future Research</vt:lpstr>
      <vt:lpstr>Similar Research</vt:lpstr>
      <vt:lpstr>PowerPoint Presentation</vt:lpstr>
      <vt:lpstr>MCC and AUC of European Dataset </vt:lpstr>
      <vt:lpstr>MCC and AUC of Australian Dataset </vt:lpstr>
      <vt:lpstr>MCC and AUC of German Dataset </vt:lpstr>
      <vt:lpstr>Top Performing Models </vt:lpstr>
      <vt:lpstr>Support Vector Machine (SVM) in Fraud Detection</vt:lpstr>
      <vt:lpstr>Performance of SVM in Fraud Detection</vt:lpstr>
      <vt:lpstr>Combination with Other Techniques</vt:lpstr>
      <vt:lpstr>Implications for Fraud Detection</vt:lpstr>
      <vt:lpstr>Future Research Directions</vt:lpstr>
      <vt:lpstr>RIPPER with Gradient Boosting, Bagging and Stacking </vt:lpstr>
      <vt:lpstr>Effectiveness of RIPPER Algorithm</vt:lpstr>
      <vt:lpstr>Performance in Unlabelled Datasets</vt:lpstr>
      <vt:lpstr>Evaluation of Random Forest</vt:lpstr>
      <vt:lpstr>Conclusion</vt:lpstr>
      <vt:lpstr>Model Performance between RIPPER, Bayes Network and Random Forest with Cost Matrix of 20 </vt:lpstr>
      <vt:lpstr>Model Comparison with highly imbalanced Ethereum Blockchain Dataset</vt:lpstr>
      <vt:lpstr>Deep Neural Networks (DNN)</vt:lpstr>
      <vt:lpstr>Accuracy of Logistic Regression, Multi-Layer Perceptron (MLP), Naïve Bayes, AdaBoost, Decision Tree, SVM, Random Forest, Deep Neural Network (DNN)</vt:lpstr>
      <vt:lpstr>Comparative Analysis of Machine Learning Algorithms</vt:lpstr>
      <vt:lpstr>Artificial Neural Networks (ANN)</vt:lpstr>
      <vt:lpstr>PowerPoint Presentation</vt:lpstr>
      <vt:lpstr>Convolutional Neural Networks (CNN)</vt:lpstr>
      <vt:lpstr>Long Short-Term Memory (LSTM) Networks</vt:lpstr>
      <vt:lpstr>Model Performance Comparison between GCN, DeepWalk, Node2Vec and LINE for detecting phishing accounts in Ethereum Transaction Network </vt:lpstr>
      <vt:lpstr>Result of LGBM, Ensemble Model, GBM, XGBoost and RNN with LTSM (Proposed) </vt:lpstr>
      <vt:lpstr>Summary</vt:lpstr>
      <vt:lpstr>PROJECT METHODOLOGY</vt:lpstr>
      <vt:lpstr>CRISP-DM </vt:lpstr>
      <vt:lpstr>Resources</vt:lpstr>
      <vt:lpstr>Procedures</vt:lpstr>
      <vt:lpstr>Procedures</vt:lpstr>
      <vt:lpstr>Dataset</vt:lpstr>
      <vt:lpstr>Dataset</vt:lpstr>
      <vt:lpstr>Features of dataset with Description</vt:lpstr>
      <vt:lpstr>Project Plan</vt:lpstr>
      <vt:lpstr>Stage 1</vt:lpstr>
      <vt:lpstr>Stage 2</vt:lpstr>
      <vt:lpstr>Stage 3</vt:lpstr>
      <vt:lpstr>Stage 4</vt:lpstr>
      <vt:lpstr>Stage 5</vt:lpstr>
      <vt:lpstr>Stage 6</vt:lpstr>
      <vt:lpstr>Stage 7</vt:lpstr>
      <vt:lpstr>Implementation</vt:lpstr>
      <vt:lpstr>Importing General Libraries</vt:lpstr>
      <vt:lpstr>Loading Dataset</vt:lpstr>
      <vt:lpstr>Outputs</vt:lpstr>
      <vt:lpstr>Data Preprocessing</vt:lpstr>
      <vt:lpstr>PowerPoint Presentation</vt:lpstr>
      <vt:lpstr>PowerPoint Presentation</vt:lpstr>
      <vt:lpstr>Data Cleaning</vt:lpstr>
      <vt:lpstr>Check Correlation for Collinearity</vt:lpstr>
      <vt:lpstr>PowerPoint Presentation</vt:lpstr>
      <vt:lpstr>PowerPoint Presentation</vt:lpstr>
      <vt:lpstr>PowerPoint Presentation</vt:lpstr>
      <vt:lpstr>Model Preparation</vt:lpstr>
      <vt:lpstr>Data Distribution</vt:lpstr>
      <vt:lpstr>PowerPoint Presentation</vt:lpstr>
      <vt:lpstr>PowerPoint Presentation</vt:lpstr>
      <vt:lpstr>PowerPoint Presentation</vt:lpstr>
      <vt:lpstr>Data Balancing</vt:lpstr>
      <vt:lpstr>PowerPoint Presentation</vt:lpstr>
      <vt:lpstr>Modelling</vt:lpstr>
      <vt:lpstr>Modelling</vt:lpstr>
      <vt:lpstr>Deployment</vt:lpstr>
      <vt:lpstr>PowerPoint Presentation</vt:lpstr>
      <vt:lpstr>PowerPoint Presentation</vt:lpstr>
      <vt:lpstr>PowerPoint Presentation</vt:lpstr>
      <vt:lpstr>Link</vt:lpstr>
      <vt:lpstr>Results &amp; Discussions</vt:lpstr>
      <vt:lpstr>Logistic Regression</vt:lpstr>
      <vt:lpstr>Random Forest</vt:lpstr>
      <vt:lpstr>XGBoost</vt:lpstr>
      <vt:lpstr>SVM</vt:lpstr>
      <vt:lpstr>DNN</vt:lpstr>
      <vt:lpstr>Key Findings</vt:lpstr>
      <vt:lpstr>DNN vs Logistic Regression</vt:lpstr>
      <vt:lpstr>DNN vs Random Forest</vt:lpstr>
      <vt:lpstr>DNN vs SVM</vt:lpstr>
      <vt:lpstr>DNN vs XGBoost</vt:lpstr>
      <vt:lpstr>Conclusions</vt:lpstr>
      <vt:lpstr>Conclusions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FRAUDULENT ACTIVITY IN BLOCKCHAIN TRANSACTIONS USING MACHINE LEARNING ALGORITHMS</dc:title>
  <dc:creator>TEOH KHENG HONG</dc:creator>
  <cp:lastModifiedBy>TKH APU Master</cp:lastModifiedBy>
  <cp:revision>2</cp:revision>
  <dcterms:created xsi:type="dcterms:W3CDTF">2024-05-12T06:46:26Z</dcterms:created>
  <dcterms:modified xsi:type="dcterms:W3CDTF">2024-05-12T13:15:31Z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